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Lst>
  <p:notesMasterIdLst>
    <p:notesMasterId r:id="rId33"/>
  </p:notesMasterIdLst>
  <p:handoutMasterIdLst>
    <p:handoutMasterId r:id="rId34"/>
  </p:handoutMasterIdLst>
  <p:sldIdLst>
    <p:sldId id="319" r:id="rId2"/>
    <p:sldId id="327" r:id="rId3"/>
    <p:sldId id="328" r:id="rId4"/>
    <p:sldId id="317" r:id="rId5"/>
    <p:sldId id="329" r:id="rId6"/>
    <p:sldId id="345" r:id="rId7"/>
    <p:sldId id="346" r:id="rId8"/>
    <p:sldId id="315" r:id="rId9"/>
    <p:sldId id="331" r:id="rId10"/>
    <p:sldId id="268" r:id="rId11"/>
    <p:sldId id="344" r:id="rId12"/>
    <p:sldId id="269" r:id="rId13"/>
    <p:sldId id="342" r:id="rId14"/>
    <p:sldId id="339" r:id="rId15"/>
    <p:sldId id="270" r:id="rId16"/>
    <p:sldId id="348" r:id="rId17"/>
    <p:sldId id="343" r:id="rId18"/>
    <p:sldId id="332" r:id="rId19"/>
    <p:sldId id="274" r:id="rId20"/>
    <p:sldId id="340" r:id="rId21"/>
    <p:sldId id="275" r:id="rId22"/>
    <p:sldId id="276" r:id="rId23"/>
    <p:sldId id="277" r:id="rId24"/>
    <p:sldId id="290" r:id="rId25"/>
    <p:sldId id="347" r:id="rId26"/>
    <p:sldId id="333" r:id="rId27"/>
    <p:sldId id="334" r:id="rId28"/>
    <p:sldId id="341" r:id="rId29"/>
    <p:sldId id="336" r:id="rId30"/>
    <p:sldId id="337" r:id="rId31"/>
    <p:sldId id="335" r:id="rId3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hat is PSO?" id="{BDF0F902-C475-4A23-8D1D-633EEAB073DE}">
          <p14:sldIdLst/>
        </p14:section>
        <p14:section name="Exit Interview" id="{E61668B6-972F-48B2-B092-846242BE1FC9}">
          <p14:sldIdLst>
            <p14:sldId id="319"/>
            <p14:sldId id="327"/>
            <p14:sldId id="328"/>
            <p14:sldId id="317"/>
            <p14:sldId id="329"/>
            <p14:sldId id="345"/>
            <p14:sldId id="346"/>
            <p14:sldId id="315"/>
            <p14:sldId id="331"/>
            <p14:sldId id="268"/>
            <p14:sldId id="344"/>
            <p14:sldId id="269"/>
            <p14:sldId id="342"/>
            <p14:sldId id="339"/>
            <p14:sldId id="270"/>
            <p14:sldId id="348"/>
            <p14:sldId id="343"/>
            <p14:sldId id="332"/>
            <p14:sldId id="274"/>
            <p14:sldId id="340"/>
            <p14:sldId id="275"/>
            <p14:sldId id="276"/>
            <p14:sldId id="277"/>
            <p14:sldId id="290"/>
            <p14:sldId id="347"/>
            <p14:sldId id="333"/>
            <p14:sldId id="334"/>
            <p14:sldId id="341"/>
            <p14:sldId id="336"/>
            <p14:sldId id="337"/>
            <p14:sldId id="33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CAC7"/>
    <a:srgbClr val="8517D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832" autoAdjust="0"/>
  </p:normalViewPr>
  <p:slideViewPr>
    <p:cSldViewPr snapToGrid="0">
      <p:cViewPr varScale="1">
        <p:scale>
          <a:sx n="72" d="100"/>
          <a:sy n="72" d="100"/>
        </p:scale>
        <p:origin x="1056" y="38"/>
      </p:cViewPr>
      <p:guideLst>
        <p:guide orient="horz" pos="2160"/>
        <p:guide pos="3840"/>
      </p:guideLst>
    </p:cSldViewPr>
  </p:slideViewPr>
  <p:outlineViewPr>
    <p:cViewPr>
      <p:scale>
        <a:sx n="33" d="100"/>
        <a:sy n="33" d="100"/>
      </p:scale>
      <p:origin x="0" y="-2707"/>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1" d="100"/>
          <a:sy n="81" d="100"/>
        </p:scale>
        <p:origin x="29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31979BB7-C3DC-4598-8322-CCC86AE93134}" type="datetimeFigureOut">
              <a:rPr lang="en-US" smtClean="0"/>
              <a:t>2/20/2024</a:t>
            </a:fld>
            <a:endParaRPr lang="en-US" dirty="0"/>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0E7D4230-6587-4930-A8B0-05F3F6D5798F}" type="slidenum">
              <a:rPr lang="en-US" smtClean="0"/>
              <a:t>‹#›</a:t>
            </a:fld>
            <a:endParaRPr lang="en-US" dirty="0"/>
          </a:p>
        </p:txBody>
      </p:sp>
    </p:spTree>
    <p:extLst>
      <p:ext uri="{BB962C8B-B14F-4D97-AF65-F5344CB8AC3E}">
        <p14:creationId xmlns:p14="http://schemas.microsoft.com/office/powerpoint/2010/main" val="32520260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2/20/2024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dirty="0"/>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a:t>
            </a:fld>
            <a:endParaRPr lang="en-US" dirty="0"/>
          </a:p>
        </p:txBody>
      </p:sp>
    </p:spTree>
    <p:extLst>
      <p:ext uri="{BB962C8B-B14F-4D97-AF65-F5344CB8AC3E}">
        <p14:creationId xmlns:p14="http://schemas.microsoft.com/office/powerpoint/2010/main" val="2508231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11</a:t>
            </a:fld>
            <a:endParaRPr lang="en-US" dirty="0"/>
          </a:p>
        </p:txBody>
      </p:sp>
    </p:spTree>
    <p:extLst>
      <p:ext uri="{BB962C8B-B14F-4D97-AF65-F5344CB8AC3E}">
        <p14:creationId xmlns:p14="http://schemas.microsoft.com/office/powerpoint/2010/main" val="254632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12</a:t>
            </a:fld>
            <a:endParaRPr lang="en-US" dirty="0"/>
          </a:p>
        </p:txBody>
      </p:sp>
    </p:spTree>
    <p:extLst>
      <p:ext uri="{BB962C8B-B14F-4D97-AF65-F5344CB8AC3E}">
        <p14:creationId xmlns:p14="http://schemas.microsoft.com/office/powerpoint/2010/main" val="3316715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14</a:t>
            </a:fld>
            <a:endParaRPr lang="en-US" dirty="0"/>
          </a:p>
        </p:txBody>
      </p:sp>
    </p:spTree>
    <p:extLst>
      <p:ext uri="{BB962C8B-B14F-4D97-AF65-F5344CB8AC3E}">
        <p14:creationId xmlns:p14="http://schemas.microsoft.com/office/powerpoint/2010/main" val="49993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aseline="0" dirty="0" smtClean="0"/>
              <a:t>Enter the student’s SSID # or name and then it will populate.  Confirm the information is correct and press Save</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15</a:t>
            </a:fld>
            <a:endParaRPr lang="en-US" dirty="0"/>
          </a:p>
        </p:txBody>
      </p:sp>
    </p:spTree>
    <p:extLst>
      <p:ext uri="{BB962C8B-B14F-4D97-AF65-F5344CB8AC3E}">
        <p14:creationId xmlns:p14="http://schemas.microsoft.com/office/powerpoint/2010/main" val="1829788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19</a:t>
            </a:fld>
            <a:endParaRPr lang="en-US" dirty="0"/>
          </a:p>
        </p:txBody>
      </p:sp>
    </p:spTree>
    <p:extLst>
      <p:ext uri="{BB962C8B-B14F-4D97-AF65-F5344CB8AC3E}">
        <p14:creationId xmlns:p14="http://schemas.microsoft.com/office/powerpoint/2010/main" val="1496773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22</a:t>
            </a:fld>
            <a:endParaRPr lang="en-US" dirty="0"/>
          </a:p>
        </p:txBody>
      </p:sp>
    </p:spTree>
    <p:extLst>
      <p:ext uri="{BB962C8B-B14F-4D97-AF65-F5344CB8AC3E}">
        <p14:creationId xmlns:p14="http://schemas.microsoft.com/office/powerpoint/2010/main" val="4078568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23</a:t>
            </a:fld>
            <a:endParaRPr lang="en-US" dirty="0"/>
          </a:p>
        </p:txBody>
      </p:sp>
    </p:spTree>
    <p:extLst>
      <p:ext uri="{BB962C8B-B14F-4D97-AF65-F5344CB8AC3E}">
        <p14:creationId xmlns:p14="http://schemas.microsoft.com/office/powerpoint/2010/main" val="2006370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smtClean="0"/>
              <a:t>While</a:t>
            </a:r>
            <a:r>
              <a:rPr lang="en-US" baseline="0" dirty="0" smtClean="0"/>
              <a:t> still in</a:t>
            </a:r>
            <a:r>
              <a:rPr lang="en-US" dirty="0" smtClean="0"/>
              <a:t> school, discuss the upcoming  Follow-Up Interview with students</a:t>
            </a:r>
          </a:p>
          <a:p>
            <a:r>
              <a:rPr lang="en-US" dirty="0" smtClean="0"/>
              <a:t>Share what district has learned from past students and how their input can be helpful in the future</a:t>
            </a:r>
          </a:p>
          <a:p>
            <a:r>
              <a:rPr lang="en-US" dirty="0" smtClean="0"/>
              <a:t>Have students complete the PSO postcard to themselves</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24</a:t>
            </a:fld>
            <a:endParaRPr lang="en-US" dirty="0"/>
          </a:p>
        </p:txBody>
      </p:sp>
    </p:spTree>
    <p:extLst>
      <p:ext uri="{BB962C8B-B14F-4D97-AF65-F5344CB8AC3E}">
        <p14:creationId xmlns:p14="http://schemas.microsoft.com/office/powerpoint/2010/main" val="1442509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26</a:t>
            </a:fld>
            <a:endParaRPr lang="en-US" dirty="0"/>
          </a:p>
        </p:txBody>
      </p:sp>
    </p:spTree>
    <p:extLst>
      <p:ext uri="{BB962C8B-B14F-4D97-AF65-F5344CB8AC3E}">
        <p14:creationId xmlns:p14="http://schemas.microsoft.com/office/powerpoint/2010/main" val="1531572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27</a:t>
            </a:fld>
            <a:endParaRPr lang="en-US" dirty="0"/>
          </a:p>
        </p:txBody>
      </p:sp>
    </p:spTree>
    <p:extLst>
      <p:ext uri="{BB962C8B-B14F-4D97-AF65-F5344CB8AC3E}">
        <p14:creationId xmlns:p14="http://schemas.microsoft.com/office/powerpoint/2010/main" val="4132873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aseline="0" dirty="0" smtClean="0"/>
              <a:t>PSO Application training – the major functions of the PSO application, how to navigate, how to enter data, etc.</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a:t>
            </a:fld>
            <a:endParaRPr lang="en-US" dirty="0"/>
          </a:p>
        </p:txBody>
      </p:sp>
    </p:spTree>
    <p:extLst>
      <p:ext uri="{BB962C8B-B14F-4D97-AF65-F5344CB8AC3E}">
        <p14:creationId xmlns:p14="http://schemas.microsoft.com/office/powerpoint/2010/main" val="390117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30</a:t>
            </a:fld>
            <a:endParaRPr lang="en-US" dirty="0"/>
          </a:p>
        </p:txBody>
      </p:sp>
    </p:spTree>
    <p:extLst>
      <p:ext uri="{BB962C8B-B14F-4D97-AF65-F5344CB8AC3E}">
        <p14:creationId xmlns:p14="http://schemas.microsoft.com/office/powerpoint/2010/main" val="1520004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r>
              <a:rPr lang="en-US" baseline="0" dirty="0" smtClean="0"/>
              <a:t> for your PSO work and support!</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31</a:t>
            </a:fld>
            <a:endParaRPr lang="en-US" dirty="0"/>
          </a:p>
        </p:txBody>
      </p:sp>
    </p:spTree>
    <p:extLst>
      <p:ext uri="{BB962C8B-B14F-4D97-AF65-F5344CB8AC3E}">
        <p14:creationId xmlns:p14="http://schemas.microsoft.com/office/powerpoint/2010/main" val="92265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a:t>
            </a:fld>
            <a:endParaRPr lang="en-US" dirty="0"/>
          </a:p>
        </p:txBody>
      </p:sp>
    </p:spTree>
    <p:extLst>
      <p:ext uri="{BB962C8B-B14F-4D97-AF65-F5344CB8AC3E}">
        <p14:creationId xmlns:p14="http://schemas.microsoft.com/office/powerpoint/2010/main" val="641110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Signed agreement to participate is required to interview students still in school.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Documents</a:t>
            </a:r>
            <a:r>
              <a:rPr lang="en-US" baseline="0" dirty="0" smtClean="0"/>
              <a:t> c</a:t>
            </a:r>
            <a:r>
              <a:rPr lang="en-US" dirty="0" smtClean="0"/>
              <a:t>an be found on</a:t>
            </a:r>
            <a:r>
              <a:rPr lang="en-US" baseline="0" dirty="0" smtClean="0"/>
              <a:t> the website, traqnsitionoregon.org under PSO Resources.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a:t>
            </a:fld>
            <a:endParaRPr lang="en-US" dirty="0"/>
          </a:p>
        </p:txBody>
      </p:sp>
    </p:spTree>
    <p:extLst>
      <p:ext uri="{BB962C8B-B14F-4D97-AF65-F5344CB8AC3E}">
        <p14:creationId xmlns:p14="http://schemas.microsoft.com/office/powerpoint/2010/main" val="1356816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Application,</a:t>
            </a:r>
            <a:r>
              <a:rPr lang="en-US" baseline="0" dirty="0" smtClean="0"/>
              <a:t> PSO Postcard, Interview Guide for Student and Family, other PSO documents are all found on the transitionoregon.org website: https://transitionoregon.org/post-school-outcomes/exit-interview/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5</a:t>
            </a:fld>
            <a:endParaRPr lang="en-US" dirty="0"/>
          </a:p>
        </p:txBody>
      </p:sp>
    </p:spTree>
    <p:extLst>
      <p:ext uri="{BB962C8B-B14F-4D97-AF65-F5344CB8AC3E}">
        <p14:creationId xmlns:p14="http://schemas.microsoft.com/office/powerpoint/2010/main" val="3398704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6</a:t>
            </a:fld>
            <a:endParaRPr lang="en-US" dirty="0"/>
          </a:p>
        </p:txBody>
      </p:sp>
    </p:spTree>
    <p:extLst>
      <p:ext uri="{BB962C8B-B14F-4D97-AF65-F5344CB8AC3E}">
        <p14:creationId xmlns:p14="http://schemas.microsoft.com/office/powerpoint/2010/main" val="100705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8</a:t>
            </a:fld>
            <a:endParaRPr lang="en-US" dirty="0"/>
          </a:p>
        </p:txBody>
      </p:sp>
    </p:spTree>
    <p:extLst>
      <p:ext uri="{BB962C8B-B14F-4D97-AF65-F5344CB8AC3E}">
        <p14:creationId xmlns:p14="http://schemas.microsoft.com/office/powerpoint/2010/main" val="2388637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9</a:t>
            </a:fld>
            <a:endParaRPr lang="en-US" dirty="0"/>
          </a:p>
        </p:txBody>
      </p:sp>
    </p:spTree>
    <p:extLst>
      <p:ext uri="{BB962C8B-B14F-4D97-AF65-F5344CB8AC3E}">
        <p14:creationId xmlns:p14="http://schemas.microsoft.com/office/powerpoint/2010/main" val="2996350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smtClean="0"/>
              <a:t>Here is where</a:t>
            </a:r>
            <a:r>
              <a:rPr lang="en-US" baseline="0" dirty="0" smtClean="0"/>
              <a:t> you can add your district/school contact information – both Administrative and those responsible for interviewing and/or input of the Exit/Follow-Up Interview</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dirty="0"/>
          </a:p>
        </p:txBody>
      </p:sp>
    </p:spTree>
    <p:extLst>
      <p:ext uri="{BB962C8B-B14F-4D97-AF65-F5344CB8AC3E}">
        <p14:creationId xmlns:p14="http://schemas.microsoft.com/office/powerpoint/2010/main" val="3967501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92383" y="2271414"/>
            <a:ext cx="6207236" cy="2315175"/>
          </a:xfrm>
          <a:prstGeom prst="rect">
            <a:avLst/>
          </a:prstGeom>
        </p:spPr>
      </p:pic>
    </p:spTree>
    <p:extLst>
      <p:ext uri="{BB962C8B-B14F-4D97-AF65-F5344CB8AC3E}">
        <p14:creationId xmlns:p14="http://schemas.microsoft.com/office/powerpoint/2010/main" val="2684814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4267200" cy="1257300"/>
          </a:xfrm>
        </p:spPr>
        <p:txBody>
          <a:bodyPr anchor="b">
            <a:normAutofit/>
          </a:bodyPr>
          <a:lstStyle>
            <a:lvl1pPr>
              <a:defRPr sz="2800"/>
            </a:lvl1pPr>
          </a:lstStyle>
          <a:p>
            <a:r>
              <a:rPr lang="en-US" smtClean="0"/>
              <a:t>Click to edit Master title style</a:t>
            </a:r>
            <a:endParaRPr lang="en-US"/>
          </a:p>
        </p:txBody>
      </p:sp>
      <p:sp>
        <p:nvSpPr>
          <p:cNvPr id="3" name="Content Placeholder 2"/>
          <p:cNvSpPr>
            <a:spLocks noGrp="1"/>
          </p:cNvSpPr>
          <p:nvPr>
            <p:ph idx="1"/>
          </p:nvPr>
        </p:nvSpPr>
        <p:spPr>
          <a:xfrm>
            <a:off x="5036323" y="914400"/>
            <a:ext cx="6546077" cy="52471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2286001"/>
            <a:ext cx="4267200" cy="387551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Tree>
    <p:extLst>
      <p:ext uri="{BB962C8B-B14F-4D97-AF65-F5344CB8AC3E}">
        <p14:creationId xmlns:p14="http://schemas.microsoft.com/office/powerpoint/2010/main" val="2031801336"/>
      </p:ext>
    </p:extLst>
  </p:cSld>
  <p:clrMapOvr>
    <a:masterClrMapping/>
  </p:clrMapOvr>
  <p:extLst mod="1">
    <p:ext uri="{DCECCB84-F9BA-43D5-87BE-67443E8EF086}">
      <p15:sldGuideLst xmlns:p15="http://schemas.microsoft.com/office/powerpoint/2012/main">
        <p15:guide id="1" pos="7296" userDrawn="1">
          <p15:clr>
            <a:srgbClr val="FBAE40"/>
          </p15:clr>
        </p15:guide>
        <p15:guide id="2" pos="307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2"/>
            <a:ext cx="4267200" cy="1257299"/>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p:cNvSpPr>
          <p:nvPr>
            <p:ph type="pic" idx="1"/>
          </p:nvPr>
        </p:nvSpPr>
        <p:spPr>
          <a:xfrm>
            <a:off x="5036321" y="914401"/>
            <a:ext cx="6546079" cy="5257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600" y="2286001"/>
            <a:ext cx="4267200" cy="3886200"/>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Tree>
    <p:extLst>
      <p:ext uri="{BB962C8B-B14F-4D97-AF65-F5344CB8AC3E}">
        <p14:creationId xmlns:p14="http://schemas.microsoft.com/office/powerpoint/2010/main" val="222400804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0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86589"/>
            <a:ext cx="10972800" cy="1325563"/>
          </a:xfrm>
        </p:spPr>
        <p:txBody>
          <a:bodyPr/>
          <a:lstStyle>
            <a:lvl1pPr algn="ctr">
              <a:defRPr>
                <a:solidFill>
                  <a:schemeClr val="tx1"/>
                </a:solidFill>
              </a:defRPr>
            </a:lvl1pPr>
          </a:lstStyle>
          <a:p>
            <a:r>
              <a:rPr lang="en-US" dirty="0" smtClean="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92383" y="2271414"/>
            <a:ext cx="6207236" cy="2315175"/>
          </a:xfrm>
          <a:prstGeom prst="rect">
            <a:avLst/>
          </a:prstGeom>
        </p:spPr>
      </p:pic>
    </p:spTree>
    <p:extLst>
      <p:ext uri="{BB962C8B-B14F-4D97-AF65-F5344CB8AC3E}">
        <p14:creationId xmlns:p14="http://schemas.microsoft.com/office/powerpoint/2010/main" val="40038951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1"/>
            <a:ext cx="10972800" cy="2274477"/>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429000"/>
            <a:ext cx="9144000" cy="1497650"/>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95682450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47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982363"/>
            <a:ext cx="10972800" cy="2580112"/>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09600" y="4672014"/>
            <a:ext cx="109728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99293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286001"/>
            <a:ext cx="5410200" cy="387551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86002"/>
            <a:ext cx="5410200" cy="38755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391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1" y="2286001"/>
            <a:ext cx="5386387" cy="90130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3264885"/>
            <a:ext cx="5386387" cy="2905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0613" y="2286001"/>
            <a:ext cx="5411788" cy="90130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3" y="3264885"/>
            <a:ext cx="5411788" cy="2905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609600" y="914401"/>
            <a:ext cx="10972800" cy="1257300"/>
          </a:xfrm>
        </p:spPr>
        <p:txBody>
          <a:bodyPr/>
          <a:lstStyle/>
          <a:p>
            <a:r>
              <a:rPr lang="en-US" smtClean="0"/>
              <a:t>Click to edit Master title style</a:t>
            </a:r>
            <a:endParaRPr lang="en-US"/>
          </a:p>
        </p:txBody>
      </p:sp>
    </p:spTree>
    <p:extLst>
      <p:ext uri="{BB962C8B-B14F-4D97-AF65-F5344CB8AC3E}">
        <p14:creationId xmlns:p14="http://schemas.microsoft.com/office/powerpoint/2010/main" val="32100816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022920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spTree>
    <p:extLst>
      <p:ext uri="{BB962C8B-B14F-4D97-AF65-F5344CB8AC3E}">
        <p14:creationId xmlns:p14="http://schemas.microsoft.com/office/powerpoint/2010/main" val="29321771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14401"/>
            <a:ext cx="10972800" cy="12573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2286000"/>
            <a:ext cx="10972800" cy="387551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sp>
        <p:nvSpPr>
          <p:cNvPr id="6" name="Slide Number Placeholder 5"/>
          <p:cNvSpPr>
            <a:spLocks noGrp="1"/>
          </p:cNvSpPr>
          <p:nvPr>
            <p:ph type="sldNum" sz="quarter" idx="4"/>
          </p:nvPr>
        </p:nvSpPr>
        <p:spPr>
          <a:xfrm>
            <a:off x="9349509" y="64853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24DCE-0942-4611-B93D-6B6294147BCF}" type="slidenum">
              <a:rPr lang="en-US" smtClean="0"/>
              <a:t>‹#›</a:t>
            </a:fld>
            <a:endParaRPr lang="en-US" dirty="0"/>
          </a:p>
        </p:txBody>
      </p:sp>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6" userDrawn="1">
          <p15:clr>
            <a:srgbClr val="F26B43"/>
          </p15:clr>
        </p15:guide>
        <p15:guide id="2" orient="horz" pos="1440" userDrawn="1">
          <p15:clr>
            <a:srgbClr val="F26B43"/>
          </p15:clr>
        </p15:guide>
        <p15:guide id="3" orient="horz" pos="3888" userDrawn="1">
          <p15:clr>
            <a:srgbClr val="F26B43"/>
          </p15:clr>
        </p15:guide>
        <p15:guide id="4" orient="horz" pos="1368" userDrawn="1">
          <p15:clr>
            <a:srgbClr val="F26B43"/>
          </p15:clr>
        </p15:guide>
        <p15:guide id="5" pos="384" userDrawn="1">
          <p15:clr>
            <a:srgbClr val="F26B43"/>
          </p15:clr>
        </p15:guide>
        <p15:guide id="6" pos="7296"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mailto:ode.oss-datateam@ode.state.or.us" TargetMode="External"/><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36.png"/><Relationship Id="rId4" Type="http://schemas.openxmlformats.org/officeDocument/2006/relationships/image" Target="../media/image35.e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emf"/><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www.transitionoregon.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s://transitionoregon.org/post-school-outcomes/exit-interview/" TargetMode="External"/><Relationship Id="rId4" Type="http://schemas.openxmlformats.org/officeDocument/2006/relationships/hyperlink" Target="https://district.ode.state.or.us/apps/login/"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8.jpg"/><Relationship Id="rId7" Type="http://schemas.openxmlformats.org/officeDocument/2006/relationships/hyperlink" Target="mailto:ode.oss-datateam@ode.state.or.u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mailto:Shava.Feinstein@ode.oregon.gov" TargetMode="External"/><Relationship Id="rId5" Type="http://schemas.openxmlformats.org/officeDocument/2006/relationships/hyperlink" Target="mailto:calverso@uoregon.edu" TargetMode="External"/><Relationship Id="rId4" Type="http://schemas.openxmlformats.org/officeDocument/2006/relationships/hyperlink" Target="mailto:pso@uoregon.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hyperlink" Target="https://transitionoregon.org/post-school-outcomes/exit-interview/"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istrict.ode.state.or.us/apps/login/searchSA.aspx" TargetMode="Externa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district.ode.state.or.us/apps/login/default.aspx" TargetMode="External"/><Relationship Id="rId7" Type="http://schemas.openxmlformats.org/officeDocument/2006/relationships/hyperlink" Target="https://district.ode.state.or.us/CentralLogin"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4.emf"/><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110733"/>
            <a:ext cx="11545888" cy="1358900"/>
          </a:xfrm>
        </p:spPr>
        <p:txBody>
          <a:bodyPr>
            <a:normAutofit/>
          </a:bodyPr>
          <a:lstStyle/>
          <a:p>
            <a:pPr lvl="0" algn="ctr"/>
            <a:r>
              <a:rPr lang="en-US" sz="3200" b="0" dirty="0" smtClean="0">
                <a:solidFill>
                  <a:schemeClr val="accent1">
                    <a:lumMod val="75000"/>
                  </a:schemeClr>
                </a:solidFill>
                <a:latin typeface="Malgun Gothic" panose="020B0503020000020004" pitchFamily="34" charset="-127"/>
                <a:ea typeface="Malgun Gothic" panose="020B0503020000020004" pitchFamily="34" charset="-127"/>
              </a:rPr>
              <a:t>Step-by-Step Guide for the Exit Interview </a:t>
            </a:r>
            <a:br>
              <a:rPr lang="en-US" sz="3200" b="0" dirty="0" smtClean="0">
                <a:solidFill>
                  <a:schemeClr val="accent1">
                    <a:lumMod val="75000"/>
                  </a:schemeClr>
                </a:solidFill>
                <a:latin typeface="Malgun Gothic" panose="020B0503020000020004" pitchFamily="34" charset="-127"/>
                <a:ea typeface="Malgun Gothic" panose="020B0503020000020004" pitchFamily="34" charset="-127"/>
              </a:rPr>
            </a:br>
            <a:r>
              <a:rPr lang="en-US" sz="3200" b="0" dirty="0" smtClean="0">
                <a:solidFill>
                  <a:schemeClr val="accent1">
                    <a:lumMod val="75000"/>
                  </a:schemeClr>
                </a:solidFill>
                <a:latin typeface="Malgun Gothic" panose="020B0503020000020004" pitchFamily="34" charset="-127"/>
                <a:ea typeface="Malgun Gothic" panose="020B0503020000020004" pitchFamily="34" charset="-127"/>
              </a:rPr>
              <a:t>and Input into the PSO App </a:t>
            </a:r>
            <a:endParaRPr lang="en-US" sz="3200" b="0" dirty="0">
              <a:solidFill>
                <a:schemeClr val="accent1">
                  <a:lumMod val="75000"/>
                </a:schemeClr>
              </a:solidFill>
              <a:latin typeface="Malgun Gothic" panose="020B0503020000020004" pitchFamily="34" charset="-127"/>
              <a:ea typeface="Malgun Gothic" panose="020B0503020000020004" pitchFamily="34" charset="-127"/>
            </a:endParaRPr>
          </a:p>
        </p:txBody>
      </p:sp>
      <p:sp>
        <p:nvSpPr>
          <p:cNvPr id="3" name="Subtitle 2"/>
          <p:cNvSpPr>
            <a:spLocks noGrp="1"/>
          </p:cNvSpPr>
          <p:nvPr>
            <p:ph type="subTitle" idx="4294967295"/>
          </p:nvPr>
        </p:nvSpPr>
        <p:spPr>
          <a:xfrm>
            <a:off x="1200944" y="2830682"/>
            <a:ext cx="9144000" cy="520700"/>
          </a:xfrm>
        </p:spPr>
        <p:txBody>
          <a:bodyPr>
            <a:normAutofit lnSpcReduction="10000"/>
          </a:bodyPr>
          <a:lstStyle/>
          <a:p>
            <a:pPr marL="0" indent="0" algn="ctr">
              <a:buNone/>
            </a:pPr>
            <a:r>
              <a:rPr lang="en-US" sz="3200" b="1" dirty="0" smtClean="0">
                <a:latin typeface="Malgun Gothic" panose="020B0503020000020004" pitchFamily="34" charset="-127"/>
                <a:ea typeface="Malgun Gothic" panose="020B0503020000020004" pitchFamily="34" charset="-127"/>
              </a:rPr>
              <a:t>The PSO EXIT INTERVIEW</a:t>
            </a:r>
          </a:p>
        </p:txBody>
      </p:sp>
      <p:pic>
        <p:nvPicPr>
          <p:cNvPr id="5" name="Picture 2" descr="Inline imag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64167" y="3633105"/>
            <a:ext cx="4217554" cy="229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nline imag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55181" y="6478035"/>
            <a:ext cx="1977655" cy="369332"/>
          </a:xfrm>
          <a:prstGeom prst="rect">
            <a:avLst/>
          </a:prstGeom>
          <a:noFill/>
        </p:spPr>
        <p:txBody>
          <a:bodyPr wrap="square" rtlCol="0">
            <a:spAutoFit/>
          </a:bodyPr>
          <a:lstStyle/>
          <a:p>
            <a:r>
              <a:rPr lang="en-US" dirty="0" smtClean="0">
                <a:solidFill>
                  <a:schemeClr val="bg1"/>
                </a:solidFill>
              </a:rPr>
              <a:t>Revised 1/2024</a:t>
            </a:r>
            <a:endParaRPr lang="en-US" dirty="0">
              <a:solidFill>
                <a:schemeClr val="bg1"/>
              </a:solidFill>
            </a:endParaRPr>
          </a:p>
        </p:txBody>
      </p:sp>
    </p:spTree>
    <p:extLst>
      <p:ext uri="{BB962C8B-B14F-4D97-AF65-F5344CB8AC3E}">
        <p14:creationId xmlns:p14="http://schemas.microsoft.com/office/powerpoint/2010/main" val="345238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2827" y="102176"/>
            <a:ext cx="10029173" cy="638826"/>
          </a:xfrm>
        </p:spPr>
        <p:txBody>
          <a:bodyPr>
            <a:normAutofit/>
          </a:bodyPr>
          <a:lstStyle/>
          <a:p>
            <a:r>
              <a:rPr lang="en-US" sz="3000" dirty="0" smtClean="0"/>
              <a:t>Home</a:t>
            </a:r>
            <a:r>
              <a:rPr lang="en-US" sz="3000" b="0" dirty="0" smtClean="0"/>
              <a:t> Dashboard and Navigation to the Exit Interview</a:t>
            </a:r>
            <a:endParaRPr lang="en-US" sz="3000" b="0" dirty="0"/>
          </a:p>
        </p:txBody>
      </p:sp>
      <p:sp>
        <p:nvSpPr>
          <p:cNvPr id="6" name="Title 1"/>
          <p:cNvSpPr txBox="1">
            <a:spLocks/>
          </p:cNvSpPr>
          <p:nvPr/>
        </p:nvSpPr>
        <p:spPr>
          <a:xfrm>
            <a:off x="6725720" y="1400463"/>
            <a:ext cx="3226431" cy="4861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b="0" dirty="0" smtClean="0">
                <a:solidFill>
                  <a:schemeClr val="bg1"/>
                </a:solidFill>
              </a:rPr>
              <a:t>If you continue scrolling down on the HOME Dashboard, please add your district/school contact information as well as contact information of the people that collect and/or input the data.  </a:t>
            </a:r>
            <a:r>
              <a:rPr lang="en-US" sz="2200" dirty="0">
                <a:solidFill>
                  <a:schemeClr val="bg1"/>
                </a:solidFill>
              </a:rPr>
              <a:t>W</a:t>
            </a:r>
            <a:r>
              <a:rPr lang="en-US" sz="2200" dirty="0" smtClean="0">
                <a:solidFill>
                  <a:schemeClr val="bg1"/>
                </a:solidFill>
              </a:rPr>
              <a:t>hen finished, click the </a:t>
            </a:r>
          </a:p>
          <a:p>
            <a:r>
              <a:rPr lang="en-US" sz="2200" dirty="0" smtClean="0">
                <a:solidFill>
                  <a:schemeClr val="bg1"/>
                </a:solidFill>
              </a:rPr>
              <a:t>button to verify </a:t>
            </a:r>
          </a:p>
          <a:p>
            <a:r>
              <a:rPr lang="en-US" sz="2200" dirty="0" smtClean="0">
                <a:solidFill>
                  <a:schemeClr val="bg1"/>
                </a:solidFill>
              </a:rPr>
              <a:t>before moving on</a:t>
            </a:r>
            <a:r>
              <a:rPr lang="en-US" sz="2200" b="0" dirty="0" smtClean="0">
                <a:solidFill>
                  <a:schemeClr val="bg1"/>
                </a:solidFill>
              </a:rPr>
              <a:t>.    </a:t>
            </a:r>
          </a:p>
          <a:p>
            <a:endParaRPr lang="en-US" sz="2200" b="0" dirty="0" smtClean="0">
              <a:solidFill>
                <a:schemeClr val="bg1"/>
              </a:solidFill>
            </a:endParaRPr>
          </a:p>
          <a:p>
            <a:r>
              <a:rPr lang="en-US" sz="2200" b="0" dirty="0" smtClean="0">
                <a:solidFill>
                  <a:schemeClr val="bg1"/>
                </a:solidFill>
              </a:rPr>
              <a:t>To get to the interview portion, you can open the Exit </a:t>
            </a:r>
            <a:r>
              <a:rPr lang="en-US" sz="2200" b="0" dirty="0">
                <a:solidFill>
                  <a:schemeClr val="bg1"/>
                </a:solidFill>
              </a:rPr>
              <a:t>I</a:t>
            </a:r>
            <a:r>
              <a:rPr lang="en-US" sz="2200" b="0" dirty="0" smtClean="0">
                <a:solidFill>
                  <a:schemeClr val="bg1"/>
                </a:solidFill>
              </a:rPr>
              <a:t>nterview either with the </a:t>
            </a:r>
            <a:r>
              <a:rPr lang="en-US" sz="2200" b="0" dirty="0">
                <a:solidFill>
                  <a:schemeClr val="bg1"/>
                </a:solidFill>
              </a:rPr>
              <a:t> </a:t>
            </a:r>
            <a:r>
              <a:rPr lang="en-US" sz="2200" b="0" dirty="0" smtClean="0">
                <a:solidFill>
                  <a:schemeClr val="bg1"/>
                </a:solidFill>
              </a:rPr>
              <a:t>                                           </a:t>
            </a:r>
          </a:p>
          <a:p>
            <a:r>
              <a:rPr lang="en-US" sz="2200" b="0" dirty="0" smtClean="0">
                <a:solidFill>
                  <a:schemeClr val="bg1"/>
                </a:solidFill>
              </a:rPr>
              <a:t>                         </a:t>
            </a:r>
          </a:p>
          <a:p>
            <a:r>
              <a:rPr lang="en-US" sz="2200" b="0" dirty="0">
                <a:solidFill>
                  <a:schemeClr val="bg1"/>
                </a:solidFill>
              </a:rPr>
              <a:t> </a:t>
            </a:r>
            <a:r>
              <a:rPr lang="en-US" sz="2200" b="0" dirty="0" smtClean="0">
                <a:solidFill>
                  <a:schemeClr val="bg1"/>
                </a:solidFill>
              </a:rPr>
              <a:t>                          button </a:t>
            </a:r>
            <a:r>
              <a:rPr lang="en-US" sz="2200" b="0" dirty="0" smtClean="0">
                <a:solidFill>
                  <a:schemeClr val="bg1"/>
                </a:solidFill>
              </a:rPr>
              <a:t>OR</a:t>
            </a:r>
            <a:endParaRPr lang="en-US" sz="2200" b="0" dirty="0" smtClean="0">
              <a:solidFill>
                <a:schemeClr val="bg1"/>
              </a:solidFill>
            </a:endParaRPr>
          </a:p>
          <a:p>
            <a:endParaRPr lang="en-US" sz="2200" b="0" dirty="0">
              <a:solidFill>
                <a:schemeClr val="bg1"/>
              </a:solidFill>
            </a:endParaRPr>
          </a:p>
          <a:p>
            <a:endParaRPr lang="en-US" sz="2200" b="0" dirty="0" smtClean="0">
              <a:solidFill>
                <a:schemeClr val="bg1"/>
              </a:solidFill>
            </a:endParaRPr>
          </a:p>
          <a:p>
            <a:r>
              <a:rPr lang="en-US" sz="2200" b="0" dirty="0" smtClean="0">
                <a:solidFill>
                  <a:schemeClr val="bg1"/>
                </a:solidFill>
              </a:rPr>
              <a:t>by </a:t>
            </a:r>
            <a:r>
              <a:rPr lang="en-US" sz="2200" b="0" dirty="0" smtClean="0">
                <a:solidFill>
                  <a:schemeClr val="bg1"/>
                </a:solidFill>
              </a:rPr>
              <a:t>clicking         </a:t>
            </a:r>
            <a:r>
              <a:rPr lang="en-US" sz="2200" b="0" dirty="0" smtClean="0">
                <a:solidFill>
                  <a:schemeClr val="bg1"/>
                </a:solidFill>
              </a:rPr>
              <a:t>on </a:t>
            </a:r>
            <a:r>
              <a:rPr lang="en-US" sz="2200" b="0" dirty="0" smtClean="0">
                <a:solidFill>
                  <a:schemeClr val="bg1"/>
                </a:solidFill>
              </a:rPr>
              <a:t>the </a:t>
            </a:r>
            <a:r>
              <a:rPr lang="en-US" sz="2200" b="0" i="1" dirty="0" smtClean="0">
                <a:solidFill>
                  <a:schemeClr val="bg1"/>
                </a:solidFill>
              </a:rPr>
              <a:t>Exit </a:t>
            </a:r>
            <a:r>
              <a:rPr lang="en-US" sz="2200" b="0" dirty="0" smtClean="0">
                <a:solidFill>
                  <a:schemeClr val="bg1"/>
                </a:solidFill>
              </a:rPr>
              <a:t>Dashboard </a:t>
            </a:r>
            <a:r>
              <a:rPr lang="en-US" sz="2200" b="0" dirty="0" smtClean="0">
                <a:solidFill>
                  <a:schemeClr val="bg1"/>
                </a:solidFill>
              </a:rPr>
              <a:t>Index.</a:t>
            </a:r>
            <a:r>
              <a:rPr lang="en-US" sz="2000" b="0" dirty="0" smtClean="0"/>
              <a:t>		</a:t>
            </a:r>
          </a:p>
        </p:txBody>
      </p:sp>
      <p:sp>
        <p:nvSpPr>
          <p:cNvPr id="4" name="AutoShape 4" descr="blob:moz-extension://9499dbba-accd-4c64-819b-aa67233feb36/4cc54ee9-242e-4087-b8cc-350e77af8127"/>
          <p:cNvSpPr>
            <a:spLocks noChangeAspect="1" noChangeArrowheads="1"/>
          </p:cNvSpPr>
          <p:nvPr/>
        </p:nvSpPr>
        <p:spPr bwMode="auto">
          <a:xfrm>
            <a:off x="5828145" y="1067021"/>
            <a:ext cx="2125882" cy="21258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p:cNvPicPr>
            <a:picLocks noChangeAspect="1"/>
          </p:cNvPicPr>
          <p:nvPr/>
        </p:nvPicPr>
        <p:blipFill>
          <a:blip r:embed="rId3"/>
          <a:stretch>
            <a:fillRect/>
          </a:stretch>
        </p:blipFill>
        <p:spPr>
          <a:xfrm>
            <a:off x="6907234" y="4917098"/>
            <a:ext cx="1272742" cy="343821"/>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11684000" y="6488668"/>
            <a:ext cx="508000" cy="369332"/>
          </a:xfrm>
          <a:prstGeom prst="rect">
            <a:avLst/>
          </a:prstGeom>
          <a:noFill/>
        </p:spPr>
        <p:txBody>
          <a:bodyPr wrap="square" rtlCol="0">
            <a:spAutoFit/>
          </a:bodyPr>
          <a:lstStyle/>
          <a:p>
            <a:r>
              <a:rPr lang="en-US" dirty="0" smtClean="0">
                <a:solidFill>
                  <a:schemeClr val="bg1"/>
                </a:solidFill>
              </a:rPr>
              <a:t>10</a:t>
            </a:r>
            <a:endParaRPr lang="en-US" dirty="0">
              <a:solidFill>
                <a:schemeClr val="bg1"/>
              </a:solidFill>
            </a:endParaRPr>
          </a:p>
        </p:txBody>
      </p:sp>
      <p:sp>
        <p:nvSpPr>
          <p:cNvPr id="15" name="Right Arrow 14"/>
          <p:cNvSpPr/>
          <p:nvPr/>
        </p:nvSpPr>
        <p:spPr>
          <a:xfrm rot="5400000">
            <a:off x="1270075" y="1289245"/>
            <a:ext cx="402336" cy="30938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2" name="Picture 11" descr="Image result for bing image of graduation ha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7768" y="5427640"/>
            <a:ext cx="401167" cy="380360"/>
          </a:xfrm>
          <a:prstGeom prst="rect">
            <a:avLst/>
          </a:prstGeom>
          <a:noFill/>
          <a:ln>
            <a:noFill/>
          </a:ln>
        </p:spPr>
      </p:pic>
      <p:pic>
        <p:nvPicPr>
          <p:cNvPr id="14" name="Picture 2" descr="Inline image 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6"/>
          <a:stretch>
            <a:fillRect/>
          </a:stretch>
        </p:blipFill>
        <p:spPr>
          <a:xfrm>
            <a:off x="8718982" y="3398136"/>
            <a:ext cx="1158741" cy="370797"/>
          </a:xfrm>
          <a:prstGeom prst="rect">
            <a:avLst/>
          </a:prstGeom>
          <a:ln>
            <a:noFill/>
          </a:ln>
          <a:effectLst>
            <a:outerShdw blurRad="292100" dist="139700" dir="2700000" algn="tl" rotWithShape="0">
              <a:srgbClr val="333333">
                <a:alpha val="65000"/>
              </a:srgbClr>
            </a:outerShdw>
          </a:effectLst>
        </p:spPr>
      </p:pic>
      <p:grpSp>
        <p:nvGrpSpPr>
          <p:cNvPr id="17" name="Group 16"/>
          <p:cNvGrpSpPr>
            <a:grpSpLocks/>
          </p:cNvGrpSpPr>
          <p:nvPr/>
        </p:nvGrpSpPr>
        <p:grpSpPr>
          <a:xfrm>
            <a:off x="401100" y="1647704"/>
            <a:ext cx="6301364" cy="1976208"/>
            <a:chOff x="-53768" y="4762"/>
            <a:chExt cx="5780832" cy="1837689"/>
          </a:xfrm>
        </p:grpSpPr>
        <p:pic>
          <p:nvPicPr>
            <p:cNvPr id="18" name="Image 17"/>
            <p:cNvPicPr/>
            <p:nvPr/>
          </p:nvPicPr>
          <p:blipFill>
            <a:blip r:embed="rId7" cstate="print"/>
            <a:stretch>
              <a:fillRect/>
            </a:stretch>
          </p:blipFill>
          <p:spPr>
            <a:xfrm>
              <a:off x="9526" y="9525"/>
              <a:ext cx="5717538" cy="1828095"/>
            </a:xfrm>
            <a:prstGeom prst="rect">
              <a:avLst/>
            </a:prstGeom>
            <a:ln>
              <a:solidFill>
                <a:schemeClr val="tx2">
                  <a:lumMod val="60000"/>
                  <a:lumOff val="40000"/>
                </a:schemeClr>
              </a:solidFill>
            </a:ln>
          </p:spPr>
        </p:pic>
        <p:sp>
          <p:nvSpPr>
            <p:cNvPr id="19" name="Graphic 18"/>
            <p:cNvSpPr/>
            <p:nvPr/>
          </p:nvSpPr>
          <p:spPr>
            <a:xfrm>
              <a:off x="-53768" y="4762"/>
              <a:ext cx="5727065" cy="1837689"/>
            </a:xfrm>
            <a:custGeom>
              <a:avLst/>
              <a:gdLst/>
              <a:ahLst/>
              <a:cxnLst/>
              <a:rect l="l" t="t" r="r" b="b"/>
              <a:pathLst>
                <a:path w="5727065" h="1837689">
                  <a:moveTo>
                    <a:pt x="0" y="0"/>
                  </a:moveTo>
                  <a:lnTo>
                    <a:pt x="5727064" y="0"/>
                  </a:lnTo>
                  <a:lnTo>
                    <a:pt x="5727064" y="1837626"/>
                  </a:lnTo>
                  <a:lnTo>
                    <a:pt x="0" y="1837626"/>
                  </a:lnTo>
                  <a:lnTo>
                    <a:pt x="0" y="0"/>
                  </a:lnTo>
                  <a:close/>
                </a:path>
              </a:pathLst>
            </a:custGeom>
            <a:ln w="9525">
              <a:solidFill>
                <a:schemeClr val="tx2">
                  <a:lumMod val="60000"/>
                  <a:lumOff val="40000"/>
                </a:schemeClr>
              </a:solidFill>
              <a:prstDash val="solid"/>
            </a:ln>
          </p:spPr>
          <p:txBody>
            <a:bodyPr wrap="square" lIns="0" tIns="0" rIns="0" bIns="0" rtlCol="0">
              <a:prstTxWarp prst="textNoShape">
                <a:avLst/>
              </a:prstTxWarp>
              <a:noAutofit/>
            </a:bodyPr>
            <a:lstStyle/>
            <a:p>
              <a:endParaRPr lang="en-US"/>
            </a:p>
          </p:txBody>
        </p:sp>
      </p:grpSp>
      <p:pic>
        <p:nvPicPr>
          <p:cNvPr id="20" name="Picture 19"/>
          <p:cNvPicPr/>
          <p:nvPr/>
        </p:nvPicPr>
        <p:blipFill>
          <a:blip r:embed="rId8"/>
          <a:stretch>
            <a:fillRect/>
          </a:stretch>
        </p:blipFill>
        <p:spPr>
          <a:xfrm>
            <a:off x="521332" y="3623912"/>
            <a:ext cx="6124698" cy="2638335"/>
          </a:xfrm>
          <a:prstGeom prst="rect">
            <a:avLst/>
          </a:prstGeom>
          <a:ln w="57150">
            <a:solidFill>
              <a:schemeClr val="tx1">
                <a:lumMod val="50000"/>
                <a:lumOff val="50000"/>
              </a:schemeClr>
            </a:solidFill>
          </a:ln>
        </p:spPr>
      </p:pic>
    </p:spTree>
    <p:extLst>
      <p:ext uri="{BB962C8B-B14F-4D97-AF65-F5344CB8AC3E}">
        <p14:creationId xmlns:p14="http://schemas.microsoft.com/office/powerpoint/2010/main" val="4210861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19740" y="89452"/>
            <a:ext cx="5582478" cy="695325"/>
          </a:xfrm>
        </p:spPr>
        <p:txBody>
          <a:bodyPr>
            <a:normAutofit/>
          </a:bodyPr>
          <a:lstStyle/>
          <a:p>
            <a:r>
              <a:rPr lang="en-US" sz="2500" dirty="0" smtClean="0"/>
              <a:t> </a:t>
            </a:r>
            <a:r>
              <a:rPr lang="en-US" sz="3200" dirty="0" smtClean="0"/>
              <a:t>Exit </a:t>
            </a:r>
            <a:r>
              <a:rPr lang="en-US" sz="3200" b="0" dirty="0" smtClean="0"/>
              <a:t>Dashboard</a:t>
            </a:r>
            <a:endParaRPr lang="en-US" sz="3200" b="0" dirty="0"/>
          </a:p>
        </p:txBody>
      </p:sp>
      <p:sp>
        <p:nvSpPr>
          <p:cNvPr id="8" name="TextBox 7"/>
          <p:cNvSpPr txBox="1"/>
          <p:nvPr/>
        </p:nvSpPr>
        <p:spPr>
          <a:xfrm>
            <a:off x="11684000" y="6488668"/>
            <a:ext cx="508000" cy="369332"/>
          </a:xfrm>
          <a:prstGeom prst="rect">
            <a:avLst/>
          </a:prstGeom>
          <a:noFill/>
        </p:spPr>
        <p:txBody>
          <a:bodyPr wrap="square" rtlCol="0">
            <a:spAutoFit/>
          </a:bodyPr>
          <a:lstStyle/>
          <a:p>
            <a:r>
              <a:rPr lang="en-US" dirty="0" smtClean="0">
                <a:solidFill>
                  <a:schemeClr val="bg1"/>
                </a:solidFill>
              </a:rPr>
              <a:t>11</a:t>
            </a:r>
            <a:endParaRPr lang="en-US" dirty="0">
              <a:solidFill>
                <a:schemeClr val="bg1"/>
              </a:solidFill>
            </a:endParaRPr>
          </a:p>
        </p:txBody>
      </p:sp>
      <p:pic>
        <p:nvPicPr>
          <p:cNvPr id="9" name="Picture 2" descr="Inline imag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752778" y="784777"/>
            <a:ext cx="10793952" cy="3582877"/>
          </a:xfrm>
          <a:prstGeom prst="rect">
            <a:avLst/>
          </a:prstGeom>
          <a:ln w="9525">
            <a:solidFill>
              <a:schemeClr val="accent1">
                <a:lumMod val="75000"/>
              </a:schemeClr>
            </a:solidFill>
          </a:ln>
        </p:spPr>
      </p:pic>
      <p:sp>
        <p:nvSpPr>
          <p:cNvPr id="4" name="TextBox 3"/>
          <p:cNvSpPr txBox="1"/>
          <p:nvPr/>
        </p:nvSpPr>
        <p:spPr>
          <a:xfrm>
            <a:off x="339060" y="4457343"/>
            <a:ext cx="11430000" cy="2031325"/>
          </a:xfrm>
          <a:prstGeom prst="rect">
            <a:avLst/>
          </a:prstGeom>
          <a:solidFill>
            <a:schemeClr val="accent1">
              <a:lumMod val="75000"/>
            </a:schemeClr>
          </a:solidFill>
        </p:spPr>
        <p:txBody>
          <a:bodyPr wrap="square" rtlCol="0">
            <a:spAutoFit/>
          </a:bodyPr>
          <a:lstStyle/>
          <a:p>
            <a:r>
              <a:rPr lang="en-US" dirty="0" smtClean="0">
                <a:solidFill>
                  <a:schemeClr val="bg1"/>
                </a:solidFill>
              </a:rPr>
              <a:t>REMINDER:  Prep for Data Entry for the Exit Interview</a:t>
            </a:r>
          </a:p>
          <a:p>
            <a:pPr marL="285750" lvl="0" indent="-285750">
              <a:buFont typeface="Arial" panose="020B0604020202020204" pitchFamily="34" charset="0"/>
              <a:buChar char="•"/>
            </a:pPr>
            <a:r>
              <a:rPr lang="en-US" i="1" dirty="0">
                <a:solidFill>
                  <a:schemeClr val="bg1"/>
                </a:solidFill>
              </a:rPr>
              <a:t>Agreement to Participate </a:t>
            </a:r>
            <a:r>
              <a:rPr lang="en-US" dirty="0">
                <a:solidFill>
                  <a:schemeClr val="bg1"/>
                </a:solidFill>
              </a:rPr>
              <a:t>forms need to be signed before proceeding with the Exit Interview</a:t>
            </a:r>
          </a:p>
          <a:p>
            <a:pPr marL="285750" lvl="0" indent="-285750">
              <a:buFont typeface="Arial" panose="020B0604020202020204" pitchFamily="34" charset="0"/>
              <a:buChar char="•"/>
            </a:pPr>
            <a:r>
              <a:rPr lang="en-US" dirty="0">
                <a:solidFill>
                  <a:schemeClr val="bg1"/>
                </a:solidFill>
              </a:rPr>
              <a:t>Contact information can be gathered all year long, a good opportunity would be during the student IEP meeting – this is a valuable tool when doing the Follow-Up interview.</a:t>
            </a:r>
          </a:p>
          <a:p>
            <a:pPr marL="285750" lvl="0" indent="-285750">
              <a:buFont typeface="Arial" panose="020B0604020202020204" pitchFamily="34" charset="0"/>
              <a:buChar char="•"/>
            </a:pPr>
            <a:r>
              <a:rPr lang="en-US" dirty="0">
                <a:solidFill>
                  <a:schemeClr val="bg1"/>
                </a:solidFill>
              </a:rPr>
              <a:t>Exit Interview data can be submitted All year long in the PSO App – downtime may occur on occasion </a:t>
            </a:r>
            <a:endParaRPr lang="en-US" dirty="0" smtClean="0">
              <a:solidFill>
                <a:schemeClr val="bg1"/>
              </a:solidFill>
            </a:endParaRPr>
          </a:p>
          <a:p>
            <a:pPr marL="285750" lvl="0" indent="-285750">
              <a:buFont typeface="Arial" panose="020B0604020202020204" pitchFamily="34" charset="0"/>
              <a:buChar char="•"/>
            </a:pPr>
            <a:r>
              <a:rPr lang="en-US" dirty="0" smtClean="0">
                <a:solidFill>
                  <a:schemeClr val="bg1"/>
                </a:solidFill>
              </a:rPr>
              <a:t>Once </a:t>
            </a:r>
            <a:r>
              <a:rPr lang="en-US" dirty="0">
                <a:solidFill>
                  <a:schemeClr val="bg1"/>
                </a:solidFill>
              </a:rPr>
              <a:t>data are entered, the interview can be accessed again for edits</a:t>
            </a:r>
          </a:p>
          <a:p>
            <a:endParaRPr lang="en-US" dirty="0"/>
          </a:p>
        </p:txBody>
      </p:sp>
    </p:spTree>
    <p:extLst>
      <p:ext uri="{BB962C8B-B14F-4D97-AF65-F5344CB8AC3E}">
        <p14:creationId xmlns:p14="http://schemas.microsoft.com/office/powerpoint/2010/main" val="1203245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458" y="112735"/>
            <a:ext cx="6693074" cy="638826"/>
          </a:xfrm>
        </p:spPr>
        <p:txBody>
          <a:bodyPr>
            <a:normAutofit/>
          </a:bodyPr>
          <a:lstStyle/>
          <a:p>
            <a:r>
              <a:rPr lang="en-US" sz="3200" b="0" dirty="0" smtClean="0"/>
              <a:t>Exit Dashboard</a:t>
            </a:r>
            <a:endParaRPr lang="en-US" sz="3200" b="0" dirty="0"/>
          </a:p>
        </p:txBody>
      </p:sp>
      <p:sp>
        <p:nvSpPr>
          <p:cNvPr id="3" name="Content Placeholder 2"/>
          <p:cNvSpPr>
            <a:spLocks noGrp="1"/>
          </p:cNvSpPr>
          <p:nvPr>
            <p:ph idx="1"/>
          </p:nvPr>
        </p:nvSpPr>
        <p:spPr>
          <a:xfrm>
            <a:off x="330334" y="850416"/>
            <a:ext cx="11653284" cy="710693"/>
          </a:xfrm>
          <a:solidFill>
            <a:schemeClr val="accent2"/>
          </a:solidFill>
          <a:ln w="19050">
            <a:solidFill>
              <a:schemeClr val="tx2"/>
            </a:solidFill>
          </a:ln>
        </p:spPr>
        <p:txBody>
          <a:bodyPr>
            <a:noAutofit/>
          </a:bodyPr>
          <a:lstStyle/>
          <a:p>
            <a:pPr marL="0" indent="0">
              <a:lnSpc>
                <a:spcPct val="100000"/>
              </a:lnSpc>
              <a:buNone/>
            </a:pPr>
            <a:r>
              <a:rPr lang="en-US" sz="2000" dirty="0" smtClean="0">
                <a:solidFill>
                  <a:schemeClr val="bg1"/>
                </a:solidFill>
              </a:rPr>
              <a:t>The Exit Dashboard screen will </a:t>
            </a:r>
            <a:r>
              <a:rPr lang="en-US" sz="2000" dirty="0" smtClean="0">
                <a:solidFill>
                  <a:schemeClr val="bg1"/>
                </a:solidFill>
              </a:rPr>
              <a:t>show</a:t>
            </a:r>
            <a:r>
              <a:rPr lang="en-US" sz="2000" dirty="0">
                <a:solidFill>
                  <a:schemeClr val="bg1"/>
                </a:solidFill>
              </a:rPr>
              <a:t> </a:t>
            </a:r>
            <a:r>
              <a:rPr lang="en-US" sz="2000" dirty="0" smtClean="0">
                <a:solidFill>
                  <a:schemeClr val="bg1"/>
                </a:solidFill>
              </a:rPr>
              <a:t>access </a:t>
            </a:r>
            <a:r>
              <a:rPr lang="en-US" sz="2000" dirty="0" smtClean="0">
                <a:solidFill>
                  <a:schemeClr val="bg1"/>
                </a:solidFill>
              </a:rPr>
              <a:t>to add new students, </a:t>
            </a:r>
            <a:r>
              <a:rPr lang="en-US" sz="2000" dirty="0" smtClean="0">
                <a:solidFill>
                  <a:schemeClr val="bg1"/>
                </a:solidFill>
              </a:rPr>
              <a:t> </a:t>
            </a:r>
            <a:r>
              <a:rPr lang="en-US" sz="2000" dirty="0" smtClean="0">
                <a:solidFill>
                  <a:schemeClr val="bg1"/>
                </a:solidFill>
              </a:rPr>
              <a:t>allow Search by Student SSID# or </a:t>
            </a:r>
            <a:r>
              <a:rPr lang="en-US" sz="2000" dirty="0" smtClean="0">
                <a:solidFill>
                  <a:schemeClr val="bg1"/>
                </a:solidFill>
              </a:rPr>
              <a:t>Name, </a:t>
            </a:r>
            <a:r>
              <a:rPr lang="en-US" sz="2000" dirty="0">
                <a:solidFill>
                  <a:schemeClr val="bg1"/>
                </a:solidFill>
              </a:rPr>
              <a:t>and show progress of your District’s Student Exit Interviews once </a:t>
            </a:r>
            <a:r>
              <a:rPr lang="en-US" sz="2000" dirty="0" smtClean="0">
                <a:solidFill>
                  <a:schemeClr val="bg1"/>
                </a:solidFill>
              </a:rPr>
              <a:t>entered.</a:t>
            </a:r>
            <a:endParaRPr lang="en-US" sz="2000" dirty="0" smtClean="0">
              <a:solidFill>
                <a:schemeClr val="bg1"/>
              </a:solidFill>
            </a:endParaRPr>
          </a:p>
        </p:txBody>
      </p:sp>
      <p:sp>
        <p:nvSpPr>
          <p:cNvPr id="8" name="TextBox 7"/>
          <p:cNvSpPr txBox="1"/>
          <p:nvPr/>
        </p:nvSpPr>
        <p:spPr>
          <a:xfrm>
            <a:off x="11684000" y="6488668"/>
            <a:ext cx="430480" cy="369332"/>
          </a:xfrm>
          <a:prstGeom prst="rect">
            <a:avLst/>
          </a:prstGeom>
          <a:noFill/>
        </p:spPr>
        <p:txBody>
          <a:bodyPr wrap="square" rtlCol="0">
            <a:spAutoFit/>
          </a:bodyPr>
          <a:lstStyle/>
          <a:p>
            <a:r>
              <a:rPr lang="en-US" dirty="0" smtClean="0">
                <a:solidFill>
                  <a:schemeClr val="bg1"/>
                </a:solidFill>
              </a:rPr>
              <a:t>12</a:t>
            </a:r>
            <a:endParaRPr lang="en-US" dirty="0">
              <a:solidFill>
                <a:schemeClr val="bg1"/>
              </a:solidFill>
            </a:endParaRPr>
          </a:p>
        </p:txBody>
      </p:sp>
      <p:sp>
        <p:nvSpPr>
          <p:cNvPr id="11" name="TextBox 10"/>
          <p:cNvSpPr txBox="1"/>
          <p:nvPr/>
        </p:nvSpPr>
        <p:spPr>
          <a:xfrm>
            <a:off x="464237" y="2280846"/>
            <a:ext cx="1458435" cy="1015663"/>
          </a:xfrm>
          <a:prstGeom prst="rect">
            <a:avLst/>
          </a:prstGeom>
          <a:noFill/>
        </p:spPr>
        <p:txBody>
          <a:bodyPr wrap="square" rtlCol="0">
            <a:spAutoFit/>
          </a:bodyPr>
          <a:lstStyle/>
          <a:p>
            <a:r>
              <a:rPr lang="en-US" sz="2000" dirty="0" smtClean="0"/>
              <a:t>From this - (before data input) </a:t>
            </a:r>
            <a:endParaRPr lang="en-US" sz="2000" dirty="0"/>
          </a:p>
        </p:txBody>
      </p:sp>
      <p:sp>
        <p:nvSpPr>
          <p:cNvPr id="12" name="TextBox 11"/>
          <p:cNvSpPr txBox="1"/>
          <p:nvPr/>
        </p:nvSpPr>
        <p:spPr>
          <a:xfrm>
            <a:off x="498742" y="4424170"/>
            <a:ext cx="1988365" cy="1015663"/>
          </a:xfrm>
          <a:prstGeom prst="rect">
            <a:avLst/>
          </a:prstGeom>
          <a:noFill/>
        </p:spPr>
        <p:txBody>
          <a:bodyPr wrap="square" rtlCol="0">
            <a:spAutoFit/>
          </a:bodyPr>
          <a:lstStyle/>
          <a:p>
            <a:r>
              <a:rPr lang="en-US" sz="2000" dirty="0" smtClean="0"/>
              <a:t>To this </a:t>
            </a:r>
            <a:r>
              <a:rPr lang="en-US" sz="2000" dirty="0"/>
              <a:t>-</a:t>
            </a:r>
            <a:endParaRPr lang="en-US" sz="2000" dirty="0" smtClean="0"/>
          </a:p>
          <a:p>
            <a:r>
              <a:rPr lang="en-US" sz="2000" dirty="0" smtClean="0"/>
              <a:t>(after data input has begun)</a:t>
            </a:r>
          </a:p>
        </p:txBody>
      </p:sp>
      <p:sp>
        <p:nvSpPr>
          <p:cNvPr id="4" name="Left-Right Arrow 3"/>
          <p:cNvSpPr/>
          <p:nvPr/>
        </p:nvSpPr>
        <p:spPr>
          <a:xfrm>
            <a:off x="9400453" y="3751079"/>
            <a:ext cx="228979" cy="110952"/>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8" name="Picture 2" descr="Inline imag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stretch>
            <a:fillRect/>
          </a:stretch>
        </p:blipFill>
        <p:spPr>
          <a:xfrm>
            <a:off x="2691039" y="3862031"/>
            <a:ext cx="8451882" cy="2831068"/>
          </a:xfrm>
          <a:prstGeom prst="rect">
            <a:avLst/>
          </a:prstGeom>
          <a:ln>
            <a:solidFill>
              <a:schemeClr val="tx1"/>
            </a:solidFill>
          </a:ln>
        </p:spPr>
      </p:pic>
      <p:pic>
        <p:nvPicPr>
          <p:cNvPr id="5" name="Picture 4"/>
          <p:cNvPicPr>
            <a:picLocks noChangeAspect="1"/>
          </p:cNvPicPr>
          <p:nvPr/>
        </p:nvPicPr>
        <p:blipFill>
          <a:blip r:embed="rId5"/>
          <a:stretch>
            <a:fillRect/>
          </a:stretch>
        </p:blipFill>
        <p:spPr>
          <a:xfrm>
            <a:off x="2691040" y="1562986"/>
            <a:ext cx="8472556" cy="2299045"/>
          </a:xfrm>
          <a:prstGeom prst="rect">
            <a:avLst/>
          </a:prstGeom>
          <a:ln>
            <a:solidFill>
              <a:schemeClr val="tx1"/>
            </a:solidFill>
          </a:ln>
        </p:spPr>
      </p:pic>
      <p:sp>
        <p:nvSpPr>
          <p:cNvPr id="14" name="Curved Right Arrow 13"/>
          <p:cNvSpPr/>
          <p:nvPr/>
        </p:nvSpPr>
        <p:spPr>
          <a:xfrm>
            <a:off x="1938844" y="3198479"/>
            <a:ext cx="731520" cy="1216152"/>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05238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017" y="221674"/>
            <a:ext cx="7475977" cy="452581"/>
          </a:xfrm>
        </p:spPr>
        <p:txBody>
          <a:bodyPr>
            <a:noAutofit/>
          </a:bodyPr>
          <a:lstStyle/>
          <a:p>
            <a:r>
              <a:rPr lang="en-US" sz="3200" b="0" dirty="0" smtClean="0"/>
              <a:t>Adding Students from the Exit Dashboard</a:t>
            </a:r>
            <a:endParaRPr lang="en-US" sz="3200" b="0" dirty="0"/>
          </a:p>
        </p:txBody>
      </p:sp>
      <p:sp>
        <p:nvSpPr>
          <p:cNvPr id="6" name="TextBox 5"/>
          <p:cNvSpPr txBox="1"/>
          <p:nvPr/>
        </p:nvSpPr>
        <p:spPr>
          <a:xfrm>
            <a:off x="11684000" y="6488668"/>
            <a:ext cx="431656" cy="369332"/>
          </a:xfrm>
          <a:prstGeom prst="rect">
            <a:avLst/>
          </a:prstGeom>
          <a:noFill/>
        </p:spPr>
        <p:txBody>
          <a:bodyPr wrap="square" rtlCol="0">
            <a:spAutoFit/>
          </a:bodyPr>
          <a:lstStyle/>
          <a:p>
            <a:r>
              <a:rPr lang="en-US" dirty="0" smtClean="0">
                <a:solidFill>
                  <a:schemeClr val="bg1"/>
                </a:solidFill>
              </a:rPr>
              <a:t>13</a:t>
            </a:r>
            <a:endParaRPr lang="en-US" dirty="0">
              <a:solidFill>
                <a:schemeClr val="bg1"/>
              </a:solidFill>
            </a:endParaRPr>
          </a:p>
        </p:txBody>
      </p:sp>
      <p:sp>
        <p:nvSpPr>
          <p:cNvPr id="5" name="TextBox 4"/>
          <p:cNvSpPr txBox="1"/>
          <p:nvPr/>
        </p:nvSpPr>
        <p:spPr>
          <a:xfrm>
            <a:off x="419855" y="3655180"/>
            <a:ext cx="11418255" cy="1200329"/>
          </a:xfrm>
          <a:prstGeom prst="rect">
            <a:avLst/>
          </a:prstGeom>
          <a:solidFill>
            <a:schemeClr val="accent2"/>
          </a:solidFill>
          <a:ln w="19050">
            <a:solidFill>
              <a:schemeClr val="tx2"/>
            </a:solidFill>
          </a:ln>
        </p:spPr>
        <p:txBody>
          <a:bodyPr wrap="square" rtlCol="0">
            <a:spAutoFit/>
          </a:bodyPr>
          <a:lstStyle/>
          <a:p>
            <a:r>
              <a:rPr lang="en-US" dirty="0" smtClean="0">
                <a:solidFill>
                  <a:schemeClr val="bg1"/>
                </a:solidFill>
              </a:rPr>
              <a:t>Click on the </a:t>
            </a:r>
            <a:r>
              <a:rPr lang="en-US" dirty="0" smtClean="0">
                <a:solidFill>
                  <a:schemeClr val="bg1"/>
                </a:solidFill>
              </a:rPr>
              <a:t>High School </a:t>
            </a:r>
            <a:r>
              <a:rPr lang="en-US" dirty="0" smtClean="0">
                <a:solidFill>
                  <a:schemeClr val="bg1"/>
                </a:solidFill>
              </a:rPr>
              <a:t>name (</a:t>
            </a:r>
            <a:r>
              <a:rPr lang="en-US" dirty="0" err="1" smtClean="0">
                <a:solidFill>
                  <a:schemeClr val="bg1"/>
                </a:solidFill>
              </a:rPr>
              <a:t>Mudd</a:t>
            </a:r>
            <a:r>
              <a:rPr lang="en-US" dirty="0" smtClean="0">
                <a:solidFill>
                  <a:schemeClr val="bg1"/>
                </a:solidFill>
              </a:rPr>
              <a:t> HS, above) to </a:t>
            </a:r>
            <a:r>
              <a:rPr lang="en-US" dirty="0" smtClean="0">
                <a:solidFill>
                  <a:schemeClr val="bg1"/>
                </a:solidFill>
              </a:rPr>
              <a:t>begin the interview input</a:t>
            </a:r>
            <a:r>
              <a:rPr lang="en-US" dirty="0" smtClean="0">
                <a:solidFill>
                  <a:schemeClr val="bg1"/>
                </a:solidFill>
              </a:rPr>
              <a:t>.  </a:t>
            </a:r>
            <a:endParaRPr lang="en-US" dirty="0" smtClean="0">
              <a:solidFill>
                <a:schemeClr val="bg1"/>
              </a:solidFill>
            </a:endParaRPr>
          </a:p>
          <a:p>
            <a:r>
              <a:rPr lang="en-US" dirty="0" smtClean="0">
                <a:solidFill>
                  <a:schemeClr val="bg1"/>
                </a:solidFill>
              </a:rPr>
              <a:t>To start, </a:t>
            </a:r>
            <a:r>
              <a:rPr lang="en-US" dirty="0" smtClean="0">
                <a:solidFill>
                  <a:schemeClr val="bg1"/>
                </a:solidFill>
              </a:rPr>
              <a:t>there will be </a:t>
            </a:r>
            <a:r>
              <a:rPr lang="en-US" dirty="0" smtClean="0">
                <a:solidFill>
                  <a:schemeClr val="bg1"/>
                </a:solidFill>
              </a:rPr>
              <a:t>no students listed, each student has to be added.</a:t>
            </a:r>
          </a:p>
          <a:p>
            <a:r>
              <a:rPr lang="en-US" dirty="0" smtClean="0">
                <a:solidFill>
                  <a:schemeClr val="bg1"/>
                </a:solidFill>
              </a:rPr>
              <a:t>The view (below) will show each student that has been added, if the Agreement to Participate has been signed and Student </a:t>
            </a:r>
            <a:r>
              <a:rPr lang="en-US" dirty="0" smtClean="0">
                <a:solidFill>
                  <a:schemeClr val="bg1"/>
                </a:solidFill>
              </a:rPr>
              <a:t>Interview Status </a:t>
            </a:r>
            <a:r>
              <a:rPr lang="en-US" dirty="0" smtClean="0">
                <a:solidFill>
                  <a:schemeClr val="bg1"/>
                </a:solidFill>
              </a:rPr>
              <a:t>(Incomplete, Started, In-</a:t>
            </a:r>
            <a:r>
              <a:rPr lang="en-US" dirty="0" err="1" smtClean="0">
                <a:solidFill>
                  <a:schemeClr val="bg1"/>
                </a:solidFill>
              </a:rPr>
              <a:t>Pregress</a:t>
            </a:r>
            <a:r>
              <a:rPr lang="en-US" dirty="0" smtClean="0">
                <a:solidFill>
                  <a:schemeClr val="bg1"/>
                </a:solidFill>
              </a:rPr>
              <a:t>, Completed).</a:t>
            </a:r>
            <a:endParaRPr lang="en-US" dirty="0">
              <a:solidFill>
                <a:schemeClr val="bg1"/>
              </a:solidFill>
            </a:endParaRPr>
          </a:p>
        </p:txBody>
      </p:sp>
      <p:pic>
        <p:nvPicPr>
          <p:cNvPr id="7" name="Picture 2" descr="Inline image 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stretch>
            <a:fillRect/>
          </a:stretch>
        </p:blipFill>
        <p:spPr>
          <a:xfrm>
            <a:off x="461467" y="4914936"/>
            <a:ext cx="11335032" cy="1573732"/>
          </a:xfrm>
          <a:prstGeom prst="rect">
            <a:avLst/>
          </a:prstGeom>
          <a:ln w="19050">
            <a:solidFill>
              <a:schemeClr val="tx1"/>
            </a:solidFill>
          </a:ln>
        </p:spPr>
      </p:pic>
      <p:pic>
        <p:nvPicPr>
          <p:cNvPr id="4" name="Picture 3"/>
          <p:cNvPicPr>
            <a:picLocks noChangeAspect="1"/>
          </p:cNvPicPr>
          <p:nvPr/>
        </p:nvPicPr>
        <p:blipFill>
          <a:blip r:embed="rId4"/>
          <a:stretch>
            <a:fillRect/>
          </a:stretch>
        </p:blipFill>
        <p:spPr>
          <a:xfrm>
            <a:off x="461467" y="749684"/>
            <a:ext cx="11420941" cy="1819179"/>
          </a:xfrm>
          <a:prstGeom prst="rect">
            <a:avLst/>
          </a:prstGeom>
          <a:ln>
            <a:solidFill>
              <a:schemeClr val="tx1"/>
            </a:solidFill>
          </a:ln>
        </p:spPr>
      </p:pic>
      <p:sp>
        <p:nvSpPr>
          <p:cNvPr id="9" name="Right Arrow 8"/>
          <p:cNvSpPr/>
          <p:nvPr/>
        </p:nvSpPr>
        <p:spPr>
          <a:xfrm flipV="1">
            <a:off x="95291" y="1810245"/>
            <a:ext cx="402336" cy="23018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5"/>
          <a:stretch>
            <a:fillRect/>
          </a:stretch>
        </p:blipFill>
        <p:spPr>
          <a:xfrm>
            <a:off x="461467" y="2629566"/>
            <a:ext cx="11420941" cy="985132"/>
          </a:xfrm>
          <a:prstGeom prst="rect">
            <a:avLst/>
          </a:prstGeom>
          <a:ln>
            <a:solidFill>
              <a:schemeClr val="tx1"/>
            </a:solidFill>
          </a:ln>
        </p:spPr>
      </p:pic>
    </p:spTree>
    <p:extLst>
      <p:ext uri="{BB962C8B-B14F-4D97-AF65-F5344CB8AC3E}">
        <p14:creationId xmlns:p14="http://schemas.microsoft.com/office/powerpoint/2010/main" val="2560752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8254" y="66990"/>
            <a:ext cx="3482110" cy="750118"/>
          </a:xfrm>
        </p:spPr>
        <p:txBody>
          <a:bodyPr>
            <a:normAutofit/>
          </a:bodyPr>
          <a:lstStyle/>
          <a:p>
            <a:r>
              <a:rPr lang="en-US" sz="3200" b="0" dirty="0" smtClean="0"/>
              <a:t>Search for Student</a:t>
            </a:r>
            <a:endParaRPr lang="en-US" sz="3200" b="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0476" y="1689436"/>
            <a:ext cx="6751500" cy="182682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906" y="4093235"/>
            <a:ext cx="6824058" cy="171018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0130324" y="2903689"/>
            <a:ext cx="1452076" cy="461665"/>
          </a:xfrm>
          <a:prstGeom prst="rect">
            <a:avLst/>
          </a:prstGeom>
          <a:noFill/>
        </p:spPr>
        <p:txBody>
          <a:bodyPr wrap="square" rtlCol="0">
            <a:spAutoFit/>
          </a:bodyPr>
          <a:lstStyle/>
          <a:p>
            <a:r>
              <a:rPr lang="en-US" sz="2400" b="1" i="1" dirty="0" smtClean="0">
                <a:solidFill>
                  <a:schemeClr val="accent3"/>
                </a:solidFill>
              </a:rPr>
              <a:t>By Name </a:t>
            </a:r>
            <a:endParaRPr lang="en-US" sz="2400" b="1" i="1" dirty="0">
              <a:solidFill>
                <a:schemeClr val="accent3"/>
              </a:solidFill>
            </a:endParaRPr>
          </a:p>
        </p:txBody>
      </p:sp>
      <p:sp>
        <p:nvSpPr>
          <p:cNvPr id="10" name="TextBox 9"/>
          <p:cNvSpPr txBox="1"/>
          <p:nvPr/>
        </p:nvSpPr>
        <p:spPr>
          <a:xfrm>
            <a:off x="337296" y="1934193"/>
            <a:ext cx="4454685" cy="1200329"/>
          </a:xfrm>
          <a:prstGeom prst="rect">
            <a:avLst/>
          </a:prstGeom>
          <a:solidFill>
            <a:schemeClr val="accent5"/>
          </a:solidFill>
          <a:ln w="19050">
            <a:solidFill>
              <a:schemeClr val="tx2"/>
            </a:solidFill>
          </a:ln>
        </p:spPr>
        <p:txBody>
          <a:bodyPr wrap="square" rtlCol="0">
            <a:spAutoFit/>
          </a:bodyPr>
          <a:lstStyle/>
          <a:p>
            <a:r>
              <a:rPr lang="en-US" sz="2400" dirty="0" smtClean="0">
                <a:solidFill>
                  <a:schemeClr val="bg1"/>
                </a:solidFill>
              </a:rPr>
              <a:t>If Found, a screen will appear - </a:t>
            </a:r>
          </a:p>
          <a:p>
            <a:r>
              <a:rPr lang="en-US" sz="2400" dirty="0" smtClean="0">
                <a:solidFill>
                  <a:schemeClr val="bg1"/>
                </a:solidFill>
              </a:rPr>
              <a:t>Click on name and continue to Interview </a:t>
            </a:r>
            <a:endParaRPr lang="en-US" sz="2400" dirty="0">
              <a:solidFill>
                <a:schemeClr val="bg1"/>
              </a:solidFill>
            </a:endParaRPr>
          </a:p>
        </p:txBody>
      </p:sp>
      <p:sp>
        <p:nvSpPr>
          <p:cNvPr id="11" name="TextBox 10"/>
          <p:cNvSpPr txBox="1"/>
          <p:nvPr/>
        </p:nvSpPr>
        <p:spPr>
          <a:xfrm>
            <a:off x="337295" y="4532828"/>
            <a:ext cx="4454685" cy="830997"/>
          </a:xfrm>
          <a:prstGeom prst="rect">
            <a:avLst/>
          </a:prstGeom>
          <a:solidFill>
            <a:schemeClr val="accent5"/>
          </a:solidFill>
          <a:ln w="19050">
            <a:solidFill>
              <a:schemeClr val="tx2"/>
            </a:solidFill>
          </a:ln>
        </p:spPr>
        <p:txBody>
          <a:bodyPr wrap="square" rtlCol="0">
            <a:spAutoFit/>
          </a:bodyPr>
          <a:lstStyle/>
          <a:p>
            <a:r>
              <a:rPr lang="en-US" sz="2400" dirty="0" smtClean="0">
                <a:solidFill>
                  <a:schemeClr val="bg1"/>
                </a:solidFill>
              </a:rPr>
              <a:t>If NOT Found, a screen will appear - Go back and </a:t>
            </a:r>
            <a:r>
              <a:rPr lang="en-US" sz="2400" i="1" dirty="0" smtClean="0">
                <a:solidFill>
                  <a:schemeClr val="bg1"/>
                </a:solidFill>
              </a:rPr>
              <a:t>+Add Student </a:t>
            </a:r>
            <a:endParaRPr lang="en-US" sz="2400" i="1" dirty="0">
              <a:solidFill>
                <a:schemeClr val="bg1"/>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295" y="813556"/>
            <a:ext cx="742113" cy="695835"/>
          </a:xfrm>
          <a:prstGeom prst="rect">
            <a:avLst/>
          </a:prstGeom>
          <a:effectLst>
            <a:outerShdw blurRad="50800" dist="38100" dir="2700000" algn="tl" rotWithShape="0">
              <a:prstClr val="black">
                <a:alpha val="40000"/>
              </a:prstClr>
            </a:outerShdw>
          </a:effectLst>
        </p:spPr>
      </p:pic>
      <p:sp>
        <p:nvSpPr>
          <p:cNvPr id="12" name="TextBox 11"/>
          <p:cNvSpPr txBox="1"/>
          <p:nvPr/>
        </p:nvSpPr>
        <p:spPr>
          <a:xfrm>
            <a:off x="1410120" y="965395"/>
            <a:ext cx="9817861" cy="461665"/>
          </a:xfrm>
          <a:prstGeom prst="rect">
            <a:avLst/>
          </a:prstGeom>
          <a:solidFill>
            <a:schemeClr val="accent5"/>
          </a:solidFill>
          <a:ln w="19050">
            <a:solidFill>
              <a:schemeClr val="tx2"/>
            </a:solidFill>
          </a:ln>
        </p:spPr>
        <p:txBody>
          <a:bodyPr wrap="square" rtlCol="0">
            <a:spAutoFit/>
          </a:bodyPr>
          <a:lstStyle/>
          <a:p>
            <a:r>
              <a:rPr lang="en-US" sz="2400" dirty="0" smtClean="0">
                <a:solidFill>
                  <a:schemeClr val="bg1"/>
                </a:solidFill>
              </a:rPr>
              <a:t>If </a:t>
            </a:r>
            <a:r>
              <a:rPr lang="en-US" sz="2400" dirty="0" smtClean="0">
                <a:solidFill>
                  <a:schemeClr val="bg1"/>
                </a:solidFill>
              </a:rPr>
              <a:t>you need to search for a student</a:t>
            </a:r>
            <a:r>
              <a:rPr lang="en-US" sz="2400" dirty="0" smtClean="0">
                <a:solidFill>
                  <a:schemeClr val="bg1"/>
                </a:solidFill>
              </a:rPr>
              <a:t>, </a:t>
            </a:r>
            <a:r>
              <a:rPr lang="en-US" sz="2400" dirty="0" smtClean="0">
                <a:solidFill>
                  <a:schemeClr val="bg1"/>
                </a:solidFill>
              </a:rPr>
              <a:t>you may use the search button in 2 ways.</a:t>
            </a:r>
          </a:p>
        </p:txBody>
      </p:sp>
      <p:sp>
        <p:nvSpPr>
          <p:cNvPr id="13" name="TextBox 12"/>
          <p:cNvSpPr txBox="1"/>
          <p:nvPr/>
        </p:nvSpPr>
        <p:spPr>
          <a:xfrm>
            <a:off x="11712909" y="6488668"/>
            <a:ext cx="434109" cy="369332"/>
          </a:xfrm>
          <a:prstGeom prst="rect">
            <a:avLst/>
          </a:prstGeom>
          <a:noFill/>
        </p:spPr>
        <p:txBody>
          <a:bodyPr wrap="square" rtlCol="0">
            <a:spAutoFit/>
          </a:bodyPr>
          <a:lstStyle/>
          <a:p>
            <a:r>
              <a:rPr lang="en-US" dirty="0" smtClean="0">
                <a:solidFill>
                  <a:schemeClr val="bg1"/>
                </a:solidFill>
              </a:rPr>
              <a:t>14</a:t>
            </a:r>
            <a:endParaRPr lang="en-US" dirty="0">
              <a:solidFill>
                <a:schemeClr val="bg1"/>
              </a:solidFill>
            </a:endParaRPr>
          </a:p>
        </p:txBody>
      </p:sp>
      <p:sp>
        <p:nvSpPr>
          <p:cNvPr id="14" name="TextBox 13"/>
          <p:cNvSpPr txBox="1"/>
          <p:nvPr/>
        </p:nvSpPr>
        <p:spPr>
          <a:xfrm>
            <a:off x="8288824" y="3546876"/>
            <a:ext cx="690076" cy="461665"/>
          </a:xfrm>
          <a:prstGeom prst="rect">
            <a:avLst/>
          </a:prstGeom>
          <a:noFill/>
        </p:spPr>
        <p:txBody>
          <a:bodyPr wrap="square" rtlCol="0">
            <a:spAutoFit/>
          </a:bodyPr>
          <a:lstStyle/>
          <a:p>
            <a:r>
              <a:rPr lang="en-US" sz="2400" b="1" i="1" dirty="0"/>
              <a:t> </a:t>
            </a:r>
            <a:r>
              <a:rPr lang="en-US" sz="2400" b="1" i="1" dirty="0" smtClean="0"/>
              <a:t>OR </a:t>
            </a:r>
            <a:endParaRPr lang="en-US" sz="2400" b="1" i="1" dirty="0"/>
          </a:p>
        </p:txBody>
      </p:sp>
      <p:sp>
        <p:nvSpPr>
          <p:cNvPr id="15" name="TextBox 14"/>
          <p:cNvSpPr txBox="1"/>
          <p:nvPr/>
        </p:nvSpPr>
        <p:spPr>
          <a:xfrm>
            <a:off x="10130324" y="5132992"/>
            <a:ext cx="1452076" cy="461665"/>
          </a:xfrm>
          <a:prstGeom prst="rect">
            <a:avLst/>
          </a:prstGeom>
          <a:noFill/>
        </p:spPr>
        <p:txBody>
          <a:bodyPr wrap="square" rtlCol="0">
            <a:spAutoFit/>
          </a:bodyPr>
          <a:lstStyle/>
          <a:p>
            <a:r>
              <a:rPr lang="en-US" sz="2400" b="1" i="1" dirty="0" smtClean="0">
                <a:solidFill>
                  <a:schemeClr val="accent3"/>
                </a:solidFill>
              </a:rPr>
              <a:t>By SSID </a:t>
            </a:r>
            <a:endParaRPr lang="en-US" sz="2400" b="1" i="1" dirty="0">
              <a:solidFill>
                <a:schemeClr val="accent3"/>
              </a:solidFill>
            </a:endParaRPr>
          </a:p>
        </p:txBody>
      </p:sp>
      <p:pic>
        <p:nvPicPr>
          <p:cNvPr id="16" name="Picture 2" descr="Inline image 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032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95556" y="175365"/>
            <a:ext cx="10972800" cy="576196"/>
          </a:xfrm>
        </p:spPr>
        <p:txBody>
          <a:bodyPr>
            <a:normAutofit/>
          </a:bodyPr>
          <a:lstStyle/>
          <a:p>
            <a:r>
              <a:rPr lang="en-US" sz="3200" b="0" dirty="0" smtClean="0"/>
              <a:t>Adding a </a:t>
            </a:r>
            <a:r>
              <a:rPr lang="en-US" sz="3200" b="0" dirty="0" smtClean="0"/>
              <a:t>New Student</a:t>
            </a:r>
            <a:endParaRPr lang="en-US" sz="3200" b="0" dirty="0"/>
          </a:p>
        </p:txBody>
      </p:sp>
      <p:sp>
        <p:nvSpPr>
          <p:cNvPr id="5" name="TextBox 4"/>
          <p:cNvSpPr txBox="1"/>
          <p:nvPr/>
        </p:nvSpPr>
        <p:spPr>
          <a:xfrm>
            <a:off x="1552799" y="5382443"/>
            <a:ext cx="6448200" cy="369332"/>
          </a:xfrm>
          <a:prstGeom prst="rect">
            <a:avLst/>
          </a:prstGeom>
          <a:noFill/>
        </p:spPr>
        <p:txBody>
          <a:bodyPr wrap="square" rtlCol="0">
            <a:spAutoFit/>
          </a:bodyPr>
          <a:lstStyle/>
          <a:p>
            <a:r>
              <a:rPr lang="en-US" dirty="0" smtClean="0"/>
              <a:t>      </a:t>
            </a:r>
            <a:r>
              <a:rPr lang="en-US" dirty="0" smtClean="0">
                <a:solidFill>
                  <a:schemeClr val="bg1"/>
                </a:solidFill>
              </a:rPr>
              <a:t>Or, click the </a:t>
            </a:r>
            <a:r>
              <a:rPr lang="en-US" i="1" dirty="0">
                <a:solidFill>
                  <a:schemeClr val="bg1"/>
                </a:solidFill>
              </a:rPr>
              <a:t> </a:t>
            </a:r>
            <a:r>
              <a:rPr lang="en-US" i="1" dirty="0" smtClean="0">
                <a:solidFill>
                  <a:schemeClr val="bg1"/>
                </a:solidFill>
              </a:rPr>
              <a:t>                             </a:t>
            </a:r>
            <a:r>
              <a:rPr lang="en-US" dirty="0" smtClean="0">
                <a:solidFill>
                  <a:schemeClr val="bg1"/>
                </a:solidFill>
              </a:rPr>
              <a:t>button from the previous page</a:t>
            </a:r>
            <a:endParaRPr lang="en-US" dirty="0">
              <a:solidFill>
                <a:schemeClr val="bg1"/>
              </a:solidFill>
            </a:endParaRPr>
          </a:p>
        </p:txBody>
      </p:sp>
      <p:sp>
        <p:nvSpPr>
          <p:cNvPr id="9" name="TextBox 8"/>
          <p:cNvSpPr txBox="1"/>
          <p:nvPr/>
        </p:nvSpPr>
        <p:spPr>
          <a:xfrm>
            <a:off x="11715359" y="6488668"/>
            <a:ext cx="434109" cy="369332"/>
          </a:xfrm>
          <a:prstGeom prst="rect">
            <a:avLst/>
          </a:prstGeom>
          <a:noFill/>
        </p:spPr>
        <p:txBody>
          <a:bodyPr wrap="square" rtlCol="0">
            <a:spAutoFit/>
          </a:bodyPr>
          <a:lstStyle/>
          <a:p>
            <a:r>
              <a:rPr lang="en-US" dirty="0" smtClean="0">
                <a:solidFill>
                  <a:schemeClr val="bg1"/>
                </a:solidFill>
              </a:rPr>
              <a:t>15</a:t>
            </a:r>
            <a:endParaRPr lang="en-US" dirty="0">
              <a:solidFill>
                <a:schemeClr val="bg1"/>
              </a:solidFill>
            </a:endParaRPr>
          </a:p>
        </p:txBody>
      </p:sp>
      <p:sp>
        <p:nvSpPr>
          <p:cNvPr id="10" name="Right Arrow 9"/>
          <p:cNvSpPr/>
          <p:nvPr/>
        </p:nvSpPr>
        <p:spPr>
          <a:xfrm>
            <a:off x="8025143" y="435558"/>
            <a:ext cx="402336" cy="33227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 name="TextBox 12"/>
          <p:cNvSpPr txBox="1"/>
          <p:nvPr/>
        </p:nvSpPr>
        <p:spPr>
          <a:xfrm>
            <a:off x="1552799" y="5789131"/>
            <a:ext cx="8004858" cy="369332"/>
          </a:xfrm>
          <a:prstGeom prst="rect">
            <a:avLst/>
          </a:prstGeom>
          <a:noFill/>
        </p:spPr>
        <p:txBody>
          <a:bodyPr wrap="square" rtlCol="0">
            <a:spAutoFit/>
          </a:bodyPr>
          <a:lstStyle/>
          <a:p>
            <a:r>
              <a:rPr lang="en-US" dirty="0" smtClean="0"/>
              <a:t>      </a:t>
            </a:r>
            <a:r>
              <a:rPr lang="en-US" dirty="0" smtClean="0">
                <a:solidFill>
                  <a:schemeClr val="bg1"/>
                </a:solidFill>
              </a:rPr>
              <a:t>After adding student, confirm information is correct and press Save to continue</a:t>
            </a:r>
            <a:endParaRPr lang="en-US" dirty="0">
              <a:solidFill>
                <a:schemeClr val="bg1"/>
              </a:solidFill>
            </a:endParaRPr>
          </a:p>
        </p:txBody>
      </p:sp>
      <p:pic>
        <p:nvPicPr>
          <p:cNvPr id="12" name="Picture 2" descr="Inline imag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773993" y="94156"/>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16771" y="1011754"/>
            <a:ext cx="10977024" cy="1200329"/>
          </a:xfrm>
          <a:prstGeom prst="rect">
            <a:avLst/>
          </a:prstGeom>
          <a:noFill/>
        </p:spPr>
        <p:txBody>
          <a:bodyPr wrap="square" rtlCol="0">
            <a:spAutoFit/>
          </a:bodyPr>
          <a:lstStyle/>
          <a:p>
            <a:r>
              <a:rPr lang="en-US" b="1" dirty="0"/>
              <a:t>Adding Students from the Exit Dashboard:</a:t>
            </a:r>
          </a:p>
          <a:p>
            <a:r>
              <a:rPr lang="en-US" dirty="0"/>
              <a:t>Once you enter the Exit Dashboard, you will begin to develop your District/School list for the Exit Interview.</a:t>
            </a:r>
          </a:p>
          <a:p>
            <a:r>
              <a:rPr lang="en-US" dirty="0"/>
              <a:t>To search for a student, enter the Secure Student Identifier Number (SSID) or name and click </a:t>
            </a:r>
            <a:r>
              <a:rPr lang="en-US" i="1" dirty="0"/>
              <a:t>search</a:t>
            </a:r>
            <a:r>
              <a:rPr lang="en-US" b="1" i="1" dirty="0"/>
              <a:t> </a:t>
            </a:r>
            <a:r>
              <a:rPr lang="en-US" dirty="0"/>
              <a:t>button. You will have to populate the student’s record (name, school, gender, birthdate).  </a:t>
            </a:r>
          </a:p>
        </p:txBody>
      </p:sp>
      <p:pic>
        <p:nvPicPr>
          <p:cNvPr id="15" name="Picture 14"/>
          <p:cNvPicPr/>
          <p:nvPr/>
        </p:nvPicPr>
        <p:blipFill>
          <a:blip r:embed="rId4"/>
          <a:stretch>
            <a:fillRect/>
          </a:stretch>
        </p:blipFill>
        <p:spPr>
          <a:xfrm>
            <a:off x="516771" y="2249439"/>
            <a:ext cx="10257222" cy="1222744"/>
          </a:xfrm>
          <a:prstGeom prst="rect">
            <a:avLst/>
          </a:prstGeom>
          <a:ln>
            <a:solidFill>
              <a:schemeClr val="accent1"/>
            </a:solidFill>
          </a:ln>
        </p:spPr>
      </p:pic>
      <p:sp>
        <p:nvSpPr>
          <p:cNvPr id="17" name="TextBox 16"/>
          <p:cNvSpPr txBox="1"/>
          <p:nvPr/>
        </p:nvSpPr>
        <p:spPr>
          <a:xfrm>
            <a:off x="516772" y="3509539"/>
            <a:ext cx="10257221" cy="646331"/>
          </a:xfrm>
          <a:prstGeom prst="rect">
            <a:avLst/>
          </a:prstGeom>
          <a:noFill/>
        </p:spPr>
        <p:txBody>
          <a:bodyPr wrap="square" rtlCol="0">
            <a:spAutoFit/>
          </a:bodyPr>
          <a:lstStyle/>
          <a:p>
            <a:r>
              <a:rPr lang="en-US" dirty="0" smtClean="0"/>
              <a:t>You </a:t>
            </a:r>
            <a:r>
              <a:rPr lang="en-US" dirty="0"/>
              <a:t>can now click on your school name. Continue to add students by clicking the </a:t>
            </a:r>
            <a:r>
              <a:rPr lang="en-US" i="1" dirty="0"/>
              <a:t>Add Student </a:t>
            </a:r>
            <a:r>
              <a:rPr lang="en-US" dirty="0"/>
              <a:t>button. With each student added, your list will begin to grow.</a:t>
            </a:r>
          </a:p>
        </p:txBody>
      </p:sp>
      <p:grpSp>
        <p:nvGrpSpPr>
          <p:cNvPr id="18" name="Group 17"/>
          <p:cNvGrpSpPr>
            <a:grpSpLocks/>
          </p:cNvGrpSpPr>
          <p:nvPr/>
        </p:nvGrpSpPr>
        <p:grpSpPr>
          <a:xfrm>
            <a:off x="516771" y="4155870"/>
            <a:ext cx="10257222" cy="2301511"/>
            <a:chOff x="9525" y="9525"/>
            <a:chExt cx="6050915" cy="1016635"/>
          </a:xfrm>
        </p:grpSpPr>
        <p:pic>
          <p:nvPicPr>
            <p:cNvPr id="19" name="Image 24"/>
            <p:cNvPicPr/>
            <p:nvPr/>
          </p:nvPicPr>
          <p:blipFill>
            <a:blip r:embed="rId5" cstate="print"/>
            <a:stretch>
              <a:fillRect/>
            </a:stretch>
          </p:blipFill>
          <p:spPr>
            <a:xfrm>
              <a:off x="83952" y="83936"/>
              <a:ext cx="5966923" cy="875925"/>
            </a:xfrm>
            <a:prstGeom prst="rect">
              <a:avLst/>
            </a:prstGeom>
            <a:ln w="9525">
              <a:solidFill>
                <a:schemeClr val="accent1"/>
              </a:solidFill>
            </a:ln>
          </p:spPr>
        </p:pic>
        <p:sp>
          <p:nvSpPr>
            <p:cNvPr id="20" name="Graphic 25"/>
            <p:cNvSpPr/>
            <p:nvPr/>
          </p:nvSpPr>
          <p:spPr>
            <a:xfrm>
              <a:off x="9525" y="9525"/>
              <a:ext cx="6050915" cy="1016635"/>
            </a:xfrm>
            <a:custGeom>
              <a:avLst/>
              <a:gdLst/>
              <a:ahLst/>
              <a:cxnLst/>
              <a:rect l="l" t="t" r="r" b="b"/>
              <a:pathLst>
                <a:path w="6050915" h="1016635">
                  <a:moveTo>
                    <a:pt x="0" y="0"/>
                  </a:moveTo>
                  <a:lnTo>
                    <a:pt x="6050876" y="0"/>
                  </a:lnTo>
                  <a:lnTo>
                    <a:pt x="6050876" y="1016634"/>
                  </a:lnTo>
                  <a:lnTo>
                    <a:pt x="0" y="1016634"/>
                  </a:lnTo>
                  <a:lnTo>
                    <a:pt x="0" y="0"/>
                  </a:lnTo>
                  <a:close/>
                </a:path>
              </a:pathLst>
            </a:custGeom>
            <a:ln w="9525">
              <a:solidFill>
                <a:schemeClr val="accent1"/>
              </a:solidFill>
              <a:prstDash val="solid"/>
            </a:ln>
          </p:spPr>
          <p:txBody>
            <a:bodyPr wrap="square" lIns="0" tIns="0" rIns="0" bIns="0" rtlCol="0">
              <a:prstTxWarp prst="textNoShape">
                <a:avLst/>
              </a:prstTxWarp>
              <a:noAutofit/>
            </a:bodyPr>
            <a:lstStyle/>
            <a:p>
              <a:endParaRPr lang="en-US"/>
            </a:p>
          </p:txBody>
        </p:sp>
      </p:grpSp>
    </p:spTree>
    <p:extLst>
      <p:ext uri="{BB962C8B-B14F-4D97-AF65-F5344CB8AC3E}">
        <p14:creationId xmlns:p14="http://schemas.microsoft.com/office/powerpoint/2010/main" val="2673093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7135" y="191387"/>
            <a:ext cx="6492949" cy="701748"/>
          </a:xfrm>
        </p:spPr>
        <p:txBody>
          <a:bodyPr>
            <a:normAutofit/>
          </a:bodyPr>
          <a:lstStyle/>
          <a:p>
            <a:r>
              <a:rPr lang="en-US" sz="3200" dirty="0" smtClean="0"/>
              <a:t>Process If No Student is Found</a:t>
            </a:r>
            <a:endParaRPr lang="en-US" sz="3200" dirty="0"/>
          </a:p>
        </p:txBody>
      </p:sp>
      <p:pic>
        <p:nvPicPr>
          <p:cNvPr id="3" name="Picture 2" descr="Inline image 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773993" y="94156"/>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898648" y="1609061"/>
            <a:ext cx="10480157" cy="3643422"/>
          </a:xfrm>
          <a:prstGeom prst="rect">
            <a:avLst/>
          </a:prstGeom>
          <a:solidFill>
            <a:schemeClr val="accent5"/>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2400" dirty="0" smtClean="0"/>
              <a:t>If the PSO App cannot locate your student, you will need to contact the </a:t>
            </a:r>
          </a:p>
          <a:p>
            <a:pPr algn="ctr"/>
            <a:r>
              <a:rPr lang="en-US" sz="2400" dirty="0" smtClean="0"/>
              <a:t>ODE Data Team for assistance.</a:t>
            </a:r>
          </a:p>
          <a:p>
            <a:pPr algn="ctr"/>
            <a:endParaRPr lang="en-US" sz="2400" dirty="0"/>
          </a:p>
          <a:p>
            <a:pPr algn="ctr"/>
            <a:r>
              <a:rPr lang="en-US" sz="2400" dirty="0" smtClean="0"/>
              <a:t>Please send the SSID# (no name for security reasons) in an email request to:</a:t>
            </a:r>
            <a:endParaRPr lang="en-US" sz="2800" dirty="0"/>
          </a:p>
          <a:p>
            <a:endParaRPr lang="en-US" sz="2800" u="sng" dirty="0" smtClean="0">
              <a:hlinkClick r:id="rId3"/>
            </a:endParaRPr>
          </a:p>
          <a:p>
            <a:pPr algn="ctr"/>
            <a:r>
              <a:rPr lang="en-US" sz="2800" u="sng" dirty="0" smtClean="0">
                <a:hlinkClick r:id="rId3"/>
              </a:rPr>
              <a:t>ode.oss-datateam@ode.state.or.us</a:t>
            </a:r>
            <a:endParaRPr lang="en-US" sz="2800" u="sng" dirty="0" smtClean="0"/>
          </a:p>
          <a:p>
            <a:pPr algn="ctr"/>
            <a:endParaRPr lang="en-US" sz="2800" dirty="0"/>
          </a:p>
        </p:txBody>
      </p:sp>
    </p:spTree>
    <p:extLst>
      <p:ext uri="{BB962C8B-B14F-4D97-AF65-F5344CB8AC3E}">
        <p14:creationId xmlns:p14="http://schemas.microsoft.com/office/powerpoint/2010/main" val="942551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73" y="0"/>
            <a:ext cx="5551054" cy="895927"/>
          </a:xfrm>
        </p:spPr>
        <p:txBody>
          <a:bodyPr>
            <a:normAutofit/>
          </a:bodyPr>
          <a:lstStyle/>
          <a:p>
            <a:r>
              <a:rPr lang="en-US" sz="3200" b="0" dirty="0" smtClean="0"/>
              <a:t>Enter Exit </a:t>
            </a:r>
            <a:r>
              <a:rPr lang="en-US" sz="3200" b="0" dirty="0" smtClean="0"/>
              <a:t>Interview for </a:t>
            </a:r>
            <a:r>
              <a:rPr lang="en-US" sz="3200" b="0" dirty="0" smtClean="0"/>
              <a:t>Input</a:t>
            </a:r>
            <a:endParaRPr lang="en-US" sz="3200" b="0" dirty="0"/>
          </a:p>
        </p:txBody>
      </p:sp>
      <p:pic>
        <p:nvPicPr>
          <p:cNvPr id="5" name="Picture 4"/>
          <p:cNvPicPr>
            <a:picLocks noChangeAspect="1"/>
          </p:cNvPicPr>
          <p:nvPr/>
        </p:nvPicPr>
        <p:blipFill>
          <a:blip r:embed="rId2"/>
          <a:stretch>
            <a:fillRect/>
          </a:stretch>
        </p:blipFill>
        <p:spPr>
          <a:xfrm>
            <a:off x="587828" y="2577520"/>
            <a:ext cx="11059886" cy="1869123"/>
          </a:xfrm>
          <a:prstGeom prst="rect">
            <a:avLst/>
          </a:prstGeom>
          <a:ln w="19050">
            <a:solidFill>
              <a:schemeClr val="tx1"/>
            </a:solidFill>
          </a:ln>
        </p:spPr>
      </p:pic>
      <p:sp>
        <p:nvSpPr>
          <p:cNvPr id="4" name="Content Placeholder 3"/>
          <p:cNvSpPr>
            <a:spLocks noGrp="1"/>
          </p:cNvSpPr>
          <p:nvPr>
            <p:ph sz="half" idx="2"/>
          </p:nvPr>
        </p:nvSpPr>
        <p:spPr>
          <a:xfrm>
            <a:off x="3015343" y="1301497"/>
            <a:ext cx="6204857" cy="944827"/>
          </a:xfrm>
          <a:solidFill>
            <a:schemeClr val="accent2"/>
          </a:solidFill>
          <a:ln w="19050">
            <a:solidFill>
              <a:schemeClr val="tx2"/>
            </a:solidFill>
          </a:ln>
        </p:spPr>
        <p:txBody>
          <a:bodyPr>
            <a:normAutofit/>
          </a:bodyPr>
          <a:lstStyle/>
          <a:p>
            <a:r>
              <a:rPr lang="en-US" sz="2000" dirty="0" smtClean="0">
                <a:solidFill>
                  <a:schemeClr val="bg1"/>
                </a:solidFill>
              </a:rPr>
              <a:t>Click on student name to enter Interview portion</a:t>
            </a:r>
          </a:p>
          <a:p>
            <a:r>
              <a:rPr lang="en-US" sz="2000" dirty="0" smtClean="0">
                <a:solidFill>
                  <a:schemeClr val="bg1"/>
                </a:solidFill>
              </a:rPr>
              <a:t>Continue to add students as needed</a:t>
            </a:r>
            <a:endParaRPr lang="en-US" sz="2000" dirty="0">
              <a:solidFill>
                <a:schemeClr val="bg1"/>
              </a:solidFill>
            </a:endParaRPr>
          </a:p>
        </p:txBody>
      </p:sp>
      <p:sp>
        <p:nvSpPr>
          <p:cNvPr id="8" name="TextBox 7"/>
          <p:cNvSpPr txBox="1"/>
          <p:nvPr/>
        </p:nvSpPr>
        <p:spPr>
          <a:xfrm>
            <a:off x="1254643" y="4777839"/>
            <a:ext cx="10228520" cy="707886"/>
          </a:xfrm>
          <a:prstGeom prst="rect">
            <a:avLst/>
          </a:prstGeom>
          <a:solidFill>
            <a:schemeClr val="tx2">
              <a:lumMod val="60000"/>
              <a:lumOff val="40000"/>
            </a:schemeClr>
          </a:solidFill>
          <a:ln w="19050">
            <a:solidFill>
              <a:schemeClr val="tx2"/>
            </a:solidFill>
          </a:ln>
        </p:spPr>
        <p:txBody>
          <a:bodyPr wrap="square" rtlCol="0">
            <a:spAutoFit/>
          </a:bodyPr>
          <a:lstStyle/>
          <a:p>
            <a:pPr algn="ctr"/>
            <a:r>
              <a:rPr lang="en-US" sz="2000" dirty="0" smtClean="0">
                <a:solidFill>
                  <a:schemeClr val="bg1"/>
                </a:solidFill>
              </a:rPr>
              <a:t>Reminder, don’t forget to obtain the </a:t>
            </a:r>
            <a:r>
              <a:rPr lang="en-US" sz="2000" b="1" dirty="0" smtClean="0">
                <a:solidFill>
                  <a:schemeClr val="bg1"/>
                </a:solidFill>
              </a:rPr>
              <a:t>Agreement to Participate</a:t>
            </a:r>
          </a:p>
          <a:p>
            <a:pPr algn="ctr"/>
            <a:r>
              <a:rPr lang="en-US" sz="2000" dirty="0" smtClean="0">
                <a:solidFill>
                  <a:schemeClr val="bg1"/>
                </a:solidFill>
              </a:rPr>
              <a:t>Documents are found on transitionoregon.org website under PSO Resources/Exit Interview</a:t>
            </a:r>
            <a:endParaRPr lang="en-US" sz="2000" dirty="0">
              <a:solidFill>
                <a:schemeClr val="bg1"/>
              </a:solidFill>
            </a:endParaRPr>
          </a:p>
        </p:txBody>
      </p:sp>
      <p:sp>
        <p:nvSpPr>
          <p:cNvPr id="13" name="TextBox 12"/>
          <p:cNvSpPr txBox="1"/>
          <p:nvPr/>
        </p:nvSpPr>
        <p:spPr>
          <a:xfrm>
            <a:off x="11715359" y="6488668"/>
            <a:ext cx="434109" cy="369332"/>
          </a:xfrm>
          <a:prstGeom prst="rect">
            <a:avLst/>
          </a:prstGeom>
          <a:noFill/>
        </p:spPr>
        <p:txBody>
          <a:bodyPr wrap="square" rtlCol="0">
            <a:spAutoFit/>
          </a:bodyPr>
          <a:lstStyle/>
          <a:p>
            <a:r>
              <a:rPr lang="en-US" dirty="0" smtClean="0">
                <a:solidFill>
                  <a:schemeClr val="bg1"/>
                </a:solidFill>
              </a:rPr>
              <a:t>16</a:t>
            </a:r>
            <a:endParaRPr lang="en-US" dirty="0">
              <a:solidFill>
                <a:schemeClr val="bg1"/>
              </a:solidFill>
            </a:endParaRPr>
          </a:p>
        </p:txBody>
      </p:sp>
      <p:pic>
        <p:nvPicPr>
          <p:cNvPr id="7" name="Picture 2" descr="Inline imag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8"/>
          <p:cNvSpPr/>
          <p:nvPr/>
        </p:nvSpPr>
        <p:spPr>
          <a:xfrm flipV="1">
            <a:off x="3540240" y="3927917"/>
            <a:ext cx="402336" cy="23018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4117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p:nvPr/>
        </p:nvSpPr>
        <p:spPr>
          <a:xfrm rot="7711163">
            <a:off x="8864497" y="3913386"/>
            <a:ext cx="272515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427888" y="0"/>
            <a:ext cx="5696607" cy="977462"/>
          </a:xfrm>
        </p:spPr>
        <p:txBody>
          <a:bodyPr>
            <a:normAutofit/>
          </a:bodyPr>
          <a:lstStyle/>
          <a:p>
            <a:r>
              <a:rPr lang="en-US" sz="3200" b="0" dirty="0" smtClean="0"/>
              <a:t>3 Sections of the Exit Interview</a:t>
            </a:r>
            <a:endParaRPr lang="en-US" sz="3200" b="0" dirty="0"/>
          </a:p>
        </p:txBody>
      </p:sp>
      <p:sp>
        <p:nvSpPr>
          <p:cNvPr id="3" name="Title 1"/>
          <p:cNvSpPr txBox="1">
            <a:spLocks/>
          </p:cNvSpPr>
          <p:nvPr/>
        </p:nvSpPr>
        <p:spPr>
          <a:xfrm>
            <a:off x="709448" y="1304391"/>
            <a:ext cx="520262" cy="972207"/>
          </a:xfrm>
          <a:prstGeom prst="rect">
            <a:avLst/>
          </a:prstGeom>
          <a:ln w="19050">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solidFill>
                  <a:schemeClr val="bg1"/>
                </a:solidFill>
              </a:rPr>
              <a:t>A</a:t>
            </a:r>
          </a:p>
        </p:txBody>
      </p:sp>
      <p:sp>
        <p:nvSpPr>
          <p:cNvPr id="4" name="Title 1"/>
          <p:cNvSpPr txBox="1">
            <a:spLocks/>
          </p:cNvSpPr>
          <p:nvPr/>
        </p:nvSpPr>
        <p:spPr>
          <a:xfrm>
            <a:off x="2340429" y="1266495"/>
            <a:ext cx="6942116" cy="977462"/>
          </a:xfrm>
          <a:prstGeom prst="rect">
            <a:avLst/>
          </a:prstGeom>
          <a:ln w="28575">
            <a:solidFill>
              <a:schemeClr val="accent1">
                <a:lumMod val="75000"/>
              </a:schemeClr>
            </a:solidFill>
          </a:ln>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400" b="0" dirty="0" smtClean="0">
                <a:solidFill>
                  <a:schemeClr val="bg1"/>
                </a:solidFill>
              </a:rPr>
              <a:t>Demographics and School Participation-can be completed prior to the student interview and without Agreement to Participate D1-15</a:t>
            </a:r>
            <a:endParaRPr lang="en-US" sz="2400" b="0" dirty="0">
              <a:solidFill>
                <a:schemeClr val="bg1"/>
              </a:solidFill>
            </a:endParaRPr>
          </a:p>
        </p:txBody>
      </p:sp>
      <p:sp>
        <p:nvSpPr>
          <p:cNvPr id="5" name="Title 1"/>
          <p:cNvSpPr txBox="1">
            <a:spLocks/>
          </p:cNvSpPr>
          <p:nvPr/>
        </p:nvSpPr>
        <p:spPr>
          <a:xfrm>
            <a:off x="2309924" y="2774844"/>
            <a:ext cx="6942116" cy="977462"/>
          </a:xfrm>
          <a:prstGeom prst="rect">
            <a:avLst/>
          </a:prstGeom>
          <a:ln w="28575">
            <a:solidFill>
              <a:schemeClr val="accent5">
                <a:lumMod val="50000"/>
              </a:schemeClr>
            </a:solidFill>
          </a:ln>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400" b="0" dirty="0" smtClean="0">
                <a:solidFill>
                  <a:schemeClr val="bg1"/>
                </a:solidFill>
              </a:rPr>
              <a:t>Student Interview Questions – CANNOT be completed without an Agreement to Participate Q0-12</a:t>
            </a:r>
            <a:endParaRPr lang="en-US" sz="2400" b="0" dirty="0">
              <a:solidFill>
                <a:schemeClr val="bg1"/>
              </a:solidFill>
            </a:endParaRPr>
          </a:p>
        </p:txBody>
      </p:sp>
      <p:sp>
        <p:nvSpPr>
          <p:cNvPr id="6" name="Title 1"/>
          <p:cNvSpPr txBox="1">
            <a:spLocks/>
          </p:cNvSpPr>
          <p:nvPr/>
        </p:nvSpPr>
        <p:spPr>
          <a:xfrm>
            <a:off x="2340429" y="4669625"/>
            <a:ext cx="6942116" cy="1406132"/>
          </a:xfrm>
          <a:prstGeom prst="rect">
            <a:avLst/>
          </a:prstGeom>
          <a:ln w="28575">
            <a:solidFill>
              <a:schemeClr val="accent1">
                <a:lumMod val="75000"/>
              </a:schemeClr>
            </a:solidFill>
          </a:ln>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fontScale="70000" lnSpcReduction="20000"/>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b="0" dirty="0" smtClean="0">
                <a:solidFill>
                  <a:schemeClr val="bg1"/>
                </a:solidFill>
              </a:rPr>
              <a:t>Contact Information – </a:t>
            </a:r>
            <a:r>
              <a:rPr lang="en-US" sz="3200" b="0" dirty="0">
                <a:solidFill>
                  <a:schemeClr val="bg1"/>
                </a:solidFill>
              </a:rPr>
              <a:t>can be completed prior to the student interview </a:t>
            </a:r>
            <a:r>
              <a:rPr lang="en-US" sz="3200" b="0" dirty="0" smtClean="0">
                <a:solidFill>
                  <a:schemeClr val="bg1"/>
                </a:solidFill>
              </a:rPr>
              <a:t>and without Agreement </a:t>
            </a:r>
            <a:r>
              <a:rPr lang="en-US" sz="3200" b="0" dirty="0">
                <a:solidFill>
                  <a:schemeClr val="bg1"/>
                </a:solidFill>
              </a:rPr>
              <a:t>to </a:t>
            </a:r>
            <a:r>
              <a:rPr lang="en-US" sz="3200" b="0" dirty="0" smtClean="0">
                <a:solidFill>
                  <a:schemeClr val="bg1"/>
                </a:solidFill>
              </a:rPr>
              <a:t>Participate, </a:t>
            </a:r>
            <a:r>
              <a:rPr lang="en-US" sz="3200" dirty="0" smtClean="0">
                <a:solidFill>
                  <a:schemeClr val="bg1"/>
                </a:solidFill>
              </a:rPr>
              <a:t>ONLY</a:t>
            </a:r>
            <a:r>
              <a:rPr lang="en-US" sz="3200" b="0" dirty="0" smtClean="0">
                <a:solidFill>
                  <a:schemeClr val="bg1"/>
                </a:solidFill>
              </a:rPr>
              <a:t> </a:t>
            </a:r>
            <a:r>
              <a:rPr lang="en-US" sz="3200" dirty="0" smtClean="0">
                <a:solidFill>
                  <a:schemeClr val="bg1"/>
                </a:solidFill>
              </a:rPr>
              <a:t>IF </a:t>
            </a:r>
            <a:r>
              <a:rPr lang="en-US" sz="3200" b="0" dirty="0" smtClean="0">
                <a:solidFill>
                  <a:schemeClr val="bg1"/>
                </a:solidFill>
              </a:rPr>
              <a:t>it is information the district already has, otherwise, you will need a signed agreement  for the student to answer and provide new contact information. </a:t>
            </a:r>
            <a:r>
              <a:rPr lang="en-US" sz="3200" b="0" dirty="0">
                <a:solidFill>
                  <a:schemeClr val="bg1"/>
                </a:solidFill>
              </a:rPr>
              <a:t>C</a:t>
            </a:r>
            <a:r>
              <a:rPr lang="en-US" sz="3200" b="0" dirty="0" smtClean="0">
                <a:solidFill>
                  <a:schemeClr val="bg1"/>
                </a:solidFill>
              </a:rPr>
              <a:t>1-15</a:t>
            </a:r>
            <a:endParaRPr lang="en-US" sz="3200" b="0" dirty="0">
              <a:solidFill>
                <a:schemeClr val="bg1"/>
              </a:solidFill>
            </a:endParaRPr>
          </a:p>
        </p:txBody>
      </p:sp>
      <p:sp>
        <p:nvSpPr>
          <p:cNvPr id="7" name="Title 1"/>
          <p:cNvSpPr txBox="1">
            <a:spLocks/>
          </p:cNvSpPr>
          <p:nvPr/>
        </p:nvSpPr>
        <p:spPr>
          <a:xfrm>
            <a:off x="667407" y="2838303"/>
            <a:ext cx="604343" cy="945930"/>
          </a:xfrm>
          <a:prstGeom prst="rect">
            <a:avLst/>
          </a:prstGeom>
          <a:ln w="19050">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smtClean="0">
                <a:solidFill>
                  <a:schemeClr val="bg1"/>
                </a:solidFill>
              </a:rPr>
              <a:t>B</a:t>
            </a:r>
            <a:endParaRPr lang="en-US" dirty="0">
              <a:solidFill>
                <a:schemeClr val="bg1"/>
              </a:solidFill>
            </a:endParaRPr>
          </a:p>
        </p:txBody>
      </p:sp>
      <p:sp>
        <p:nvSpPr>
          <p:cNvPr id="8" name="Title 1"/>
          <p:cNvSpPr txBox="1">
            <a:spLocks/>
          </p:cNvSpPr>
          <p:nvPr/>
        </p:nvSpPr>
        <p:spPr>
          <a:xfrm>
            <a:off x="751488" y="4792505"/>
            <a:ext cx="520262" cy="977462"/>
          </a:xfrm>
          <a:prstGeom prst="rect">
            <a:avLst/>
          </a:prstGeom>
          <a:ln w="1905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smtClean="0">
                <a:solidFill>
                  <a:schemeClr val="bg1"/>
                </a:solidFill>
              </a:rPr>
              <a:t>C</a:t>
            </a:r>
            <a:endParaRPr lang="en-US" dirty="0">
              <a:solidFill>
                <a:schemeClr val="bg1"/>
              </a:solidFill>
            </a:endParaRPr>
          </a:p>
        </p:txBody>
      </p:sp>
      <p:sp>
        <p:nvSpPr>
          <p:cNvPr id="11" name="Right Arrow 10"/>
          <p:cNvSpPr/>
          <p:nvPr/>
        </p:nvSpPr>
        <p:spPr>
          <a:xfrm rot="12715270">
            <a:off x="9177567" y="2163022"/>
            <a:ext cx="18444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10227076" y="2485686"/>
            <a:ext cx="1801091" cy="1749975"/>
          </a:xfrm>
          <a:prstGeom prst="roundRect">
            <a:avLst/>
          </a:prstGeom>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 be entered at any time before the actual student interview</a:t>
            </a:r>
          </a:p>
        </p:txBody>
      </p:sp>
      <p:sp>
        <p:nvSpPr>
          <p:cNvPr id="13" name="TextBox 12"/>
          <p:cNvSpPr txBox="1"/>
          <p:nvPr/>
        </p:nvSpPr>
        <p:spPr>
          <a:xfrm>
            <a:off x="11699363" y="6488668"/>
            <a:ext cx="434109" cy="369332"/>
          </a:xfrm>
          <a:prstGeom prst="rect">
            <a:avLst/>
          </a:prstGeom>
          <a:noFill/>
        </p:spPr>
        <p:txBody>
          <a:bodyPr wrap="square" rtlCol="0">
            <a:spAutoFit/>
          </a:bodyPr>
          <a:lstStyle/>
          <a:p>
            <a:r>
              <a:rPr lang="en-US" dirty="0" smtClean="0">
                <a:solidFill>
                  <a:schemeClr val="bg1"/>
                </a:solidFill>
              </a:rPr>
              <a:t>17</a:t>
            </a:r>
            <a:endParaRPr lang="en-US" dirty="0">
              <a:solidFill>
                <a:schemeClr val="bg1"/>
              </a:solidFill>
            </a:endParaRPr>
          </a:p>
        </p:txBody>
      </p:sp>
      <p:pic>
        <p:nvPicPr>
          <p:cNvPr id="14" name="Picture 2" descr="Inline image 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278355" y="3891230"/>
            <a:ext cx="6942116" cy="646331"/>
          </a:xfrm>
          <a:prstGeom prst="rect">
            <a:avLst/>
          </a:prstGeom>
          <a:solidFill>
            <a:srgbClr val="FF0000"/>
          </a:solidFill>
        </p:spPr>
        <p:txBody>
          <a:bodyPr wrap="square" rtlCol="0">
            <a:spAutoFit/>
          </a:bodyPr>
          <a:lstStyle/>
          <a:p>
            <a:r>
              <a:rPr lang="en-US" dirty="0" smtClean="0">
                <a:solidFill>
                  <a:schemeClr val="bg1"/>
                </a:solidFill>
              </a:rPr>
              <a:t>Remember – QC1 asks the Name of the Preferred Follow-Up Interviewer,</a:t>
            </a:r>
          </a:p>
          <a:p>
            <a:r>
              <a:rPr lang="en-US" dirty="0" smtClean="0">
                <a:solidFill>
                  <a:schemeClr val="bg1"/>
                </a:solidFill>
              </a:rPr>
              <a:t>Please have student answer this question at the end of the interview.</a:t>
            </a:r>
            <a:endParaRPr lang="en-US" dirty="0">
              <a:solidFill>
                <a:schemeClr val="bg1"/>
              </a:solidFill>
            </a:endParaRPr>
          </a:p>
        </p:txBody>
      </p:sp>
    </p:spTree>
    <p:extLst>
      <p:ext uri="{BB962C8B-B14F-4D97-AF65-F5344CB8AC3E}">
        <p14:creationId xmlns:p14="http://schemas.microsoft.com/office/powerpoint/2010/main" val="610098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980" y="228600"/>
            <a:ext cx="4409424" cy="495300"/>
          </a:xfrm>
        </p:spPr>
        <p:txBody>
          <a:bodyPr>
            <a:noAutofit/>
          </a:bodyPr>
          <a:lstStyle/>
          <a:p>
            <a:r>
              <a:rPr lang="en-US" sz="3200" dirty="0" smtClean="0">
                <a:solidFill>
                  <a:schemeClr val="accent5">
                    <a:lumMod val="75000"/>
                  </a:schemeClr>
                </a:solidFill>
              </a:rPr>
              <a:t>Demographics-Section A</a:t>
            </a:r>
            <a:endParaRPr lang="en-US" sz="3200" dirty="0">
              <a:solidFill>
                <a:schemeClr val="accent5">
                  <a:lumMod val="75000"/>
                </a:schemeClr>
              </a:solidFill>
            </a:endParaRPr>
          </a:p>
        </p:txBody>
      </p:sp>
      <p:pic>
        <p:nvPicPr>
          <p:cNvPr id="8" name="Picture 7"/>
          <p:cNvPicPr>
            <a:picLocks noChangeAspect="1"/>
          </p:cNvPicPr>
          <p:nvPr/>
        </p:nvPicPr>
        <p:blipFill>
          <a:blip r:embed="rId3"/>
          <a:stretch>
            <a:fillRect/>
          </a:stretch>
        </p:blipFill>
        <p:spPr>
          <a:xfrm>
            <a:off x="6535404" y="4286801"/>
            <a:ext cx="4429980" cy="1991134"/>
          </a:xfrm>
          <a:prstGeom prst="rect">
            <a:avLst/>
          </a:prstGeom>
          <a:ln w="19050">
            <a:noFill/>
          </a:ln>
        </p:spPr>
      </p:pic>
      <p:pic>
        <p:nvPicPr>
          <p:cNvPr id="11" name="Picture 10"/>
          <p:cNvPicPr>
            <a:picLocks noChangeAspect="1"/>
          </p:cNvPicPr>
          <p:nvPr/>
        </p:nvPicPr>
        <p:blipFill>
          <a:blip r:embed="rId4"/>
          <a:stretch>
            <a:fillRect/>
          </a:stretch>
        </p:blipFill>
        <p:spPr>
          <a:xfrm>
            <a:off x="304801" y="3579236"/>
            <a:ext cx="6088380" cy="2624549"/>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2"/>
          <p:cNvSpPr txBox="1">
            <a:spLocks/>
          </p:cNvSpPr>
          <p:nvPr/>
        </p:nvSpPr>
        <p:spPr>
          <a:xfrm>
            <a:off x="249184" y="1173823"/>
            <a:ext cx="6199614" cy="3985543"/>
          </a:xfrm>
          <a:prstGeom prst="rect">
            <a:avLst/>
          </a:prstGeom>
          <a:ln w="19050">
            <a:solidFill>
              <a:schemeClr val="tx2"/>
            </a:solidFill>
          </a:ln>
        </p:spPr>
        <p:style>
          <a:lnRef idx="3">
            <a:schemeClr val="lt1"/>
          </a:lnRef>
          <a:fillRef idx="1">
            <a:schemeClr val="accent5"/>
          </a:fillRef>
          <a:effectRef idx="1">
            <a:schemeClr val="accent5"/>
          </a:effectRef>
          <a:fontRef idx="minor">
            <a:schemeClr val="lt1"/>
          </a:fontRef>
        </p:style>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solidFill>
                  <a:schemeClr val="bg1"/>
                </a:solidFill>
              </a:rPr>
              <a:t>Once in the survey, again, both the Demographic and Contact sections can be entered at any time.  If you want to continue with the student interview, you have to have an Agreement to Participate on file.</a:t>
            </a:r>
          </a:p>
          <a:p>
            <a:r>
              <a:rPr lang="en-US" sz="2000" dirty="0" smtClean="0">
                <a:solidFill>
                  <a:schemeClr val="bg1"/>
                </a:solidFill>
              </a:rPr>
              <a:t>When you come to the D12 question</a:t>
            </a:r>
            <a:r>
              <a:rPr lang="en-US" sz="2000" i="1" dirty="0" smtClean="0">
                <a:solidFill>
                  <a:schemeClr val="bg1"/>
                </a:solidFill>
              </a:rPr>
              <a:t>, </a:t>
            </a:r>
            <a:r>
              <a:rPr lang="en-US" sz="2000" dirty="0" smtClean="0">
                <a:solidFill>
                  <a:schemeClr val="bg1"/>
                </a:solidFill>
              </a:rPr>
              <a:t>(see below)</a:t>
            </a:r>
          </a:p>
          <a:p>
            <a:pPr marL="0" indent="0">
              <a:buFont typeface="Arial" panose="020B0604020202020204" pitchFamily="34" charset="0"/>
              <a:buNone/>
            </a:pPr>
            <a:r>
              <a:rPr lang="en-US" sz="2000" i="1" dirty="0" smtClean="0">
                <a:solidFill>
                  <a:schemeClr val="bg1"/>
                </a:solidFill>
              </a:rPr>
              <a:t>   </a:t>
            </a:r>
            <a:r>
              <a:rPr lang="en-US" sz="2000" i="1" dirty="0" smtClean="0"/>
              <a:t> Does the student/parent/guardian agree to participate?</a:t>
            </a:r>
          </a:p>
          <a:p>
            <a:r>
              <a:rPr lang="en-US" sz="2000" dirty="0" smtClean="0">
                <a:solidFill>
                  <a:schemeClr val="bg1"/>
                </a:solidFill>
              </a:rPr>
              <a:t>If the answer is </a:t>
            </a:r>
            <a:r>
              <a:rPr lang="en-US" sz="2000" i="1" dirty="0" smtClean="0">
                <a:solidFill>
                  <a:schemeClr val="bg1"/>
                </a:solidFill>
              </a:rPr>
              <a:t>no, </a:t>
            </a:r>
            <a:r>
              <a:rPr lang="en-US" sz="2000" dirty="0" smtClean="0">
                <a:solidFill>
                  <a:schemeClr val="bg1"/>
                </a:solidFill>
              </a:rPr>
              <a:t>or </a:t>
            </a:r>
            <a:r>
              <a:rPr lang="en-US" sz="2000" i="1" dirty="0" smtClean="0">
                <a:solidFill>
                  <a:schemeClr val="bg1"/>
                </a:solidFill>
              </a:rPr>
              <a:t>not sure</a:t>
            </a:r>
            <a:r>
              <a:rPr lang="en-US" sz="2000" dirty="0" smtClean="0">
                <a:solidFill>
                  <a:schemeClr val="bg1"/>
                </a:solidFill>
              </a:rPr>
              <a:t>,  </a:t>
            </a:r>
            <a:r>
              <a:rPr lang="en-US" sz="2000" dirty="0">
                <a:solidFill>
                  <a:schemeClr val="bg1"/>
                </a:solidFill>
              </a:rPr>
              <a:t>y</a:t>
            </a:r>
            <a:r>
              <a:rPr lang="en-US" sz="2000" dirty="0" smtClean="0">
                <a:solidFill>
                  <a:schemeClr val="bg1"/>
                </a:solidFill>
              </a:rPr>
              <a:t>ou will see this…                                           and, you will not have access to the Q. section, the                                     student interview section, that section will NOT appear for input</a:t>
            </a:r>
            <a:r>
              <a:rPr lang="en-US" sz="2000" dirty="0">
                <a:solidFill>
                  <a:schemeClr val="bg1"/>
                </a:solidFill>
              </a:rPr>
              <a:t> </a:t>
            </a:r>
            <a:r>
              <a:rPr lang="en-US" sz="2000" dirty="0" smtClean="0">
                <a:solidFill>
                  <a:schemeClr val="bg1"/>
                </a:solidFill>
              </a:rPr>
              <a:t>until you have the Agreement to Participate on file and can answer Q12 as </a:t>
            </a:r>
            <a:r>
              <a:rPr lang="en-US" sz="2000" b="1" i="1" dirty="0" smtClean="0">
                <a:solidFill>
                  <a:schemeClr val="bg1"/>
                </a:solidFill>
              </a:rPr>
              <a:t>Yes</a:t>
            </a:r>
          </a:p>
          <a:p>
            <a:r>
              <a:rPr lang="en-US" sz="2000" dirty="0" smtClean="0">
                <a:solidFill>
                  <a:schemeClr val="bg1"/>
                </a:solidFill>
              </a:rPr>
              <a:t>If</a:t>
            </a:r>
            <a:r>
              <a:rPr lang="en-US" sz="2000" i="1" dirty="0" smtClean="0">
                <a:solidFill>
                  <a:schemeClr val="bg1"/>
                </a:solidFill>
              </a:rPr>
              <a:t> Yes</a:t>
            </a:r>
            <a:r>
              <a:rPr lang="en-US" sz="2000" dirty="0" smtClean="0">
                <a:solidFill>
                  <a:schemeClr val="bg1"/>
                </a:solidFill>
              </a:rPr>
              <a:t>, please proceed…</a:t>
            </a:r>
          </a:p>
        </p:txBody>
      </p:sp>
      <p:sp>
        <p:nvSpPr>
          <p:cNvPr id="6" name="Right Arrow 5"/>
          <p:cNvSpPr/>
          <p:nvPr/>
        </p:nvSpPr>
        <p:spPr>
          <a:xfrm>
            <a:off x="1924812" y="5713321"/>
            <a:ext cx="402336" cy="12801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1082" y="816740"/>
            <a:ext cx="4178623" cy="3444226"/>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4" name="Bent Arrow 3"/>
          <p:cNvSpPr/>
          <p:nvPr/>
        </p:nvSpPr>
        <p:spPr>
          <a:xfrm rot="5400000">
            <a:off x="6150771" y="2941997"/>
            <a:ext cx="909388" cy="1728550"/>
          </a:xfrm>
          <a:prstGeom prst="ben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11678097" y="6488668"/>
            <a:ext cx="434109" cy="369332"/>
          </a:xfrm>
          <a:prstGeom prst="rect">
            <a:avLst/>
          </a:prstGeom>
          <a:noFill/>
        </p:spPr>
        <p:txBody>
          <a:bodyPr wrap="square" rtlCol="0">
            <a:spAutoFit/>
          </a:bodyPr>
          <a:lstStyle/>
          <a:p>
            <a:r>
              <a:rPr lang="en-US" dirty="0" smtClean="0">
                <a:solidFill>
                  <a:schemeClr val="bg1"/>
                </a:solidFill>
              </a:rPr>
              <a:t>18</a:t>
            </a:r>
            <a:endParaRPr lang="en-US" dirty="0">
              <a:solidFill>
                <a:schemeClr val="bg1"/>
              </a:solidFill>
            </a:endParaRPr>
          </a:p>
        </p:txBody>
      </p:sp>
      <p:pic>
        <p:nvPicPr>
          <p:cNvPr id="10" name="Picture 2" descr="Inline image 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stretch>
            <a:fillRect/>
          </a:stretch>
        </p:blipFill>
        <p:spPr>
          <a:xfrm>
            <a:off x="8230818" y="1173823"/>
            <a:ext cx="2543175" cy="381000"/>
          </a:xfrm>
          <a:prstGeom prst="rect">
            <a:avLst/>
          </a:prstGeom>
        </p:spPr>
      </p:pic>
    </p:spTree>
    <p:extLst>
      <p:ext uri="{BB962C8B-B14F-4D97-AF65-F5344CB8AC3E}">
        <p14:creationId xmlns:p14="http://schemas.microsoft.com/office/powerpoint/2010/main" val="478646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914401"/>
            <a:ext cx="2947792" cy="1257300"/>
          </a:xfrm>
        </p:spPr>
        <p:txBody>
          <a:bodyPr>
            <a:normAutofit/>
          </a:bodyPr>
          <a:lstStyle/>
          <a:p>
            <a:r>
              <a:rPr lang="en-US" sz="3200" b="0" dirty="0" smtClean="0"/>
              <a:t>Objectives</a:t>
            </a:r>
            <a:endParaRPr lang="en-US" sz="3200" b="0" dirty="0"/>
          </a:p>
        </p:txBody>
      </p:sp>
      <p:sp>
        <p:nvSpPr>
          <p:cNvPr id="5" name="Content Placeholder 4"/>
          <p:cNvSpPr>
            <a:spLocks noGrp="1"/>
          </p:cNvSpPr>
          <p:nvPr>
            <p:ph idx="1"/>
          </p:nvPr>
        </p:nvSpPr>
        <p:spPr>
          <a:xfrm>
            <a:off x="2255520" y="5027010"/>
            <a:ext cx="7680960" cy="73152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normAutofit fontScale="92500" lnSpcReduction="10000"/>
          </a:bodyPr>
          <a:lstStyle/>
          <a:p>
            <a:pPr marL="0" indent="0" algn="ctr">
              <a:buNone/>
            </a:pPr>
            <a:r>
              <a:rPr lang="en-US" b="1" dirty="0" smtClean="0">
                <a:solidFill>
                  <a:schemeClr val="bg1"/>
                </a:solidFill>
              </a:rPr>
              <a:t>Use the PSO 2.0 Application Step by Step Guide to Understand the Exit Interview Process </a:t>
            </a:r>
          </a:p>
        </p:txBody>
      </p:sp>
      <p:sp>
        <p:nvSpPr>
          <p:cNvPr id="6" name="Content Placeholder 4"/>
          <p:cNvSpPr txBox="1">
            <a:spLocks/>
          </p:cNvSpPr>
          <p:nvPr/>
        </p:nvSpPr>
        <p:spPr>
          <a:xfrm>
            <a:off x="2255520" y="2171701"/>
            <a:ext cx="7680960" cy="731519"/>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fontScale="925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solidFill>
                  <a:schemeClr val="bg1"/>
                </a:solidFill>
              </a:rPr>
              <a:t>Understand the Importance of the PSO </a:t>
            </a:r>
            <a:r>
              <a:rPr lang="en-US" b="1" dirty="0">
                <a:solidFill>
                  <a:schemeClr val="bg1"/>
                </a:solidFill>
              </a:rPr>
              <a:t>E</a:t>
            </a:r>
            <a:r>
              <a:rPr lang="en-US" b="1" dirty="0" smtClean="0">
                <a:solidFill>
                  <a:schemeClr val="bg1"/>
                </a:solidFill>
              </a:rPr>
              <a:t>xit </a:t>
            </a:r>
            <a:r>
              <a:rPr lang="en-US" b="1" dirty="0">
                <a:solidFill>
                  <a:schemeClr val="bg1"/>
                </a:solidFill>
              </a:rPr>
              <a:t>I</a:t>
            </a:r>
            <a:r>
              <a:rPr lang="en-US" b="1" dirty="0" smtClean="0">
                <a:solidFill>
                  <a:schemeClr val="bg1"/>
                </a:solidFill>
              </a:rPr>
              <a:t>nterview</a:t>
            </a:r>
          </a:p>
        </p:txBody>
      </p:sp>
      <p:sp>
        <p:nvSpPr>
          <p:cNvPr id="7" name="Content Placeholder 4"/>
          <p:cNvSpPr txBox="1">
            <a:spLocks/>
          </p:cNvSpPr>
          <p:nvPr/>
        </p:nvSpPr>
        <p:spPr>
          <a:xfrm>
            <a:off x="2255520" y="3138449"/>
            <a:ext cx="7680960" cy="731520"/>
          </a:xfrm>
          <a:prstGeom prst="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solidFill>
                  <a:schemeClr val="bg1"/>
                </a:solidFill>
              </a:rPr>
              <a:t>Know Who Participates in the Exit Interview</a:t>
            </a:r>
          </a:p>
        </p:txBody>
      </p:sp>
      <p:sp>
        <p:nvSpPr>
          <p:cNvPr id="8" name="Title 1"/>
          <p:cNvSpPr txBox="1">
            <a:spLocks/>
          </p:cNvSpPr>
          <p:nvPr/>
        </p:nvSpPr>
        <p:spPr>
          <a:xfrm>
            <a:off x="1202498" y="12527"/>
            <a:ext cx="5684729" cy="914401"/>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200" b="0" dirty="0" smtClean="0"/>
              <a:t>EXIT INTERVIEW</a:t>
            </a:r>
            <a:endParaRPr lang="en-US" sz="3200" b="0" dirty="0"/>
          </a:p>
        </p:txBody>
      </p:sp>
      <p:sp>
        <p:nvSpPr>
          <p:cNvPr id="9" name="Content Placeholder 4"/>
          <p:cNvSpPr txBox="1">
            <a:spLocks/>
          </p:cNvSpPr>
          <p:nvPr/>
        </p:nvSpPr>
        <p:spPr>
          <a:xfrm>
            <a:off x="2255520" y="4035159"/>
            <a:ext cx="7680960" cy="731520"/>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solidFill>
                  <a:schemeClr val="bg1"/>
                </a:solidFill>
              </a:rPr>
              <a:t>Learn What the Process is for the Exit Interview</a:t>
            </a:r>
          </a:p>
        </p:txBody>
      </p:sp>
      <p:sp>
        <p:nvSpPr>
          <p:cNvPr id="2" name="TextBox 1"/>
          <p:cNvSpPr txBox="1"/>
          <p:nvPr/>
        </p:nvSpPr>
        <p:spPr>
          <a:xfrm>
            <a:off x="11779697" y="6488668"/>
            <a:ext cx="332509" cy="369332"/>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pic>
        <p:nvPicPr>
          <p:cNvPr id="10" name="Picture 2" descr="Inline imag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380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745" y="157019"/>
            <a:ext cx="5366757" cy="729672"/>
          </a:xfrm>
        </p:spPr>
        <p:txBody>
          <a:bodyPr>
            <a:normAutofit/>
          </a:bodyPr>
          <a:lstStyle/>
          <a:p>
            <a:r>
              <a:rPr lang="en-US" sz="3200" dirty="0" smtClean="0">
                <a:solidFill>
                  <a:schemeClr val="tx2">
                    <a:lumMod val="60000"/>
                    <a:lumOff val="40000"/>
                  </a:schemeClr>
                </a:solidFill>
              </a:rPr>
              <a:t>Demographics Section A</a:t>
            </a:r>
            <a:endParaRPr lang="en-US" sz="3200" dirty="0">
              <a:solidFill>
                <a:schemeClr val="tx2">
                  <a:lumMod val="60000"/>
                  <a:lumOff val="40000"/>
                </a:schemeClr>
              </a:solidFill>
            </a:endParaRPr>
          </a:p>
        </p:txBody>
      </p:sp>
      <p:sp>
        <p:nvSpPr>
          <p:cNvPr id="3" name="TextBox 2"/>
          <p:cNvSpPr txBox="1"/>
          <p:nvPr/>
        </p:nvSpPr>
        <p:spPr>
          <a:xfrm>
            <a:off x="485123" y="702392"/>
            <a:ext cx="11322280" cy="7325082"/>
          </a:xfrm>
          <a:prstGeom prst="rect">
            <a:avLst/>
          </a:prstGeom>
          <a:noFill/>
        </p:spPr>
        <p:txBody>
          <a:bodyPr wrap="square" rtlCol="0">
            <a:spAutoFit/>
          </a:bodyPr>
          <a:lstStyle/>
          <a:p>
            <a:pPr algn="ctr"/>
            <a:r>
              <a:rPr lang="en-US" sz="2000" b="1" dirty="0" smtClean="0"/>
              <a:t> Descriptor Button</a:t>
            </a:r>
          </a:p>
          <a:p>
            <a:endParaRPr lang="en-US" dirty="0"/>
          </a:p>
          <a:p>
            <a:pPr algn="ctr"/>
            <a:r>
              <a:rPr lang="en-US" dirty="0" smtClean="0"/>
              <a:t>In the Demographics section only, you may come across a             question button.</a:t>
            </a:r>
          </a:p>
          <a:p>
            <a:pPr algn="ctr"/>
            <a:r>
              <a:rPr lang="en-US" dirty="0" smtClean="0"/>
              <a:t>Once clicked, a short description will be revealed regarding the demographic question; </a:t>
            </a:r>
          </a:p>
          <a:p>
            <a:pPr algn="ctr"/>
            <a:r>
              <a:rPr lang="en-US" dirty="0" smtClean="0"/>
              <a:t>re-click to remove the provided explanation, see examples below:</a:t>
            </a:r>
          </a:p>
          <a:p>
            <a:endParaRPr lang="en-US" dirty="0"/>
          </a:p>
          <a:p>
            <a:endParaRPr lang="en-US" dirty="0" smtClean="0"/>
          </a:p>
          <a:p>
            <a:endParaRPr lang="en-US" dirty="0"/>
          </a:p>
          <a:p>
            <a:endParaRPr lang="en-US" dirty="0" smtClean="0"/>
          </a:p>
          <a:p>
            <a:r>
              <a:rPr lang="en-US" b="1" dirty="0" smtClean="0"/>
              <a:t>     </a:t>
            </a:r>
            <a:endParaRPr lang="en-US" b="1" dirty="0" smtClean="0"/>
          </a:p>
          <a:p>
            <a:r>
              <a:rPr lang="en-US" b="1" dirty="0" smtClean="0"/>
              <a:t> </a:t>
            </a:r>
          </a:p>
          <a:p>
            <a:endParaRPr lang="en-US" b="1" dirty="0"/>
          </a:p>
          <a:p>
            <a:endParaRPr lang="en-US" b="1" dirty="0" smtClean="0"/>
          </a:p>
          <a:p>
            <a:endParaRPr lang="en-US" b="1" dirty="0"/>
          </a:p>
          <a:p>
            <a:endParaRPr lang="en-US" b="1" dirty="0" smtClean="0"/>
          </a:p>
          <a:p>
            <a:r>
              <a:rPr lang="en-US" b="1" dirty="0" smtClean="0"/>
              <a:t>D7</a:t>
            </a:r>
            <a:r>
              <a:rPr lang="en-US" b="1" dirty="0" smtClean="0"/>
              <a:t>:  Anticipated Method of Exit</a:t>
            </a:r>
            <a:r>
              <a:rPr lang="en-US" dirty="0" smtClean="0"/>
              <a:t>		     </a:t>
            </a:r>
            <a:r>
              <a:rPr lang="en-US" dirty="0" smtClean="0"/>
              <a:t>      </a:t>
            </a:r>
            <a:r>
              <a:rPr lang="en-US" b="1" dirty="0" smtClean="0"/>
              <a:t>D12</a:t>
            </a:r>
            <a:r>
              <a:rPr lang="en-US" b="1" dirty="0" smtClean="0"/>
              <a:t>:  Does the student/parent/guardian agree to participate?</a:t>
            </a:r>
          </a:p>
          <a:p>
            <a:endParaRPr lang="en-US" dirty="0"/>
          </a:p>
          <a:p>
            <a:pPr lvl="4"/>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ounded Rectangle 3"/>
          <p:cNvSpPr/>
          <p:nvPr/>
        </p:nvSpPr>
        <p:spPr>
          <a:xfrm>
            <a:off x="7853259" y="1183726"/>
            <a:ext cx="397163" cy="43410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bg1"/>
                </a:solidFill>
              </a:rPr>
              <a:t>?</a:t>
            </a:r>
            <a:endParaRPr lang="en-US" b="1" dirty="0">
              <a:solidFill>
                <a:schemeClr val="bg1"/>
              </a:solidFill>
            </a:endParaRPr>
          </a:p>
        </p:txBody>
      </p:sp>
      <p:sp>
        <p:nvSpPr>
          <p:cNvPr id="6" name="Rounded Rectangle 5"/>
          <p:cNvSpPr/>
          <p:nvPr/>
        </p:nvSpPr>
        <p:spPr>
          <a:xfrm>
            <a:off x="559550" y="5261682"/>
            <a:ext cx="4572001" cy="914400"/>
          </a:xfrm>
          <a:prstGeom prst="roundRect">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For students in transition programs, this should be the student's actual method of exit.</a:t>
            </a:r>
          </a:p>
        </p:txBody>
      </p:sp>
      <p:sp>
        <p:nvSpPr>
          <p:cNvPr id="8" name="Rounded Rectangle 7"/>
          <p:cNvSpPr/>
          <p:nvPr/>
        </p:nvSpPr>
        <p:spPr>
          <a:xfrm>
            <a:off x="5619037" y="5261682"/>
            <a:ext cx="6188365" cy="914400"/>
          </a:xfrm>
          <a:prstGeom prst="roundRect">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619037" y="5276128"/>
            <a:ext cx="6188365" cy="923330"/>
          </a:xfrm>
          <a:prstGeom prst="rect">
            <a:avLst/>
          </a:prstGeom>
        </p:spPr>
        <p:txBody>
          <a:bodyPr wrap="square">
            <a:spAutoFit/>
          </a:bodyPr>
          <a:lstStyle/>
          <a:p>
            <a:pPr algn="ctr"/>
            <a:r>
              <a:rPr lang="en-US" dirty="0"/>
              <a:t>If the student is 18 or older, they must sign an </a:t>
            </a:r>
            <a:r>
              <a:rPr lang="en-US" dirty="0" smtClean="0"/>
              <a:t>agreement</a:t>
            </a:r>
          </a:p>
          <a:p>
            <a:pPr algn="ctr"/>
            <a:r>
              <a:rPr lang="en-US" dirty="0" smtClean="0"/>
              <a:t>to </a:t>
            </a:r>
            <a:r>
              <a:rPr lang="en-US" dirty="0"/>
              <a:t>participate, otherwise their parent/guardian must </a:t>
            </a:r>
            <a:endParaRPr lang="en-US" dirty="0" smtClean="0"/>
          </a:p>
          <a:p>
            <a:pPr algn="ctr"/>
            <a:r>
              <a:rPr lang="en-US" dirty="0" smtClean="0"/>
              <a:t>sign </a:t>
            </a:r>
            <a:r>
              <a:rPr lang="en-US" dirty="0"/>
              <a:t>an agreement to participate.</a:t>
            </a:r>
          </a:p>
        </p:txBody>
      </p:sp>
      <p:sp>
        <p:nvSpPr>
          <p:cNvPr id="10" name="TextBox 9"/>
          <p:cNvSpPr txBox="1"/>
          <p:nvPr/>
        </p:nvSpPr>
        <p:spPr>
          <a:xfrm>
            <a:off x="11678097" y="6488668"/>
            <a:ext cx="434109" cy="369332"/>
          </a:xfrm>
          <a:prstGeom prst="rect">
            <a:avLst/>
          </a:prstGeom>
          <a:noFill/>
        </p:spPr>
        <p:txBody>
          <a:bodyPr wrap="square" rtlCol="0">
            <a:spAutoFit/>
          </a:bodyPr>
          <a:lstStyle/>
          <a:p>
            <a:r>
              <a:rPr lang="en-US" dirty="0" smtClean="0">
                <a:solidFill>
                  <a:schemeClr val="bg1"/>
                </a:solidFill>
              </a:rPr>
              <a:t>19</a:t>
            </a:r>
            <a:endParaRPr lang="en-US" dirty="0">
              <a:solidFill>
                <a:schemeClr val="bg1"/>
              </a:solidFill>
            </a:endParaRPr>
          </a:p>
        </p:txBody>
      </p:sp>
      <p:pic>
        <p:nvPicPr>
          <p:cNvPr id="11" name="Picture 2" descr="Inline image 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902581" y="15701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a:stretch>
            <a:fillRect/>
          </a:stretch>
        </p:blipFill>
        <p:spPr>
          <a:xfrm>
            <a:off x="4444409" y="2471820"/>
            <a:ext cx="2137143" cy="2258711"/>
          </a:xfrm>
          <a:prstGeom prst="rect">
            <a:avLst/>
          </a:prstGeom>
          <a:ln>
            <a:solidFill>
              <a:schemeClr val="tx2">
                <a:lumMod val="60000"/>
                <a:lumOff val="40000"/>
              </a:schemeClr>
            </a:solidFill>
          </a:ln>
        </p:spPr>
      </p:pic>
    </p:spTree>
    <p:extLst>
      <p:ext uri="{BB962C8B-B14F-4D97-AF65-F5344CB8AC3E}">
        <p14:creationId xmlns:p14="http://schemas.microsoft.com/office/powerpoint/2010/main" val="3483624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740" y="198120"/>
            <a:ext cx="7947660" cy="502920"/>
          </a:xfrm>
        </p:spPr>
        <p:txBody>
          <a:bodyPr>
            <a:noAutofit/>
          </a:bodyPr>
          <a:lstStyle/>
          <a:p>
            <a:r>
              <a:rPr lang="en-US" sz="3200" dirty="0" smtClean="0">
                <a:solidFill>
                  <a:schemeClr val="accent6">
                    <a:lumMod val="75000"/>
                  </a:schemeClr>
                </a:solidFill>
              </a:rPr>
              <a:t>Student Interview Questions Section B</a:t>
            </a:r>
            <a:endParaRPr lang="en-US" sz="3200" dirty="0">
              <a:solidFill>
                <a:schemeClr val="accent6">
                  <a:lumMod val="75000"/>
                </a:schemeClr>
              </a:solidFill>
            </a:endParaRPr>
          </a:p>
        </p:txBody>
      </p:sp>
      <p:sp>
        <p:nvSpPr>
          <p:cNvPr id="4" name="Text Placeholder 3"/>
          <p:cNvSpPr>
            <a:spLocks noGrp="1"/>
          </p:cNvSpPr>
          <p:nvPr>
            <p:ph type="body" sz="half" idx="2"/>
          </p:nvPr>
        </p:nvSpPr>
        <p:spPr>
          <a:xfrm>
            <a:off x="581569" y="1116881"/>
            <a:ext cx="3879274" cy="4572000"/>
          </a:xfrm>
          <a:solidFill>
            <a:schemeClr val="accent6">
              <a:lumMod val="75000"/>
            </a:schemeClr>
          </a:solidFill>
          <a:ln w="19050">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a:normAutofit lnSpcReduction="10000"/>
          </a:bodyPr>
          <a:lstStyle/>
          <a:p>
            <a:endParaRPr lang="en-US" sz="2000" dirty="0" smtClean="0"/>
          </a:p>
          <a:p>
            <a:r>
              <a:rPr lang="en-US" sz="2000" dirty="0" smtClean="0"/>
              <a:t>STUDENT FUTURE PLANS</a:t>
            </a:r>
          </a:p>
          <a:p>
            <a:r>
              <a:rPr lang="en-US" sz="2000" dirty="0" smtClean="0"/>
              <a:t>In the first part of this B-section, you will encounter Questions 1-11. These are mostly regarding the student’s future plans.</a:t>
            </a:r>
          </a:p>
          <a:p>
            <a:pPr marL="342900" indent="-342900">
              <a:buFont typeface="Arial" panose="020B0604020202020204" pitchFamily="34" charset="0"/>
              <a:buChar char="•"/>
            </a:pPr>
            <a:r>
              <a:rPr lang="en-US" sz="2000" dirty="0" smtClean="0"/>
              <a:t>Interview must be completed with the student</a:t>
            </a:r>
          </a:p>
          <a:p>
            <a:pPr marL="342900" indent="-342900">
              <a:buFont typeface="Arial" panose="020B0604020202020204" pitchFamily="34" charset="0"/>
              <a:buChar char="•"/>
            </a:pPr>
            <a:r>
              <a:rPr lang="en-US" sz="2000" dirty="0" smtClean="0"/>
              <a:t>This interview may occur with parents during an IEP meeting</a:t>
            </a:r>
          </a:p>
          <a:p>
            <a:pPr marL="342900" indent="-342900">
              <a:buFont typeface="Arial" panose="020B0604020202020204" pitchFamily="34" charset="0"/>
              <a:buChar char="•"/>
            </a:pPr>
            <a:r>
              <a:rPr lang="en-US" sz="2000" dirty="0" smtClean="0"/>
              <a:t>Allow this interaction to prepare the student and family for the required Follow-Up Interview that will happen one year after exit from high school</a:t>
            </a:r>
          </a:p>
          <a:p>
            <a:pPr marL="342900" indent="-342900">
              <a:buFont typeface="Arial" panose="020B0604020202020204" pitchFamily="34" charset="0"/>
              <a:buChar char="•"/>
            </a:pPr>
            <a:endParaRPr lang="en-US" sz="2000" dirty="0" smtClean="0"/>
          </a:p>
        </p:txBody>
      </p:sp>
      <p:pic>
        <p:nvPicPr>
          <p:cNvPr id="6" name="Content Placeholder 5"/>
          <p:cNvPicPr>
            <a:picLocks noGrp="1" noChangeAspect="1"/>
          </p:cNvPicPr>
          <p:nvPr>
            <p:ph idx="1"/>
          </p:nvPr>
        </p:nvPicPr>
        <p:blipFill>
          <a:blip r:embed="rId2"/>
          <a:stretch>
            <a:fillRect/>
          </a:stretch>
        </p:blipFill>
        <p:spPr>
          <a:xfrm>
            <a:off x="4726585" y="904230"/>
            <a:ext cx="7220806" cy="521208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1688730" y="6488668"/>
            <a:ext cx="434109" cy="369332"/>
          </a:xfrm>
          <a:prstGeom prst="rect">
            <a:avLst/>
          </a:prstGeom>
          <a:noFill/>
        </p:spPr>
        <p:txBody>
          <a:bodyPr wrap="square" rtlCol="0">
            <a:spAutoFit/>
          </a:bodyPr>
          <a:lstStyle/>
          <a:p>
            <a:r>
              <a:rPr lang="en-US" dirty="0" smtClean="0">
                <a:solidFill>
                  <a:schemeClr val="bg1"/>
                </a:solidFill>
              </a:rPr>
              <a:t>20</a:t>
            </a:r>
            <a:endParaRPr lang="en-US" dirty="0">
              <a:solidFill>
                <a:schemeClr val="bg1"/>
              </a:solidFill>
            </a:endParaRPr>
          </a:p>
        </p:txBody>
      </p:sp>
      <p:pic>
        <p:nvPicPr>
          <p:cNvPr id="7" name="Picture 2" descr="Inline imag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26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9781" y="166254"/>
            <a:ext cx="7634069" cy="554181"/>
          </a:xfrm>
        </p:spPr>
        <p:txBody>
          <a:bodyPr>
            <a:noAutofit/>
          </a:bodyPr>
          <a:lstStyle/>
          <a:p>
            <a:r>
              <a:rPr lang="en-US" sz="3200" dirty="0" smtClean="0">
                <a:solidFill>
                  <a:schemeClr val="accent6">
                    <a:lumMod val="75000"/>
                  </a:schemeClr>
                </a:solidFill>
              </a:rPr>
              <a:t>Student Interview Questions Section B</a:t>
            </a:r>
            <a:endParaRPr lang="en-US" sz="3200" dirty="0">
              <a:solidFill>
                <a:schemeClr val="accent6">
                  <a:lumMod val="75000"/>
                </a:schemeClr>
              </a:solidFill>
            </a:endParaRPr>
          </a:p>
        </p:txBody>
      </p:sp>
      <p:sp>
        <p:nvSpPr>
          <p:cNvPr id="4" name="Text Placeholder 3"/>
          <p:cNvSpPr>
            <a:spLocks noGrp="1"/>
          </p:cNvSpPr>
          <p:nvPr>
            <p:ph type="body" sz="half" idx="2"/>
          </p:nvPr>
        </p:nvSpPr>
        <p:spPr>
          <a:xfrm>
            <a:off x="378692" y="1408541"/>
            <a:ext cx="3840480" cy="4297680"/>
          </a:xfrm>
          <a:solidFill>
            <a:schemeClr val="accent6">
              <a:lumMod val="75000"/>
            </a:schemeClr>
          </a:solidFill>
          <a:ln w="28575">
            <a:solidFill>
              <a:schemeClr val="tx2"/>
            </a:solidFill>
          </a:ln>
        </p:spPr>
        <p:style>
          <a:lnRef idx="0">
            <a:schemeClr val="accent6"/>
          </a:lnRef>
          <a:fillRef idx="3">
            <a:schemeClr val="accent6"/>
          </a:fillRef>
          <a:effectRef idx="3">
            <a:schemeClr val="accent6"/>
          </a:effectRef>
          <a:fontRef idx="minor">
            <a:schemeClr val="lt1"/>
          </a:fontRef>
        </p:style>
        <p:txBody>
          <a:bodyPr>
            <a:normAutofit fontScale="92500" lnSpcReduction="10000"/>
          </a:bodyPr>
          <a:lstStyle/>
          <a:p>
            <a:endParaRPr lang="en-US" sz="2000" dirty="0" smtClean="0"/>
          </a:p>
          <a:p>
            <a:r>
              <a:rPr lang="en-US" sz="2200" dirty="0" smtClean="0"/>
              <a:t>AGENCIES AND SERVICES</a:t>
            </a:r>
          </a:p>
          <a:p>
            <a:r>
              <a:rPr lang="en-US" sz="2200" dirty="0" smtClean="0"/>
              <a:t>The final questions of this student interview are Questions 12a-12g.</a:t>
            </a:r>
          </a:p>
          <a:p>
            <a:r>
              <a:rPr lang="en-US" sz="2200" dirty="0" smtClean="0"/>
              <a:t>These questions are directed towards the student’s knowledge of agencies and services for assistance.</a:t>
            </a:r>
          </a:p>
          <a:p>
            <a:pPr marL="285750" indent="-285750">
              <a:buFont typeface="Arial" panose="020B0604020202020204" pitchFamily="34" charset="0"/>
              <a:buChar char="•"/>
            </a:pPr>
            <a:r>
              <a:rPr lang="en-US" sz="2200" dirty="0" smtClean="0"/>
              <a:t>Assist </a:t>
            </a:r>
            <a:r>
              <a:rPr lang="en-US" sz="2200" dirty="0"/>
              <a:t>the student with any future needs or questions regarding agencies and services  </a:t>
            </a:r>
            <a:endParaRPr lang="en-US" sz="2200" dirty="0" smtClean="0"/>
          </a:p>
          <a:p>
            <a:pPr marL="285750" indent="-285750">
              <a:buFont typeface="Arial" panose="020B0604020202020204" pitchFamily="34" charset="0"/>
              <a:buChar char="•"/>
            </a:pPr>
            <a:r>
              <a:rPr lang="en-US" sz="2200" dirty="0" smtClean="0"/>
              <a:t>Have resources available to be able assist students with services in their future</a:t>
            </a:r>
          </a:p>
          <a:p>
            <a:pPr marL="285750" indent="-285750">
              <a:buFont typeface="Arial" panose="020B0604020202020204" pitchFamily="34" charset="0"/>
              <a:buChar char="•"/>
            </a:pPr>
            <a:endParaRPr lang="en-US" sz="2000" dirty="0"/>
          </a:p>
          <a:p>
            <a:endParaRPr lang="en-US" sz="2000" dirty="0"/>
          </a:p>
        </p:txBody>
      </p:sp>
      <p:pic>
        <p:nvPicPr>
          <p:cNvPr id="6" name="Content Placeholder 5"/>
          <p:cNvPicPr>
            <a:picLocks noGrp="1" noChangeAspect="1"/>
          </p:cNvPicPr>
          <p:nvPr>
            <p:ph idx="1"/>
          </p:nvPr>
        </p:nvPicPr>
        <p:blipFill>
          <a:blip r:embed="rId3"/>
          <a:stretch>
            <a:fillRect/>
          </a:stretch>
        </p:blipFill>
        <p:spPr>
          <a:xfrm>
            <a:off x="4578647" y="951341"/>
            <a:ext cx="7220807" cy="521208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1699363" y="6478035"/>
            <a:ext cx="434109" cy="369332"/>
          </a:xfrm>
          <a:prstGeom prst="rect">
            <a:avLst/>
          </a:prstGeom>
          <a:noFill/>
        </p:spPr>
        <p:txBody>
          <a:bodyPr wrap="square" rtlCol="0">
            <a:spAutoFit/>
          </a:bodyPr>
          <a:lstStyle/>
          <a:p>
            <a:r>
              <a:rPr lang="en-US" dirty="0" smtClean="0">
                <a:solidFill>
                  <a:schemeClr val="bg1"/>
                </a:solidFill>
              </a:rPr>
              <a:t>21</a:t>
            </a:r>
            <a:endParaRPr lang="en-US" dirty="0">
              <a:solidFill>
                <a:schemeClr val="bg1"/>
              </a:solidFill>
            </a:endParaRPr>
          </a:p>
        </p:txBody>
      </p:sp>
      <p:pic>
        <p:nvPicPr>
          <p:cNvPr id="7" name="Picture 2" descr="Inline imag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540089" y="5840255"/>
            <a:ext cx="7297921" cy="646331"/>
          </a:xfrm>
          <a:prstGeom prst="rect">
            <a:avLst/>
          </a:prstGeom>
          <a:solidFill>
            <a:srgbClr val="FF0000"/>
          </a:solidFill>
        </p:spPr>
        <p:txBody>
          <a:bodyPr wrap="square" rtlCol="0">
            <a:spAutoFit/>
          </a:bodyPr>
          <a:lstStyle/>
          <a:p>
            <a:r>
              <a:rPr lang="en-US" dirty="0" smtClean="0">
                <a:solidFill>
                  <a:schemeClr val="bg1"/>
                </a:solidFill>
              </a:rPr>
              <a:t>Remember – QC1 asks the Name of the Preferred Follow-Up Interviewer,</a:t>
            </a:r>
          </a:p>
          <a:p>
            <a:r>
              <a:rPr lang="en-US" dirty="0" smtClean="0">
                <a:solidFill>
                  <a:schemeClr val="bg1"/>
                </a:solidFill>
              </a:rPr>
              <a:t>Please have student answer this question at the end of the interview.</a:t>
            </a:r>
            <a:endParaRPr lang="en-US" dirty="0">
              <a:solidFill>
                <a:schemeClr val="bg1"/>
              </a:solidFill>
            </a:endParaRPr>
          </a:p>
        </p:txBody>
      </p:sp>
    </p:spTree>
    <p:extLst>
      <p:ext uri="{BB962C8B-B14F-4D97-AF65-F5344CB8AC3E}">
        <p14:creationId xmlns:p14="http://schemas.microsoft.com/office/powerpoint/2010/main" val="2913482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654" y="175490"/>
            <a:ext cx="5335503" cy="518391"/>
          </a:xfrm>
        </p:spPr>
        <p:txBody>
          <a:bodyPr>
            <a:normAutofit fontScale="90000"/>
          </a:bodyPr>
          <a:lstStyle/>
          <a:p>
            <a:r>
              <a:rPr lang="en-US" dirty="0" smtClean="0"/>
              <a:t/>
            </a:r>
            <a:br>
              <a:rPr lang="en-US" dirty="0" smtClean="0"/>
            </a:br>
            <a:r>
              <a:rPr lang="en-US" sz="3600" dirty="0" smtClean="0">
                <a:solidFill>
                  <a:schemeClr val="accent4"/>
                </a:solidFill>
              </a:rPr>
              <a:t>Contact Information Section C</a:t>
            </a:r>
            <a:endParaRPr lang="en-US" sz="3600" dirty="0">
              <a:solidFill>
                <a:schemeClr val="accent4"/>
              </a:solidFill>
            </a:endParaRPr>
          </a:p>
        </p:txBody>
      </p:sp>
      <p:sp>
        <p:nvSpPr>
          <p:cNvPr id="4" name="Text Placeholder 3"/>
          <p:cNvSpPr>
            <a:spLocks noGrp="1"/>
          </p:cNvSpPr>
          <p:nvPr>
            <p:ph type="body" sz="half" idx="2"/>
          </p:nvPr>
        </p:nvSpPr>
        <p:spPr>
          <a:xfrm>
            <a:off x="204032" y="851458"/>
            <a:ext cx="5842085" cy="4645890"/>
          </a:xfrm>
          <a:ln w="1905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a:normAutofit lnSpcReduction="10000"/>
          </a:bodyPr>
          <a:lstStyle/>
          <a:p>
            <a:r>
              <a:rPr lang="en-US" sz="2000" dirty="0" smtClean="0"/>
              <a:t>CONTACTS Section, C1-C5</a:t>
            </a:r>
          </a:p>
          <a:p>
            <a:pPr marL="342900" indent="-342900">
              <a:buFont typeface="Arial" panose="020B0604020202020204" pitchFamily="34" charset="0"/>
              <a:buChar char="•"/>
            </a:pPr>
            <a:r>
              <a:rPr lang="en-US" sz="2000" dirty="0" smtClean="0"/>
              <a:t>Have the student continue with this section-their input will be extremely helpful</a:t>
            </a:r>
          </a:p>
          <a:p>
            <a:pPr marL="342900" indent="-342900">
              <a:buFont typeface="Arial" panose="020B0604020202020204" pitchFamily="34" charset="0"/>
              <a:buChar char="•"/>
            </a:pPr>
            <a:r>
              <a:rPr lang="en-US" sz="2000" b="1" dirty="0" smtClean="0"/>
              <a:t>Beginning with the student </a:t>
            </a:r>
            <a:r>
              <a:rPr lang="en-US" sz="2000" dirty="0" smtClean="0"/>
              <a:t>and carrying through to a close friend, contacts are a VERY IMPORTANT part of the Exit Interview</a:t>
            </a:r>
          </a:p>
          <a:p>
            <a:pPr marL="342900" indent="-342900">
              <a:buFont typeface="Arial" panose="020B0604020202020204" pitchFamily="34" charset="0"/>
              <a:buChar char="•"/>
            </a:pPr>
            <a:r>
              <a:rPr lang="en-US" sz="2000" dirty="0" smtClean="0"/>
              <a:t>This collection will provide helpful contact information for the Follow-Up Interview </a:t>
            </a:r>
          </a:p>
          <a:p>
            <a:pPr marL="342900" indent="-342900">
              <a:buFont typeface="Arial" panose="020B0604020202020204" pitchFamily="34" charset="0"/>
              <a:buChar char="•"/>
            </a:pPr>
            <a:r>
              <a:rPr lang="en-US" sz="2000" dirty="0" smtClean="0"/>
              <a:t>Collect as much information as you can during this opportunity</a:t>
            </a:r>
          </a:p>
          <a:p>
            <a:pPr marL="342900" indent="-342900">
              <a:buFont typeface="Arial" panose="020B0604020202020204" pitchFamily="34" charset="0"/>
              <a:buChar char="•"/>
            </a:pPr>
            <a:r>
              <a:rPr lang="en-US" sz="2000" dirty="0" smtClean="0"/>
              <a:t>An additional question to ask is: </a:t>
            </a:r>
          </a:p>
          <a:p>
            <a:r>
              <a:rPr lang="en-US" sz="2000" i="1" dirty="0" smtClean="0">
                <a:solidFill>
                  <a:schemeClr val="bg1"/>
                </a:solidFill>
              </a:rPr>
              <a:t>Is there someone in particular you would like to choose to conduct your Follow-Up Interview?  </a:t>
            </a:r>
            <a:r>
              <a:rPr lang="en-US" sz="2000" dirty="0" smtClean="0">
                <a:solidFill>
                  <a:schemeClr val="bg1"/>
                </a:solidFill>
              </a:rPr>
              <a:t>Enter name into </a:t>
            </a:r>
            <a:r>
              <a:rPr lang="en-US" sz="2000" i="1" dirty="0" smtClean="0">
                <a:solidFill>
                  <a:schemeClr val="bg1"/>
                </a:solidFill>
              </a:rPr>
              <a:t>Preferred Follow-Up Interviewer </a:t>
            </a:r>
            <a:r>
              <a:rPr lang="en-US" sz="2000" dirty="0" smtClean="0"/>
              <a:t>(C1)</a:t>
            </a:r>
          </a:p>
          <a:p>
            <a:pPr marL="342900" indent="-342900">
              <a:buFont typeface="Arial" panose="020B0604020202020204" pitchFamily="34" charset="0"/>
              <a:buChar char="•"/>
            </a:pPr>
            <a:endParaRPr lang="en-US" sz="2000" i="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2092" y="3054057"/>
            <a:ext cx="4153885" cy="2507717"/>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10" name="Right Arrow Callout 9"/>
          <p:cNvSpPr/>
          <p:nvPr/>
        </p:nvSpPr>
        <p:spPr>
          <a:xfrm>
            <a:off x="204032" y="5504086"/>
            <a:ext cx="8585285" cy="515521"/>
          </a:xfrm>
          <a:prstGeom prst="rightArrowCallout">
            <a:avLst>
              <a:gd name="adj1" fmla="val 25000"/>
              <a:gd name="adj2" fmla="val 25000"/>
              <a:gd name="adj3" fmla="val 25000"/>
              <a:gd name="adj4" fmla="val 6807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smtClean="0"/>
              <a:t>Remember to  click </a:t>
            </a:r>
            <a:r>
              <a:rPr lang="en-US" i="1" dirty="0"/>
              <a:t> </a:t>
            </a:r>
            <a:r>
              <a:rPr lang="en-US" i="1" dirty="0" smtClean="0"/>
              <a:t>                                </a:t>
            </a:r>
            <a:r>
              <a:rPr lang="en-US" dirty="0" smtClean="0"/>
              <a:t>after </a:t>
            </a:r>
            <a:r>
              <a:rPr lang="en-US" dirty="0"/>
              <a:t>each addition</a:t>
            </a:r>
          </a:p>
        </p:txBody>
      </p:sp>
      <p:sp>
        <p:nvSpPr>
          <p:cNvPr id="5" name="TextBox 4"/>
          <p:cNvSpPr txBox="1"/>
          <p:nvPr/>
        </p:nvSpPr>
        <p:spPr>
          <a:xfrm>
            <a:off x="2164076" y="5595987"/>
            <a:ext cx="1579418" cy="369332"/>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Save Contact </a:t>
            </a:r>
            <a:endParaRPr lang="en-US"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8109" y="861692"/>
            <a:ext cx="5241843" cy="2192365"/>
          </a:xfrm>
          <a:prstGeom prst="rect">
            <a:avLst/>
          </a:prstGeom>
          <a:ln w="19050" cap="sq">
            <a:solidFill>
              <a:schemeClr val="tx1"/>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5"/>
          <a:stretch>
            <a:fillRect/>
          </a:stretch>
        </p:blipFill>
        <p:spPr>
          <a:xfrm>
            <a:off x="5970154" y="5612394"/>
            <a:ext cx="6160655" cy="857844"/>
          </a:xfrm>
          <a:prstGeom prst="rect">
            <a:avLst/>
          </a:prstGeom>
          <a:ln w="19050">
            <a:solidFill>
              <a:schemeClr val="tx1"/>
            </a:solidFill>
          </a:ln>
        </p:spPr>
      </p:pic>
      <p:sp>
        <p:nvSpPr>
          <p:cNvPr id="8" name="TextBox 7"/>
          <p:cNvSpPr txBox="1"/>
          <p:nvPr/>
        </p:nvSpPr>
        <p:spPr>
          <a:xfrm>
            <a:off x="6983081" y="5595987"/>
            <a:ext cx="3911901" cy="369332"/>
          </a:xfrm>
          <a:prstGeom prst="rect">
            <a:avLst/>
          </a:prstGeom>
          <a:noFill/>
        </p:spPr>
        <p:txBody>
          <a:bodyPr wrap="square" rtlCol="0">
            <a:spAutoFit/>
          </a:bodyPr>
          <a:lstStyle/>
          <a:p>
            <a:r>
              <a:rPr lang="en-US" dirty="0" smtClean="0">
                <a:solidFill>
                  <a:schemeClr val="bg1"/>
                </a:solidFill>
              </a:rPr>
              <a:t>This is result the of adding Contact info</a:t>
            </a:r>
            <a:endParaRPr lang="en-US" dirty="0">
              <a:solidFill>
                <a:schemeClr val="bg1"/>
              </a:solidFill>
            </a:endParaRPr>
          </a:p>
        </p:txBody>
      </p:sp>
      <p:sp>
        <p:nvSpPr>
          <p:cNvPr id="11" name="TextBox 10"/>
          <p:cNvSpPr txBox="1"/>
          <p:nvPr/>
        </p:nvSpPr>
        <p:spPr>
          <a:xfrm>
            <a:off x="11696700" y="6488668"/>
            <a:ext cx="434109" cy="369332"/>
          </a:xfrm>
          <a:prstGeom prst="rect">
            <a:avLst/>
          </a:prstGeom>
          <a:noFill/>
        </p:spPr>
        <p:txBody>
          <a:bodyPr wrap="square" rtlCol="0">
            <a:spAutoFit/>
          </a:bodyPr>
          <a:lstStyle/>
          <a:p>
            <a:r>
              <a:rPr lang="en-US" dirty="0" smtClean="0">
                <a:solidFill>
                  <a:schemeClr val="bg1"/>
                </a:solidFill>
              </a:rPr>
              <a:t>22</a:t>
            </a:r>
            <a:endParaRPr lang="en-US" dirty="0">
              <a:solidFill>
                <a:schemeClr val="bg1"/>
              </a:solidFill>
            </a:endParaRPr>
          </a:p>
        </p:txBody>
      </p:sp>
      <p:pic>
        <p:nvPicPr>
          <p:cNvPr id="12" name="Picture 2" descr="Inline image 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363855" y="1419051"/>
            <a:ext cx="4079586" cy="369332"/>
          </a:xfrm>
          <a:prstGeom prst="rect">
            <a:avLst/>
          </a:prstGeom>
          <a:solidFill>
            <a:srgbClr val="FF0000"/>
          </a:solidFill>
        </p:spPr>
        <p:txBody>
          <a:bodyPr wrap="square" rtlCol="0">
            <a:spAutoFit/>
          </a:bodyPr>
          <a:lstStyle/>
          <a:p>
            <a:r>
              <a:rPr lang="en-US" dirty="0" smtClean="0">
                <a:solidFill>
                  <a:schemeClr val="bg1"/>
                </a:solidFill>
              </a:rPr>
              <a:t>Remember – to complete this question</a:t>
            </a:r>
            <a:endParaRPr lang="en-US" dirty="0">
              <a:solidFill>
                <a:schemeClr val="bg1"/>
              </a:solidFill>
            </a:endParaRPr>
          </a:p>
        </p:txBody>
      </p:sp>
    </p:spTree>
    <p:extLst>
      <p:ext uri="{BB962C8B-B14F-4D97-AF65-F5344CB8AC3E}">
        <p14:creationId xmlns:p14="http://schemas.microsoft.com/office/powerpoint/2010/main" val="3010687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706" y="727003"/>
            <a:ext cx="2868863" cy="1523176"/>
          </a:xfrm>
          <a:prstGeom prst="rect">
            <a:avLst/>
          </a:prstGeom>
          <a:ln w="19050">
            <a:solidFill>
              <a:schemeClr val="tx2"/>
            </a:solidFill>
          </a:ln>
        </p:spPr>
      </p:pic>
      <p:sp>
        <p:nvSpPr>
          <p:cNvPr id="6" name="Title 1"/>
          <p:cNvSpPr txBox="1">
            <a:spLocks/>
          </p:cNvSpPr>
          <p:nvPr/>
        </p:nvSpPr>
        <p:spPr>
          <a:xfrm>
            <a:off x="6323977" y="5330649"/>
            <a:ext cx="4450016" cy="887118"/>
          </a:xfrm>
          <a:prstGeom prst="rect">
            <a:avLst/>
          </a:prstGeom>
          <a:solidFill>
            <a:schemeClr val="accent4">
              <a:lumMod val="60000"/>
              <a:lumOff val="40000"/>
            </a:schemeClr>
          </a:solidFill>
          <a:ln w="19050">
            <a:solidFill>
              <a:schemeClr val="tx2"/>
            </a:solidFill>
          </a:ln>
        </p:spPr>
        <p:txBody>
          <a:bodyPr vert="horz" lIns="91440" tIns="45720" rIns="91440" bIns="45720" rtlCol="0" anchor="ctr">
            <a:normAutofit lnSpcReduction="10000"/>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2000" b="0" dirty="0" smtClean="0">
                <a:solidFill>
                  <a:schemeClr val="bg1"/>
                </a:solidFill>
                <a:latin typeface="+mn-lt"/>
              </a:rPr>
              <a:t>Postcard link found on PSO App under </a:t>
            </a:r>
            <a:r>
              <a:rPr lang="en-US" sz="2000" b="0" i="1" dirty="0" smtClean="0">
                <a:solidFill>
                  <a:schemeClr val="bg1"/>
                </a:solidFill>
                <a:latin typeface="+mn-lt"/>
              </a:rPr>
              <a:t>Help</a:t>
            </a:r>
            <a:r>
              <a:rPr lang="en-US" sz="2000" b="0" dirty="0">
                <a:solidFill>
                  <a:schemeClr val="bg1"/>
                </a:solidFill>
                <a:latin typeface="+mn-lt"/>
              </a:rPr>
              <a:t>/</a:t>
            </a:r>
            <a:r>
              <a:rPr lang="en-US" sz="2000" b="0" i="1" dirty="0" smtClean="0">
                <a:solidFill>
                  <a:schemeClr val="bg1"/>
                </a:solidFill>
                <a:latin typeface="+mn-lt"/>
              </a:rPr>
              <a:t>Resources </a:t>
            </a:r>
            <a:r>
              <a:rPr lang="en-US" sz="2000" b="0" dirty="0">
                <a:solidFill>
                  <a:schemeClr val="bg1"/>
                </a:solidFill>
                <a:latin typeface="+mn-lt"/>
              </a:rPr>
              <a:t> </a:t>
            </a:r>
            <a:r>
              <a:rPr lang="en-US" sz="2000" b="0" dirty="0" smtClean="0">
                <a:solidFill>
                  <a:schemeClr val="bg1"/>
                </a:solidFill>
                <a:latin typeface="+mn-lt"/>
              </a:rPr>
              <a:t>with link to: </a:t>
            </a:r>
            <a:r>
              <a:rPr lang="en-US" sz="2000" b="0" i="1" dirty="0" smtClean="0">
                <a:latin typeface="+mn-lt"/>
                <a:hlinkClick r:id="rId4"/>
              </a:rPr>
              <a:t>transitionoregon.org</a:t>
            </a:r>
            <a:endParaRPr lang="en-US" sz="2000" b="0" i="1" dirty="0" smtClean="0">
              <a:latin typeface="+mn-lt"/>
            </a:endParaRPr>
          </a:p>
        </p:txBody>
      </p:sp>
      <p:sp>
        <p:nvSpPr>
          <p:cNvPr id="8" name="TextBox 7"/>
          <p:cNvSpPr txBox="1"/>
          <p:nvPr/>
        </p:nvSpPr>
        <p:spPr>
          <a:xfrm>
            <a:off x="166790" y="4083576"/>
            <a:ext cx="4570347" cy="2308324"/>
          </a:xfrm>
          <a:prstGeom prst="rect">
            <a:avLst/>
          </a:prstGeom>
          <a:ln>
            <a:solidFill>
              <a:schemeClr val="tx2"/>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400" dirty="0" smtClean="0">
                <a:solidFill>
                  <a:schemeClr val="bg1"/>
                </a:solidFill>
              </a:rPr>
              <a:t>The PSO Postcard</a:t>
            </a:r>
          </a:p>
          <a:p>
            <a:pPr marL="285750" indent="-285750">
              <a:buFont typeface="Arial" panose="020B0604020202020204" pitchFamily="34" charset="0"/>
              <a:buChar char="•"/>
            </a:pPr>
            <a:r>
              <a:rPr lang="en-US" sz="2000" dirty="0" smtClean="0">
                <a:solidFill>
                  <a:schemeClr val="bg1"/>
                </a:solidFill>
              </a:rPr>
              <a:t>Introduce the student to the postcard</a:t>
            </a:r>
          </a:p>
          <a:p>
            <a:pPr marL="285750" indent="-285750">
              <a:buFont typeface="Arial" panose="020B0604020202020204" pitchFamily="34" charset="0"/>
              <a:buChar char="•"/>
            </a:pPr>
            <a:r>
              <a:rPr lang="en-US" sz="2000" dirty="0" smtClean="0">
                <a:solidFill>
                  <a:schemeClr val="bg1"/>
                </a:solidFill>
              </a:rPr>
              <a:t>Familiarize student with the item that will remind them of the upcoming important Follow-Up Interview</a:t>
            </a:r>
          </a:p>
          <a:p>
            <a:pPr marL="285750" indent="-285750">
              <a:buFont typeface="Arial" panose="020B0604020202020204" pitchFamily="34" charset="0"/>
              <a:buChar char="•"/>
            </a:pPr>
            <a:r>
              <a:rPr lang="en-US" sz="2000" dirty="0" smtClean="0">
                <a:solidFill>
                  <a:schemeClr val="bg1"/>
                </a:solidFill>
              </a:rPr>
              <a:t>Have them personally address a PSO postcard to themselves</a:t>
            </a:r>
            <a:endParaRPr lang="en-US" sz="2000" dirty="0">
              <a:solidFill>
                <a:schemeClr val="bg1"/>
              </a:solidFill>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8706" y="2337244"/>
            <a:ext cx="2878521" cy="1657928"/>
          </a:xfrm>
          <a:prstGeom prst="rect">
            <a:avLst/>
          </a:prstGeom>
          <a:ln w="19050">
            <a:solidFill>
              <a:schemeClr val="tx2"/>
            </a:solidFill>
          </a:ln>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3283" y="1355934"/>
            <a:ext cx="7093527" cy="350191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6483927" y="806260"/>
            <a:ext cx="4378036" cy="369332"/>
          </a:xfrm>
          <a:prstGeom prst="rect">
            <a:avLst/>
          </a:prstGeom>
          <a:solidFill>
            <a:schemeClr val="accent4">
              <a:lumMod val="60000"/>
              <a:lumOff val="40000"/>
            </a:schemeClr>
          </a:solidFill>
          <a:ln w="19050">
            <a:solidFill>
              <a:schemeClr val="tx2"/>
            </a:solidFill>
          </a:ln>
        </p:spPr>
        <p:txBody>
          <a:bodyPr wrap="square" rtlCol="0">
            <a:spAutoFit/>
          </a:bodyPr>
          <a:lstStyle/>
          <a:p>
            <a:pPr algn="ctr"/>
            <a:r>
              <a:rPr lang="en-US" dirty="0" smtClean="0">
                <a:solidFill>
                  <a:schemeClr val="bg1"/>
                </a:solidFill>
              </a:rPr>
              <a:t>Enter the Postcard information in the App</a:t>
            </a:r>
            <a:endParaRPr lang="en-US" dirty="0">
              <a:solidFill>
                <a:schemeClr val="bg1"/>
              </a:solidFill>
            </a:endParaRPr>
          </a:p>
        </p:txBody>
      </p:sp>
      <p:sp>
        <p:nvSpPr>
          <p:cNvPr id="9" name="TextBox 8"/>
          <p:cNvSpPr txBox="1"/>
          <p:nvPr/>
        </p:nvSpPr>
        <p:spPr>
          <a:xfrm>
            <a:off x="11692776" y="6509934"/>
            <a:ext cx="434109" cy="369332"/>
          </a:xfrm>
          <a:prstGeom prst="rect">
            <a:avLst/>
          </a:prstGeom>
          <a:noFill/>
        </p:spPr>
        <p:txBody>
          <a:bodyPr wrap="square" rtlCol="0">
            <a:spAutoFit/>
          </a:bodyPr>
          <a:lstStyle/>
          <a:p>
            <a:r>
              <a:rPr lang="en-US" dirty="0" smtClean="0">
                <a:solidFill>
                  <a:schemeClr val="bg1"/>
                </a:solidFill>
              </a:rPr>
              <a:t>23</a:t>
            </a:r>
            <a:endParaRPr lang="en-US" dirty="0">
              <a:solidFill>
                <a:schemeClr val="bg1"/>
              </a:solidFill>
            </a:endParaRPr>
          </a:p>
        </p:txBody>
      </p:sp>
      <p:pic>
        <p:nvPicPr>
          <p:cNvPr id="10" name="Picture 2" descr="Inline image 1"/>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a:xfrm>
            <a:off x="2225531" y="-97435"/>
            <a:ext cx="5335503" cy="518391"/>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dirty="0" smtClean="0"/>
              <a:t/>
            </a:r>
            <a:br>
              <a:rPr lang="en-US" sz="3200" dirty="0" smtClean="0"/>
            </a:br>
            <a:r>
              <a:rPr lang="en-US" sz="3200" dirty="0" smtClean="0">
                <a:solidFill>
                  <a:schemeClr val="accent4"/>
                </a:solidFill>
              </a:rPr>
              <a:t>Contact Information Section C</a:t>
            </a:r>
            <a:endParaRPr lang="en-US" sz="3200" dirty="0">
              <a:solidFill>
                <a:schemeClr val="accent4"/>
              </a:solidFill>
            </a:endParaRPr>
          </a:p>
        </p:txBody>
      </p:sp>
    </p:spTree>
    <p:extLst>
      <p:ext uri="{BB962C8B-B14F-4D97-AF65-F5344CB8AC3E}">
        <p14:creationId xmlns:p14="http://schemas.microsoft.com/office/powerpoint/2010/main" val="3690320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0745" y="0"/>
            <a:ext cx="4120055" cy="924909"/>
          </a:xfrm>
        </p:spPr>
        <p:txBody>
          <a:bodyPr>
            <a:normAutofit/>
          </a:bodyPr>
          <a:lstStyle/>
          <a:p>
            <a:r>
              <a:rPr lang="en-US" sz="3200" b="0" dirty="0" smtClean="0"/>
              <a:t>Edits to Exit Interview</a:t>
            </a:r>
            <a:endParaRPr lang="en-US" sz="3200" b="0" dirty="0"/>
          </a:p>
        </p:txBody>
      </p:sp>
      <p:pic>
        <p:nvPicPr>
          <p:cNvPr id="5" name="Picture 4"/>
          <p:cNvPicPr>
            <a:picLocks noChangeAspect="1"/>
          </p:cNvPicPr>
          <p:nvPr/>
        </p:nvPicPr>
        <p:blipFill>
          <a:blip r:embed="rId2"/>
          <a:stretch>
            <a:fillRect/>
          </a:stretch>
        </p:blipFill>
        <p:spPr>
          <a:xfrm>
            <a:off x="3457906" y="4721279"/>
            <a:ext cx="8509766" cy="1723131"/>
          </a:xfrm>
          <a:prstGeom prst="rect">
            <a:avLst/>
          </a:prstGeom>
          <a:ln w="9525">
            <a:solidFill>
              <a:schemeClr val="tx1"/>
            </a:solidFill>
          </a:ln>
        </p:spPr>
      </p:pic>
      <p:pic>
        <p:nvPicPr>
          <p:cNvPr id="6" name="Picture 5"/>
          <p:cNvPicPr>
            <a:picLocks noChangeAspect="1"/>
          </p:cNvPicPr>
          <p:nvPr/>
        </p:nvPicPr>
        <p:blipFill>
          <a:blip r:embed="rId3"/>
          <a:stretch>
            <a:fillRect/>
          </a:stretch>
        </p:blipFill>
        <p:spPr>
          <a:xfrm>
            <a:off x="3457905" y="901820"/>
            <a:ext cx="8509766" cy="3819459"/>
          </a:xfrm>
          <a:prstGeom prst="rect">
            <a:avLst/>
          </a:prstGeom>
          <a:ln w="9525">
            <a:solidFill>
              <a:schemeClr val="tx1"/>
            </a:solidFill>
          </a:ln>
        </p:spPr>
      </p:pic>
      <p:sp>
        <p:nvSpPr>
          <p:cNvPr id="7" name="Right Arrow 6"/>
          <p:cNvSpPr/>
          <p:nvPr/>
        </p:nvSpPr>
        <p:spPr>
          <a:xfrm>
            <a:off x="9078658" y="4406600"/>
            <a:ext cx="608693" cy="21777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 name="Right Arrow 7"/>
          <p:cNvSpPr/>
          <p:nvPr/>
        </p:nvSpPr>
        <p:spPr>
          <a:xfrm>
            <a:off x="10345155" y="6019938"/>
            <a:ext cx="608693" cy="21777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TextBox 8"/>
          <p:cNvSpPr txBox="1"/>
          <p:nvPr/>
        </p:nvSpPr>
        <p:spPr>
          <a:xfrm>
            <a:off x="630621" y="765185"/>
            <a:ext cx="2154620" cy="5632311"/>
          </a:xfrm>
          <a:prstGeom prst="rect">
            <a:avLst/>
          </a:prstGeom>
          <a:solidFill>
            <a:srgbClr val="0070C0"/>
          </a:solidFill>
          <a:ln w="19050">
            <a:solidFill>
              <a:schemeClr val="tx2"/>
            </a:solidFill>
          </a:ln>
        </p:spPr>
        <p:txBody>
          <a:bodyPr wrap="square" rtlCol="0">
            <a:spAutoFit/>
          </a:bodyPr>
          <a:lstStyle/>
          <a:p>
            <a:r>
              <a:rPr lang="en-US" sz="2000" dirty="0" smtClean="0">
                <a:solidFill>
                  <a:schemeClr val="bg1"/>
                </a:solidFill>
              </a:rPr>
              <a:t>If you find you need to make necessary edits to your Exit Interview, just click </a:t>
            </a:r>
            <a:r>
              <a:rPr lang="en-US" sz="2000" b="1" i="1" dirty="0" smtClean="0">
                <a:solidFill>
                  <a:schemeClr val="bg1"/>
                </a:solidFill>
              </a:rPr>
              <a:t>Unlock Completed Interview </a:t>
            </a:r>
            <a:r>
              <a:rPr lang="en-US" sz="2000" dirty="0" smtClean="0">
                <a:solidFill>
                  <a:schemeClr val="bg1"/>
                </a:solidFill>
              </a:rPr>
              <a:t>and proceed with your edits.  </a:t>
            </a:r>
          </a:p>
          <a:p>
            <a:endParaRPr lang="en-US" sz="2000" dirty="0">
              <a:solidFill>
                <a:schemeClr val="bg1"/>
              </a:solidFill>
            </a:endParaRPr>
          </a:p>
          <a:p>
            <a:r>
              <a:rPr lang="en-US" sz="2000" dirty="0" smtClean="0">
                <a:solidFill>
                  <a:schemeClr val="bg1"/>
                </a:solidFill>
              </a:rPr>
              <a:t>You CANNOT edit SSID# or Attending School ID – all other data can be edited.</a:t>
            </a:r>
          </a:p>
          <a:p>
            <a:endParaRPr lang="en-US" sz="2000" b="1" i="1" dirty="0">
              <a:solidFill>
                <a:schemeClr val="bg1"/>
              </a:solidFill>
            </a:endParaRPr>
          </a:p>
          <a:p>
            <a:r>
              <a:rPr lang="en-US" sz="2000" dirty="0" smtClean="0">
                <a:solidFill>
                  <a:schemeClr val="bg1"/>
                </a:solidFill>
              </a:rPr>
              <a:t>After editing, click </a:t>
            </a:r>
            <a:r>
              <a:rPr lang="en-US" sz="2000" b="1" i="1" dirty="0" smtClean="0">
                <a:solidFill>
                  <a:schemeClr val="bg1"/>
                </a:solidFill>
              </a:rPr>
              <a:t>Submit</a:t>
            </a:r>
            <a:r>
              <a:rPr lang="en-US" sz="2000" dirty="0" smtClean="0">
                <a:solidFill>
                  <a:schemeClr val="bg1"/>
                </a:solidFill>
              </a:rPr>
              <a:t> once again.</a:t>
            </a:r>
            <a:endParaRPr lang="en-US" sz="2000" dirty="0">
              <a:solidFill>
                <a:schemeClr val="bg1"/>
              </a:solidFill>
            </a:endParaRPr>
          </a:p>
        </p:txBody>
      </p:sp>
      <p:pic>
        <p:nvPicPr>
          <p:cNvPr id="10" name="Picture 2" descr="Inline imag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1688730" y="6488668"/>
            <a:ext cx="434109" cy="369332"/>
          </a:xfrm>
          <a:prstGeom prst="rect">
            <a:avLst/>
          </a:prstGeom>
          <a:noFill/>
        </p:spPr>
        <p:txBody>
          <a:bodyPr wrap="square" rtlCol="0">
            <a:spAutoFit/>
          </a:bodyPr>
          <a:lstStyle/>
          <a:p>
            <a:r>
              <a:rPr lang="en-US" dirty="0" smtClean="0">
                <a:solidFill>
                  <a:schemeClr val="bg1"/>
                </a:solidFill>
              </a:rPr>
              <a:t>24</a:t>
            </a:r>
            <a:endParaRPr lang="en-US" dirty="0">
              <a:solidFill>
                <a:schemeClr val="bg1"/>
              </a:solidFill>
            </a:endParaRPr>
          </a:p>
        </p:txBody>
      </p:sp>
      <p:sp>
        <p:nvSpPr>
          <p:cNvPr id="13" name="TextBox 12"/>
          <p:cNvSpPr txBox="1"/>
          <p:nvPr/>
        </p:nvSpPr>
        <p:spPr>
          <a:xfrm>
            <a:off x="3457905" y="901696"/>
            <a:ext cx="890812" cy="276999"/>
          </a:xfrm>
          <a:prstGeom prst="rect">
            <a:avLst/>
          </a:prstGeom>
          <a:solidFill>
            <a:schemeClr val="bg1"/>
          </a:solidFill>
        </p:spPr>
        <p:txBody>
          <a:bodyPr wrap="square" rtlCol="0">
            <a:spAutoFit/>
          </a:bodyPr>
          <a:lstStyle/>
          <a:p>
            <a:r>
              <a:rPr lang="en-US" sz="1200" dirty="0" smtClean="0">
                <a:solidFill>
                  <a:schemeClr val="tx1">
                    <a:lumMod val="50000"/>
                    <a:lumOff val="50000"/>
                  </a:schemeClr>
                </a:solidFill>
              </a:rPr>
              <a:t>2022-2023</a:t>
            </a:r>
            <a:r>
              <a:rPr lang="en-US" sz="1100" dirty="0" smtClean="0">
                <a:solidFill>
                  <a:schemeClr val="tx1">
                    <a:lumMod val="50000"/>
                    <a:lumOff val="50000"/>
                  </a:schemeClr>
                </a:solidFill>
              </a:rPr>
              <a:t> </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2684832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6661" y="128373"/>
            <a:ext cx="5606473" cy="522225"/>
          </a:xfrm>
        </p:spPr>
        <p:txBody>
          <a:bodyPr>
            <a:noAutofit/>
          </a:bodyPr>
          <a:lstStyle/>
          <a:p>
            <a:r>
              <a:rPr lang="en-US" sz="3200" b="0" dirty="0" smtClean="0"/>
              <a:t>Submission Process</a:t>
            </a:r>
            <a:endParaRPr lang="en-US" sz="3200" b="0" dirty="0"/>
          </a:p>
        </p:txBody>
      </p:sp>
      <p:sp>
        <p:nvSpPr>
          <p:cNvPr id="5" name="TextBox 4"/>
          <p:cNvSpPr txBox="1"/>
          <p:nvPr/>
        </p:nvSpPr>
        <p:spPr>
          <a:xfrm>
            <a:off x="6632029" y="207386"/>
            <a:ext cx="3749964" cy="923330"/>
          </a:xfrm>
          <a:prstGeom prst="rect">
            <a:avLst/>
          </a:prstGeom>
          <a:solidFill>
            <a:schemeClr val="accent1"/>
          </a:solidFill>
          <a:ln w="19050">
            <a:solidFill>
              <a:schemeClr val="tx1"/>
            </a:solidFill>
          </a:ln>
        </p:spPr>
        <p:txBody>
          <a:bodyPr wrap="square" rtlCol="0">
            <a:spAutoFit/>
          </a:bodyPr>
          <a:lstStyle/>
          <a:p>
            <a:r>
              <a:rPr lang="en-US" dirty="0" smtClean="0">
                <a:solidFill>
                  <a:schemeClr val="bg1"/>
                </a:solidFill>
              </a:rPr>
              <a:t>Submission of Information:</a:t>
            </a:r>
          </a:p>
          <a:p>
            <a:pPr marL="342900" indent="-342900">
              <a:buFont typeface="Arial" panose="020B0604020202020204" pitchFamily="34" charset="0"/>
              <a:buChar char="•"/>
            </a:pPr>
            <a:r>
              <a:rPr lang="en-US" dirty="0" smtClean="0">
                <a:solidFill>
                  <a:schemeClr val="bg1"/>
                </a:solidFill>
              </a:rPr>
              <a:t>When you are </a:t>
            </a:r>
            <a:r>
              <a:rPr lang="en-US" b="1" dirty="0" smtClean="0">
                <a:solidFill>
                  <a:schemeClr val="bg1"/>
                </a:solidFill>
              </a:rPr>
              <a:t>totally</a:t>
            </a:r>
            <a:r>
              <a:rPr lang="en-US" dirty="0" smtClean="0">
                <a:solidFill>
                  <a:schemeClr val="bg1"/>
                </a:solidFill>
              </a:rPr>
              <a:t> complete, click </a:t>
            </a:r>
            <a:endParaRPr lang="en-US" b="1" i="1" dirty="0" smtClean="0">
              <a:solidFill>
                <a:schemeClr val="bg1"/>
              </a:solidFill>
            </a:endParaRPr>
          </a:p>
        </p:txBody>
      </p:sp>
      <p:sp>
        <p:nvSpPr>
          <p:cNvPr id="9" name="TextBox 8"/>
          <p:cNvSpPr txBox="1"/>
          <p:nvPr/>
        </p:nvSpPr>
        <p:spPr>
          <a:xfrm>
            <a:off x="219134" y="4412886"/>
            <a:ext cx="5914147" cy="1754326"/>
          </a:xfrm>
          <a:prstGeom prst="rect">
            <a:avLst/>
          </a:prstGeom>
          <a:solidFill>
            <a:schemeClr val="accent1"/>
          </a:solidFill>
          <a:ln w="19050">
            <a:solidFill>
              <a:schemeClr val="tx2"/>
            </a:solidFill>
          </a:ln>
        </p:spPr>
        <p:txBody>
          <a:bodyPr wrap="square" rtlCol="0">
            <a:spAutoFit/>
          </a:bodyPr>
          <a:lstStyle/>
          <a:p>
            <a:r>
              <a:rPr lang="en-US" dirty="0" smtClean="0">
                <a:solidFill>
                  <a:schemeClr val="bg1"/>
                </a:solidFill>
              </a:rPr>
              <a:t>After completing and submitting your interview</a:t>
            </a:r>
            <a:endParaRPr lang="en-US" i="1" dirty="0" smtClean="0">
              <a:solidFill>
                <a:schemeClr val="bg1"/>
              </a:solidFill>
            </a:endParaRPr>
          </a:p>
          <a:p>
            <a:pPr marL="342900" indent="-342900">
              <a:buFont typeface="Arial" panose="020B0604020202020204" pitchFamily="34" charset="0"/>
              <a:buChar char="•"/>
            </a:pPr>
            <a:r>
              <a:rPr lang="en-US" dirty="0" smtClean="0">
                <a:solidFill>
                  <a:schemeClr val="bg1"/>
                </a:solidFill>
              </a:rPr>
              <a:t>You can return to your interview for any edits or updates that are needed</a:t>
            </a:r>
          </a:p>
          <a:p>
            <a:pPr marL="342900" indent="-342900">
              <a:buFont typeface="Arial" panose="020B0604020202020204" pitchFamily="34" charset="0"/>
              <a:buChar char="•"/>
            </a:pPr>
            <a:r>
              <a:rPr lang="en-US" dirty="0" smtClean="0">
                <a:solidFill>
                  <a:schemeClr val="bg1"/>
                </a:solidFill>
              </a:rPr>
              <a:t>To do so, click </a:t>
            </a:r>
            <a:r>
              <a:rPr lang="en-US" b="1" i="1" dirty="0">
                <a:solidFill>
                  <a:srgbClr val="FFC000"/>
                </a:solidFill>
              </a:rPr>
              <a:t> </a:t>
            </a:r>
            <a:r>
              <a:rPr lang="en-US" b="1" i="1" dirty="0" smtClean="0">
                <a:solidFill>
                  <a:srgbClr val="FFC000"/>
                </a:solidFill>
              </a:rPr>
              <a:t>                  </a:t>
            </a:r>
          </a:p>
          <a:p>
            <a:pPr marL="342900" indent="-342900">
              <a:buFont typeface="Arial" panose="020B0604020202020204" pitchFamily="34" charset="0"/>
              <a:buChar char="•"/>
            </a:pPr>
            <a:r>
              <a:rPr lang="en-US" b="1" i="1" dirty="0" smtClean="0">
                <a:solidFill>
                  <a:srgbClr val="FFC000"/>
                </a:solidFill>
              </a:rPr>
              <a:t> </a:t>
            </a:r>
            <a:r>
              <a:rPr lang="en-US" dirty="0" smtClean="0">
                <a:solidFill>
                  <a:schemeClr val="bg1"/>
                </a:solidFill>
              </a:rPr>
              <a:t>and proceed with  edits or revisions</a:t>
            </a:r>
          </a:p>
          <a:p>
            <a:pPr marL="342900" indent="-342900">
              <a:buFont typeface="Arial" panose="020B0604020202020204" pitchFamily="34" charset="0"/>
              <a:buChar char="•"/>
            </a:pPr>
            <a:r>
              <a:rPr lang="en-US" dirty="0" smtClean="0">
                <a:solidFill>
                  <a:schemeClr val="bg1"/>
                </a:solidFill>
              </a:rPr>
              <a:t>Click                      button when done</a:t>
            </a:r>
          </a:p>
        </p:txBody>
      </p:sp>
      <p:sp>
        <p:nvSpPr>
          <p:cNvPr id="8" name="TextBox 7"/>
          <p:cNvSpPr txBox="1"/>
          <p:nvPr/>
        </p:nvSpPr>
        <p:spPr>
          <a:xfrm>
            <a:off x="437018" y="1019340"/>
            <a:ext cx="4754139" cy="923330"/>
          </a:xfrm>
          <a:prstGeom prst="rect">
            <a:avLst/>
          </a:prstGeom>
          <a:solidFill>
            <a:schemeClr val="accent5"/>
          </a:solidFill>
          <a:ln w="19050">
            <a:solidFill>
              <a:schemeClr val="tx2"/>
            </a:solidFill>
          </a:ln>
        </p:spPr>
        <p:txBody>
          <a:bodyPr wrap="square" rtlCol="0">
            <a:spAutoFit/>
          </a:bodyPr>
          <a:lstStyle/>
          <a:p>
            <a:r>
              <a:rPr lang="en-US" dirty="0" smtClean="0">
                <a:solidFill>
                  <a:schemeClr val="bg1"/>
                </a:solidFill>
              </a:rPr>
              <a:t>If you need to return and continue working on your interview, you can return and do so by clicking on your student name and continuing</a:t>
            </a:r>
            <a:endParaRPr lang="en-US" dirty="0">
              <a:solidFill>
                <a:schemeClr val="bg1"/>
              </a:solidFill>
            </a:endParaRPr>
          </a:p>
        </p:txBody>
      </p:sp>
      <p:pic>
        <p:nvPicPr>
          <p:cNvPr id="12" name="Picture 11"/>
          <p:cNvPicPr>
            <a:picLocks noChangeAspect="1"/>
          </p:cNvPicPr>
          <p:nvPr/>
        </p:nvPicPr>
        <p:blipFill>
          <a:blip r:embed="rId3"/>
          <a:stretch>
            <a:fillRect/>
          </a:stretch>
        </p:blipFill>
        <p:spPr>
          <a:xfrm>
            <a:off x="600246" y="2118346"/>
            <a:ext cx="4427682" cy="1793566"/>
          </a:xfrm>
          <a:prstGeom prst="rect">
            <a:avLst/>
          </a:prstGeom>
          <a:ln w="19050" cap="sq">
            <a:solidFill>
              <a:schemeClr val="tx1"/>
            </a:solidFill>
            <a:prstDash val="solid"/>
            <a:miter lim="800000"/>
          </a:ln>
          <a:effectLst>
            <a:outerShdw blurRad="50800" dist="38100" dir="2700000" algn="tl" rotWithShape="0">
              <a:srgbClr val="000000">
                <a:alpha val="43000"/>
              </a:srgbClr>
            </a:outerShdw>
          </a:effectLst>
        </p:spPr>
      </p:pic>
      <p:sp>
        <p:nvSpPr>
          <p:cNvPr id="13" name="Right Arrow 12"/>
          <p:cNvSpPr/>
          <p:nvPr/>
        </p:nvSpPr>
        <p:spPr>
          <a:xfrm>
            <a:off x="1374213" y="3507506"/>
            <a:ext cx="530637" cy="21342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 name="Rounded Rectangle 2"/>
          <p:cNvSpPr/>
          <p:nvPr/>
        </p:nvSpPr>
        <p:spPr>
          <a:xfrm>
            <a:off x="7546611" y="780939"/>
            <a:ext cx="868219" cy="309748"/>
          </a:xfrm>
          <a:prstGeom prst="roundRect">
            <a:avLst/>
          </a:prstGeom>
          <a:solidFill>
            <a:srgbClr val="92D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bg1"/>
                </a:solidFill>
              </a:rPr>
              <a:t>Submit</a:t>
            </a:r>
          </a:p>
        </p:txBody>
      </p:sp>
      <p:sp>
        <p:nvSpPr>
          <p:cNvPr id="7" name="Rounded Rectangle 6"/>
          <p:cNvSpPr/>
          <p:nvPr/>
        </p:nvSpPr>
        <p:spPr>
          <a:xfrm>
            <a:off x="2206419" y="5181498"/>
            <a:ext cx="2910850" cy="408623"/>
          </a:xfrm>
          <a:prstGeom prst="roundRect">
            <a:avLst/>
          </a:prstGeom>
          <a:solidFill>
            <a:srgbClr val="FF9900"/>
          </a:solidFill>
          <a:ln>
            <a:noFill/>
          </a:ln>
          <a:effectLst>
            <a:outerShdw blurRad="50800" dist="38100" dir="2700000" algn="tl" rotWithShape="0">
              <a:prstClr val="black">
                <a:alpha val="40000"/>
              </a:prstClr>
            </a:outerShdw>
          </a:effectLst>
        </p:spPr>
        <p:txBody>
          <a:bodyPr wrap="none">
            <a:spAutoFit/>
          </a:bodyPr>
          <a:lstStyle/>
          <a:p>
            <a:r>
              <a:rPr lang="en-US" b="1" i="1" dirty="0" smtClean="0">
                <a:solidFill>
                  <a:schemeClr val="bg1"/>
                </a:solidFill>
              </a:rPr>
              <a:t>Unlock Completed Interview</a:t>
            </a:r>
            <a:endParaRPr lang="en-US" b="1" i="1" dirty="0">
              <a:solidFill>
                <a:schemeClr val="bg1"/>
              </a:solidFill>
            </a:endParaRPr>
          </a:p>
        </p:txBody>
      </p:sp>
      <p:sp>
        <p:nvSpPr>
          <p:cNvPr id="14" name="TextBox 13"/>
          <p:cNvSpPr txBox="1"/>
          <p:nvPr/>
        </p:nvSpPr>
        <p:spPr>
          <a:xfrm>
            <a:off x="6466010" y="3409908"/>
            <a:ext cx="901426" cy="408623"/>
          </a:xfrm>
          <a:prstGeom prst="roundRect">
            <a:avLst/>
          </a:prstGeom>
          <a:solidFill>
            <a:srgbClr val="0070C0"/>
          </a:solid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bg1"/>
                </a:solidFill>
              </a:rPr>
              <a:t>&lt;</a:t>
            </a:r>
            <a:r>
              <a:rPr lang="en-US" dirty="0" smtClean="0">
                <a:solidFill>
                  <a:schemeClr val="bg1"/>
                </a:solidFill>
              </a:rPr>
              <a:t> Back</a:t>
            </a:r>
            <a:endParaRPr lang="en-US" dirty="0">
              <a:solidFill>
                <a:schemeClr val="bg1"/>
              </a:solidFill>
            </a:endParaRPr>
          </a:p>
        </p:txBody>
      </p:sp>
      <p:sp>
        <p:nvSpPr>
          <p:cNvPr id="16" name="TextBox 15"/>
          <p:cNvSpPr txBox="1"/>
          <p:nvPr/>
        </p:nvSpPr>
        <p:spPr>
          <a:xfrm>
            <a:off x="7367436" y="3183423"/>
            <a:ext cx="4269828" cy="923330"/>
          </a:xfrm>
          <a:prstGeom prst="rect">
            <a:avLst/>
          </a:prstGeom>
          <a:solidFill>
            <a:schemeClr val="accent5"/>
          </a:solidFill>
          <a:ln w="19050">
            <a:solidFill>
              <a:schemeClr val="tx2"/>
            </a:solidFill>
          </a:ln>
        </p:spPr>
        <p:txBody>
          <a:bodyPr wrap="square" rtlCol="0">
            <a:spAutoFit/>
          </a:bodyPr>
          <a:lstStyle/>
          <a:p>
            <a:r>
              <a:rPr lang="en-US" dirty="0" smtClean="0">
                <a:solidFill>
                  <a:schemeClr val="bg1"/>
                </a:solidFill>
              </a:rPr>
              <a:t>Use the </a:t>
            </a:r>
            <a:r>
              <a:rPr lang="en-US" i="1" dirty="0" smtClean="0">
                <a:solidFill>
                  <a:schemeClr val="bg1"/>
                </a:solidFill>
              </a:rPr>
              <a:t>Back</a:t>
            </a:r>
            <a:r>
              <a:rPr lang="en-US" dirty="0" smtClean="0">
                <a:solidFill>
                  <a:schemeClr val="bg1"/>
                </a:solidFill>
              </a:rPr>
              <a:t> button to return to the main Dashboard, your interview record will show </a:t>
            </a:r>
            <a:r>
              <a:rPr lang="en-US" i="1" dirty="0" smtClean="0">
                <a:solidFill>
                  <a:schemeClr val="bg1"/>
                </a:solidFill>
              </a:rPr>
              <a:t>Incomplete</a:t>
            </a:r>
            <a:r>
              <a:rPr lang="en-US" dirty="0" smtClean="0">
                <a:solidFill>
                  <a:schemeClr val="bg1"/>
                </a:solidFill>
              </a:rPr>
              <a:t> for this student</a:t>
            </a:r>
            <a:endParaRPr lang="en-US" dirty="0">
              <a:solidFill>
                <a:schemeClr val="bg1"/>
              </a:solidFill>
            </a:endParaRPr>
          </a:p>
        </p:txBody>
      </p:sp>
      <p:sp>
        <p:nvSpPr>
          <p:cNvPr id="17" name="Rounded Rectangle 16"/>
          <p:cNvSpPr/>
          <p:nvPr/>
        </p:nvSpPr>
        <p:spPr>
          <a:xfrm>
            <a:off x="1233129" y="5845307"/>
            <a:ext cx="868219" cy="309748"/>
          </a:xfrm>
          <a:prstGeom prst="roundRect">
            <a:avLst/>
          </a:prstGeom>
          <a:solidFill>
            <a:srgbClr val="92D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bg1"/>
                </a:solidFill>
              </a:rPr>
              <a:t>Submit</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0463" y="1214407"/>
            <a:ext cx="5800435" cy="1915450"/>
          </a:xfrm>
          <a:prstGeom prst="rect">
            <a:avLst/>
          </a:prstGeom>
          <a:ln w="19050">
            <a:solidFill>
              <a:schemeClr val="tx1"/>
            </a:solidFill>
          </a:ln>
        </p:spPr>
      </p:pic>
      <p:sp>
        <p:nvSpPr>
          <p:cNvPr id="6" name="Right Arrow 5"/>
          <p:cNvSpPr/>
          <p:nvPr/>
        </p:nvSpPr>
        <p:spPr>
          <a:xfrm rot="5400000">
            <a:off x="11149196" y="2367593"/>
            <a:ext cx="608693" cy="21777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0" name="Right Arrow 19"/>
          <p:cNvSpPr/>
          <p:nvPr/>
        </p:nvSpPr>
        <p:spPr>
          <a:xfrm rot="10800000">
            <a:off x="6758743" y="2797358"/>
            <a:ext cx="608693" cy="21777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4551" y="4315403"/>
            <a:ext cx="5572258" cy="1958279"/>
          </a:xfrm>
          <a:prstGeom prst="rect">
            <a:avLst/>
          </a:prstGeom>
          <a:ln w="19050">
            <a:solidFill>
              <a:schemeClr val="tx1"/>
            </a:solidFill>
          </a:ln>
        </p:spPr>
      </p:pic>
      <p:sp>
        <p:nvSpPr>
          <p:cNvPr id="19" name="Right Arrow 18"/>
          <p:cNvSpPr/>
          <p:nvPr/>
        </p:nvSpPr>
        <p:spPr>
          <a:xfrm>
            <a:off x="10539143" y="6005962"/>
            <a:ext cx="608693" cy="21777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2" name="TextBox 21"/>
          <p:cNvSpPr txBox="1"/>
          <p:nvPr/>
        </p:nvSpPr>
        <p:spPr>
          <a:xfrm>
            <a:off x="11678097" y="6488668"/>
            <a:ext cx="434109" cy="369332"/>
          </a:xfrm>
          <a:prstGeom prst="rect">
            <a:avLst/>
          </a:prstGeom>
          <a:noFill/>
        </p:spPr>
        <p:txBody>
          <a:bodyPr wrap="square" rtlCol="0">
            <a:spAutoFit/>
          </a:bodyPr>
          <a:lstStyle/>
          <a:p>
            <a:r>
              <a:rPr lang="en-US" dirty="0" smtClean="0">
                <a:solidFill>
                  <a:schemeClr val="bg1"/>
                </a:solidFill>
              </a:rPr>
              <a:t>25</a:t>
            </a:r>
            <a:endParaRPr lang="en-US" dirty="0">
              <a:solidFill>
                <a:schemeClr val="bg1"/>
              </a:solidFill>
            </a:endParaRPr>
          </a:p>
        </p:txBody>
      </p:sp>
      <p:pic>
        <p:nvPicPr>
          <p:cNvPr id="23" name="Picture 2" descr="Inline image 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600246" y="2345673"/>
            <a:ext cx="818707" cy="261610"/>
          </a:xfrm>
          <a:prstGeom prst="rect">
            <a:avLst/>
          </a:prstGeom>
          <a:solidFill>
            <a:schemeClr val="bg1"/>
          </a:solidFill>
        </p:spPr>
        <p:txBody>
          <a:bodyPr wrap="square" rtlCol="0">
            <a:spAutoFit/>
          </a:bodyPr>
          <a:lstStyle/>
          <a:p>
            <a:r>
              <a:rPr lang="en-US" sz="1100" dirty="0" smtClean="0">
                <a:solidFill>
                  <a:schemeClr val="tx1">
                    <a:lumMod val="50000"/>
                    <a:lumOff val="50000"/>
                  </a:schemeClr>
                </a:solidFill>
              </a:rPr>
              <a:t>2022-2023 </a:t>
            </a:r>
            <a:endParaRPr lang="en-US" sz="1100" dirty="0">
              <a:solidFill>
                <a:schemeClr val="tx1">
                  <a:lumMod val="50000"/>
                  <a:lumOff val="50000"/>
                </a:schemeClr>
              </a:solidFill>
            </a:endParaRPr>
          </a:p>
        </p:txBody>
      </p:sp>
      <p:sp>
        <p:nvSpPr>
          <p:cNvPr id="26" name="TextBox 25"/>
          <p:cNvSpPr txBox="1"/>
          <p:nvPr/>
        </p:nvSpPr>
        <p:spPr>
          <a:xfrm>
            <a:off x="4181601" y="2172132"/>
            <a:ext cx="660375" cy="215444"/>
          </a:xfrm>
          <a:prstGeom prst="rect">
            <a:avLst/>
          </a:prstGeom>
          <a:solidFill>
            <a:schemeClr val="bg2"/>
          </a:solidFill>
        </p:spPr>
        <p:txBody>
          <a:bodyPr wrap="square" rtlCol="0">
            <a:spAutoFit/>
          </a:bodyPr>
          <a:lstStyle/>
          <a:p>
            <a:r>
              <a:rPr lang="en-US" sz="800" dirty="0" smtClean="0">
                <a:solidFill>
                  <a:schemeClr val="tx1">
                    <a:lumMod val="50000"/>
                    <a:lumOff val="50000"/>
                  </a:schemeClr>
                </a:solidFill>
              </a:rPr>
              <a:t>2022-2023 </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2654594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16" y="3963305"/>
            <a:ext cx="5052834" cy="214486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2335642" y="83128"/>
            <a:ext cx="3574473" cy="646544"/>
          </a:xfrm>
        </p:spPr>
        <p:txBody>
          <a:bodyPr>
            <a:normAutofit/>
          </a:bodyPr>
          <a:lstStyle/>
          <a:p>
            <a:r>
              <a:rPr lang="en-US" sz="3200" b="0" dirty="0" smtClean="0"/>
              <a:t>Submission Process</a:t>
            </a:r>
            <a:endParaRPr lang="en-US" sz="3200" b="0" dirty="0"/>
          </a:p>
        </p:txBody>
      </p:sp>
      <p:sp>
        <p:nvSpPr>
          <p:cNvPr id="7" name="Title 1"/>
          <p:cNvSpPr txBox="1">
            <a:spLocks/>
          </p:cNvSpPr>
          <p:nvPr/>
        </p:nvSpPr>
        <p:spPr>
          <a:xfrm>
            <a:off x="110616" y="822036"/>
            <a:ext cx="5052834" cy="2946400"/>
          </a:xfrm>
          <a:prstGeom prst="rect">
            <a:avLst/>
          </a:prstGeom>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342900" indent="-342900">
              <a:buFont typeface="Arial" panose="020B0604020202020204" pitchFamily="34" charset="0"/>
              <a:buChar char="•"/>
            </a:pPr>
            <a:r>
              <a:rPr lang="en-US" sz="2000" b="0" dirty="0" smtClean="0">
                <a:solidFill>
                  <a:schemeClr val="bg1"/>
                </a:solidFill>
              </a:rPr>
              <a:t>If you see the questions highlighted in red (as below), this may indicate one of the following issues: </a:t>
            </a:r>
          </a:p>
          <a:p>
            <a:pPr marL="342900" indent="-342900">
              <a:buFont typeface="Arial" panose="020B0604020202020204" pitchFamily="34" charset="0"/>
              <a:buChar char="•"/>
            </a:pPr>
            <a:r>
              <a:rPr lang="en-US" sz="2000" b="0" dirty="0" smtClean="0">
                <a:solidFill>
                  <a:schemeClr val="bg1"/>
                </a:solidFill>
              </a:rPr>
              <a:t>Completion needed </a:t>
            </a:r>
          </a:p>
          <a:p>
            <a:pPr marL="342900" indent="-342900">
              <a:buFont typeface="Arial" panose="020B0604020202020204" pitchFamily="34" charset="0"/>
              <a:buChar char="•"/>
            </a:pPr>
            <a:r>
              <a:rPr lang="en-US" sz="2000" b="0" dirty="0" smtClean="0">
                <a:solidFill>
                  <a:schemeClr val="bg1"/>
                </a:solidFill>
              </a:rPr>
              <a:t>Saving or submitting is necessary</a:t>
            </a:r>
          </a:p>
          <a:p>
            <a:pPr marL="342900" indent="-342900">
              <a:buFont typeface="Arial" panose="020B0604020202020204" pitchFamily="34" charset="0"/>
              <a:buChar char="•"/>
            </a:pPr>
            <a:r>
              <a:rPr lang="en-US" sz="2000" b="0" dirty="0">
                <a:solidFill>
                  <a:schemeClr val="bg1"/>
                </a:solidFill>
              </a:rPr>
              <a:t>I</a:t>
            </a:r>
            <a:r>
              <a:rPr lang="en-US" sz="2000" b="0" dirty="0" smtClean="0">
                <a:solidFill>
                  <a:schemeClr val="bg1"/>
                </a:solidFill>
              </a:rPr>
              <a:t>nterview is closed and needs to be unlocked to complete  </a:t>
            </a:r>
          </a:p>
          <a:p>
            <a:endParaRPr lang="en-US" sz="2000" b="0" dirty="0">
              <a:solidFill>
                <a:schemeClr val="bg1"/>
              </a:solidFill>
            </a:endParaRPr>
          </a:p>
          <a:p>
            <a:r>
              <a:rPr lang="en-US" sz="2000" b="0" dirty="0" smtClean="0">
                <a:solidFill>
                  <a:schemeClr val="bg1"/>
                </a:solidFill>
              </a:rPr>
              <a:t> </a:t>
            </a:r>
            <a:r>
              <a:rPr lang="en-US" sz="2000" b="0" dirty="0">
                <a:solidFill>
                  <a:schemeClr val="bg1"/>
                </a:solidFill>
              </a:rPr>
              <a:t>If completing all of the questions does not </a:t>
            </a:r>
            <a:endParaRPr lang="en-US" sz="2000" b="0" dirty="0" smtClean="0">
              <a:solidFill>
                <a:schemeClr val="bg1"/>
              </a:solidFill>
            </a:endParaRPr>
          </a:p>
          <a:p>
            <a:r>
              <a:rPr lang="en-US" sz="2000" b="0" dirty="0" smtClean="0">
                <a:solidFill>
                  <a:schemeClr val="bg1"/>
                </a:solidFill>
              </a:rPr>
              <a:t> resolve </a:t>
            </a:r>
            <a:r>
              <a:rPr lang="en-US" sz="2000" b="0" dirty="0">
                <a:solidFill>
                  <a:schemeClr val="bg1"/>
                </a:solidFill>
              </a:rPr>
              <a:t>this issue, please ask for assistance</a:t>
            </a:r>
          </a:p>
        </p:txBody>
      </p:sp>
      <p:sp>
        <p:nvSpPr>
          <p:cNvPr id="8" name="Title 1"/>
          <p:cNvSpPr txBox="1">
            <a:spLocks/>
          </p:cNvSpPr>
          <p:nvPr/>
        </p:nvSpPr>
        <p:spPr>
          <a:xfrm>
            <a:off x="5784070" y="1069818"/>
            <a:ext cx="5893958" cy="1895497"/>
          </a:xfrm>
          <a:prstGeom prst="rect">
            <a:avLst/>
          </a:prstGeom>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000" b="0" dirty="0" smtClean="0">
                <a:solidFill>
                  <a:schemeClr val="bg1"/>
                </a:solidFill>
              </a:rPr>
              <a:t>District Progress Bar – </a:t>
            </a:r>
            <a:r>
              <a:rPr lang="en-US" sz="2000" b="0" dirty="0">
                <a:solidFill>
                  <a:schemeClr val="bg1"/>
                </a:solidFill>
              </a:rPr>
              <a:t>%</a:t>
            </a:r>
            <a:r>
              <a:rPr lang="en-US" sz="2000" b="0" dirty="0" smtClean="0">
                <a:solidFill>
                  <a:schemeClr val="bg1"/>
                </a:solidFill>
              </a:rPr>
              <a:t> of total students entered, will show for individual </a:t>
            </a:r>
            <a:r>
              <a:rPr lang="en-US" sz="2000" b="0" dirty="0" smtClean="0">
                <a:solidFill>
                  <a:srgbClr val="92D050"/>
                </a:solidFill>
              </a:rPr>
              <a:t>schools</a:t>
            </a:r>
            <a:r>
              <a:rPr lang="en-US" sz="2000" b="0" dirty="0" smtClean="0">
                <a:solidFill>
                  <a:schemeClr val="bg1"/>
                </a:solidFill>
              </a:rPr>
              <a:t>. </a:t>
            </a:r>
          </a:p>
          <a:p>
            <a:r>
              <a:rPr lang="en-US" sz="2000" b="0" dirty="0" smtClean="0">
                <a:solidFill>
                  <a:schemeClr val="accent6"/>
                </a:solidFill>
              </a:rPr>
              <a:t>District</a:t>
            </a:r>
            <a:r>
              <a:rPr lang="en-US" sz="2000" b="0" dirty="0" smtClean="0">
                <a:solidFill>
                  <a:schemeClr val="bg1"/>
                </a:solidFill>
              </a:rPr>
              <a:t> progress will show in pie chart. </a:t>
            </a:r>
          </a:p>
          <a:p>
            <a:pPr marL="342900" indent="-342900">
              <a:buFont typeface="Wingdings" panose="05000000000000000000" pitchFamily="2" charset="2"/>
              <a:buChar char="Ø"/>
            </a:pPr>
            <a:r>
              <a:rPr lang="en-US" sz="2000" b="0" dirty="0" smtClean="0">
                <a:solidFill>
                  <a:schemeClr val="bg1"/>
                </a:solidFill>
              </a:rPr>
              <a:t>Completed </a:t>
            </a:r>
          </a:p>
          <a:p>
            <a:pPr marL="342900" indent="-342900">
              <a:buFont typeface="Wingdings" panose="05000000000000000000" pitchFamily="2" charset="2"/>
              <a:buChar char="Ø"/>
            </a:pPr>
            <a:r>
              <a:rPr lang="en-US" sz="2000" b="0" dirty="0" smtClean="0">
                <a:solidFill>
                  <a:schemeClr val="bg1"/>
                </a:solidFill>
              </a:rPr>
              <a:t>Started</a:t>
            </a:r>
          </a:p>
          <a:p>
            <a:pPr marL="342900" indent="-342900">
              <a:buFont typeface="Wingdings" panose="05000000000000000000" pitchFamily="2" charset="2"/>
              <a:buChar char="Ø"/>
            </a:pPr>
            <a:r>
              <a:rPr lang="en-US" sz="2000" b="0" dirty="0" smtClean="0">
                <a:solidFill>
                  <a:schemeClr val="bg1"/>
                </a:solidFill>
              </a:rPr>
              <a:t>Not Started</a:t>
            </a:r>
          </a:p>
          <a:p>
            <a:pPr marL="342900" indent="-342900">
              <a:buFont typeface="Wingdings" panose="05000000000000000000" pitchFamily="2" charset="2"/>
              <a:buChar char="Ø"/>
            </a:pPr>
            <a:r>
              <a:rPr lang="en-US" sz="2000" b="0" dirty="0" smtClean="0">
                <a:solidFill>
                  <a:schemeClr val="bg1"/>
                </a:solidFill>
              </a:rPr>
              <a:t>Total</a:t>
            </a:r>
          </a:p>
        </p:txBody>
      </p:sp>
      <p:sp>
        <p:nvSpPr>
          <p:cNvPr id="10" name="TextBox 9"/>
          <p:cNvSpPr txBox="1"/>
          <p:nvPr/>
        </p:nvSpPr>
        <p:spPr>
          <a:xfrm>
            <a:off x="11699363" y="6488668"/>
            <a:ext cx="434109" cy="369332"/>
          </a:xfrm>
          <a:prstGeom prst="rect">
            <a:avLst/>
          </a:prstGeom>
          <a:noFill/>
        </p:spPr>
        <p:txBody>
          <a:bodyPr wrap="square" rtlCol="0">
            <a:spAutoFit/>
          </a:bodyPr>
          <a:lstStyle/>
          <a:p>
            <a:r>
              <a:rPr lang="en-US" dirty="0" smtClean="0">
                <a:solidFill>
                  <a:schemeClr val="bg1"/>
                </a:solidFill>
              </a:rPr>
              <a:t>26</a:t>
            </a:r>
            <a:endParaRPr lang="en-US" dirty="0">
              <a:solidFill>
                <a:schemeClr val="bg1"/>
              </a:solidFill>
            </a:endParaRPr>
          </a:p>
        </p:txBody>
      </p:sp>
      <p:pic>
        <p:nvPicPr>
          <p:cNvPr id="11" name="Picture 2" descr="Inline imag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4334110" y="6275236"/>
            <a:ext cx="967563" cy="261610"/>
          </a:xfrm>
          <a:prstGeom prst="rect">
            <a:avLst/>
          </a:prstGeom>
          <a:solidFill>
            <a:schemeClr val="bg1"/>
          </a:solidFill>
        </p:spPr>
        <p:txBody>
          <a:bodyPr wrap="square" rtlCol="0">
            <a:spAutoFit/>
          </a:bodyPr>
          <a:lstStyle/>
          <a:p>
            <a:r>
              <a:rPr lang="en-US" sz="1100" dirty="0" smtClean="0">
                <a:solidFill>
                  <a:schemeClr val="tx1">
                    <a:lumMod val="50000"/>
                    <a:lumOff val="50000"/>
                  </a:schemeClr>
                </a:solidFill>
              </a:rPr>
              <a:t>2022-2023 </a:t>
            </a:r>
            <a:endParaRPr lang="en-US" sz="1100" dirty="0">
              <a:solidFill>
                <a:schemeClr val="tx1">
                  <a:lumMod val="50000"/>
                  <a:lumOff val="50000"/>
                </a:schemeClr>
              </a:solidFill>
            </a:endParaRPr>
          </a:p>
        </p:txBody>
      </p:sp>
      <p:pic>
        <p:nvPicPr>
          <p:cNvPr id="4" name="Picture 3"/>
          <p:cNvPicPr>
            <a:picLocks noChangeAspect="1"/>
          </p:cNvPicPr>
          <p:nvPr/>
        </p:nvPicPr>
        <p:blipFill>
          <a:blip r:embed="rId5"/>
          <a:stretch>
            <a:fillRect/>
          </a:stretch>
        </p:blipFill>
        <p:spPr>
          <a:xfrm>
            <a:off x="5333404" y="3204896"/>
            <a:ext cx="6802565" cy="2568583"/>
          </a:xfrm>
          <a:prstGeom prst="rect">
            <a:avLst/>
          </a:prstGeom>
          <a:ln>
            <a:solidFill>
              <a:schemeClr val="tx1"/>
            </a:solidFill>
          </a:ln>
        </p:spPr>
      </p:pic>
      <p:sp>
        <p:nvSpPr>
          <p:cNvPr id="3" name="Left-Right Arrow 2"/>
          <p:cNvSpPr/>
          <p:nvPr/>
        </p:nvSpPr>
        <p:spPr>
          <a:xfrm>
            <a:off x="8016950" y="3549648"/>
            <a:ext cx="1265274" cy="218788"/>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5" name="Curved Down Arrow 4"/>
          <p:cNvSpPr/>
          <p:nvPr/>
        </p:nvSpPr>
        <p:spPr>
          <a:xfrm>
            <a:off x="5910115" y="4489187"/>
            <a:ext cx="992827" cy="618657"/>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52326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00" y="-138544"/>
            <a:ext cx="4193309" cy="1257300"/>
          </a:xfrm>
        </p:spPr>
        <p:txBody>
          <a:bodyPr>
            <a:normAutofit/>
          </a:bodyPr>
          <a:lstStyle/>
          <a:p>
            <a:r>
              <a:rPr lang="en-US" sz="3200" b="0" dirty="0" smtClean="0"/>
              <a:t>Submission Process</a:t>
            </a:r>
            <a:endParaRPr lang="en-US" sz="3200" b="0" dirty="0"/>
          </a:p>
        </p:txBody>
      </p:sp>
      <p:sp>
        <p:nvSpPr>
          <p:cNvPr id="5" name="TextBox 4"/>
          <p:cNvSpPr txBox="1"/>
          <p:nvPr/>
        </p:nvSpPr>
        <p:spPr>
          <a:xfrm>
            <a:off x="711200" y="849407"/>
            <a:ext cx="10400145" cy="400110"/>
          </a:xfrm>
          <a:prstGeom prst="rect">
            <a:avLst/>
          </a:prstGeom>
          <a:solidFill>
            <a:schemeClr val="accent1"/>
          </a:solidFill>
          <a:ln w="19050">
            <a:solidFill>
              <a:schemeClr val="tx2"/>
            </a:solidFill>
          </a:ln>
        </p:spPr>
        <p:txBody>
          <a:bodyPr wrap="square" rtlCol="0">
            <a:spAutoFit/>
          </a:bodyPr>
          <a:lstStyle/>
          <a:p>
            <a:r>
              <a:rPr lang="en-US" sz="2000" dirty="0" smtClean="0">
                <a:solidFill>
                  <a:schemeClr val="bg1"/>
                </a:solidFill>
              </a:rPr>
              <a:t>Upon final review, if you see a duplicate or a need to delete a file, please follow the 2 steps below:</a:t>
            </a:r>
            <a:endParaRPr lang="en-US" sz="2000" dirty="0">
              <a:solidFill>
                <a:schemeClr val="bg1"/>
              </a:solidFill>
            </a:endParaRPr>
          </a:p>
        </p:txBody>
      </p:sp>
      <p:sp>
        <p:nvSpPr>
          <p:cNvPr id="6" name="TextBox 5"/>
          <p:cNvSpPr txBox="1"/>
          <p:nvPr/>
        </p:nvSpPr>
        <p:spPr>
          <a:xfrm>
            <a:off x="3306619" y="2549236"/>
            <a:ext cx="3113452" cy="369332"/>
          </a:xfrm>
          <a:prstGeom prst="rect">
            <a:avLst/>
          </a:prstGeom>
          <a:noFill/>
        </p:spPr>
        <p:txBody>
          <a:bodyPr wrap="square" rtlCol="0">
            <a:spAutoFit/>
          </a:bodyPr>
          <a:lstStyle/>
          <a:p>
            <a:r>
              <a:rPr lang="en-US" dirty="0" smtClean="0"/>
              <a:t>Please click on the     button </a:t>
            </a:r>
            <a:endParaRPr lang="en-US" dirty="0"/>
          </a:p>
        </p:txBody>
      </p:sp>
      <p:sp>
        <p:nvSpPr>
          <p:cNvPr id="7" name="TextBox 6"/>
          <p:cNvSpPr txBox="1"/>
          <p:nvPr/>
        </p:nvSpPr>
        <p:spPr>
          <a:xfrm>
            <a:off x="1667959" y="4182205"/>
            <a:ext cx="8944622" cy="646331"/>
          </a:xfrm>
          <a:prstGeom prst="rect">
            <a:avLst/>
          </a:prstGeom>
          <a:noFill/>
          <a:ln w="38100">
            <a:solidFill>
              <a:schemeClr val="accent1"/>
            </a:solidFill>
          </a:ln>
        </p:spPr>
        <p:txBody>
          <a:bodyPr wrap="square" rtlCol="0" anchor="ctr">
            <a:spAutoFit/>
          </a:bodyPr>
          <a:lstStyle/>
          <a:p>
            <a:r>
              <a:rPr lang="en-US" dirty="0" smtClean="0"/>
              <a:t>Click the             button;  a                                    button will appear, click to delete this file</a:t>
            </a:r>
          </a:p>
          <a:p>
            <a:r>
              <a:rPr lang="en-US" dirty="0" smtClean="0"/>
              <a:t> </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959" y="1365442"/>
            <a:ext cx="8900351" cy="267119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3" name="Right Arrow 2"/>
          <p:cNvSpPr/>
          <p:nvPr/>
        </p:nvSpPr>
        <p:spPr>
          <a:xfrm flipV="1">
            <a:off x="1284249" y="3462697"/>
            <a:ext cx="841307" cy="16652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7960" y="4933075"/>
            <a:ext cx="8900351" cy="1457839"/>
          </a:xfrm>
          <a:prstGeom prst="rect">
            <a:avLst/>
          </a:prstGeom>
          <a:ln w="19050" cap="sq">
            <a:solidFill>
              <a:schemeClr val="tx1"/>
            </a:solidFill>
            <a:prstDash val="solid"/>
            <a:miter lim="800000"/>
          </a:ln>
          <a:effectLst>
            <a:outerShdw blurRad="50800" dist="38100" dir="2700000" algn="tl" rotWithShape="0">
              <a:srgbClr val="000000">
                <a:alpha val="43000"/>
              </a:srgbClr>
            </a:outerShdw>
          </a:effectLst>
        </p:spPr>
      </p:pic>
      <p:sp>
        <p:nvSpPr>
          <p:cNvPr id="4" name="Right Arrow 3"/>
          <p:cNvSpPr/>
          <p:nvPr/>
        </p:nvSpPr>
        <p:spPr>
          <a:xfrm flipV="1">
            <a:off x="1057562" y="6101030"/>
            <a:ext cx="841307" cy="16652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8771" y="4255964"/>
            <a:ext cx="370115" cy="294475"/>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4215739" y="4255964"/>
            <a:ext cx="1611749" cy="307777"/>
          </a:xfrm>
          <a:prstGeom prst="rect">
            <a:avLst/>
          </a:prstGeom>
          <a:solidFill>
            <a:schemeClr val="bg1"/>
          </a:solidFill>
          <a:ln>
            <a:solidFill>
              <a:schemeClr val="tx2">
                <a:lumMod val="60000"/>
                <a:lumOff val="40000"/>
              </a:schemeClr>
            </a:solidFill>
          </a:ln>
          <a:effectLst>
            <a:outerShdw blurRad="50800" dist="38100" dir="2700000" algn="tl" rotWithShape="0">
              <a:prstClr val="black">
                <a:alpha val="40000"/>
              </a:prstClr>
            </a:outerShdw>
          </a:effectLst>
        </p:spPr>
        <p:txBody>
          <a:bodyPr wrap="square" rtlCol="0">
            <a:spAutoFit/>
          </a:bodyPr>
          <a:lstStyle/>
          <a:p>
            <a:r>
              <a:rPr lang="en-US" sz="1200" b="1" dirty="0" smtClean="0">
                <a:solidFill>
                  <a:srgbClr val="FF0000"/>
                </a:solidFill>
              </a:rPr>
              <a:t>  </a:t>
            </a:r>
            <a:r>
              <a:rPr lang="en-US" sz="1400" b="1" dirty="0" smtClean="0">
                <a:solidFill>
                  <a:srgbClr val="FF0000"/>
                </a:solidFill>
              </a:rPr>
              <a:t>X  </a:t>
            </a:r>
            <a:r>
              <a:rPr lang="en-US" sz="1400" dirty="0" smtClean="0">
                <a:latin typeface="Arial" panose="020B0604020202020204" pitchFamily="34" charset="0"/>
                <a:cs typeface="Arial" panose="020B0604020202020204" pitchFamily="34" charset="0"/>
              </a:rPr>
              <a:t>Delete Record</a:t>
            </a:r>
            <a:endParaRPr lang="en-US" sz="1400" b="1" dirty="0"/>
          </a:p>
        </p:txBody>
      </p:sp>
      <p:sp>
        <p:nvSpPr>
          <p:cNvPr id="13" name="TextBox 12"/>
          <p:cNvSpPr txBox="1"/>
          <p:nvPr/>
        </p:nvSpPr>
        <p:spPr>
          <a:xfrm>
            <a:off x="11699363" y="6488668"/>
            <a:ext cx="434109" cy="369332"/>
          </a:xfrm>
          <a:prstGeom prst="rect">
            <a:avLst/>
          </a:prstGeom>
          <a:noFill/>
        </p:spPr>
        <p:txBody>
          <a:bodyPr wrap="square" rtlCol="0">
            <a:spAutoFit/>
          </a:bodyPr>
          <a:lstStyle/>
          <a:p>
            <a:r>
              <a:rPr lang="en-US" dirty="0" smtClean="0">
                <a:solidFill>
                  <a:schemeClr val="bg1"/>
                </a:solidFill>
              </a:rPr>
              <a:t>27</a:t>
            </a:r>
            <a:endParaRPr lang="en-US" dirty="0">
              <a:solidFill>
                <a:schemeClr val="bg1"/>
              </a:solidFill>
            </a:endParaRPr>
          </a:p>
        </p:txBody>
      </p:sp>
      <p:sp>
        <p:nvSpPr>
          <p:cNvPr id="10" name="TextBox 9"/>
          <p:cNvSpPr txBox="1"/>
          <p:nvPr/>
        </p:nvSpPr>
        <p:spPr>
          <a:xfrm>
            <a:off x="9399181" y="1395086"/>
            <a:ext cx="765545" cy="215444"/>
          </a:xfrm>
          <a:prstGeom prst="rect">
            <a:avLst/>
          </a:prstGeom>
          <a:solidFill>
            <a:schemeClr val="bg2"/>
          </a:solidFill>
        </p:spPr>
        <p:txBody>
          <a:bodyPr wrap="square" rtlCol="0">
            <a:spAutoFit/>
          </a:bodyPr>
          <a:lstStyle/>
          <a:p>
            <a:r>
              <a:rPr lang="en-US" sz="800" dirty="0" smtClean="0">
                <a:solidFill>
                  <a:schemeClr val="tx1">
                    <a:lumMod val="50000"/>
                    <a:lumOff val="50000"/>
                  </a:schemeClr>
                </a:solidFill>
              </a:rPr>
              <a:t>2022-2023 </a:t>
            </a:r>
            <a:endParaRPr lang="en-US" sz="800" dirty="0">
              <a:solidFill>
                <a:schemeClr val="tx1">
                  <a:lumMod val="50000"/>
                  <a:lumOff val="50000"/>
                </a:schemeClr>
              </a:solidFill>
            </a:endParaRPr>
          </a:p>
        </p:txBody>
      </p:sp>
      <p:sp>
        <p:nvSpPr>
          <p:cNvPr id="14" name="TextBox 13"/>
          <p:cNvSpPr txBox="1"/>
          <p:nvPr/>
        </p:nvSpPr>
        <p:spPr>
          <a:xfrm>
            <a:off x="2022775" y="1639274"/>
            <a:ext cx="3275783" cy="338554"/>
          </a:xfrm>
          <a:prstGeom prst="rect">
            <a:avLst/>
          </a:prstGeom>
          <a:solidFill>
            <a:schemeClr val="bg1"/>
          </a:solidFill>
        </p:spPr>
        <p:txBody>
          <a:bodyPr wrap="square" rtlCol="0">
            <a:spAutoFit/>
          </a:bodyPr>
          <a:lstStyle/>
          <a:p>
            <a:r>
              <a:rPr lang="en-US" sz="1600" dirty="0" smtClean="0">
                <a:solidFill>
                  <a:schemeClr val="tx1">
                    <a:lumMod val="50000"/>
                    <a:lumOff val="50000"/>
                  </a:schemeClr>
                </a:solidFill>
              </a:rPr>
              <a:t>2022-2023 Badger SD</a:t>
            </a:r>
            <a:endParaRPr lang="en-US" sz="1600" dirty="0">
              <a:solidFill>
                <a:schemeClr val="tx1">
                  <a:lumMod val="50000"/>
                  <a:lumOff val="50000"/>
                </a:schemeClr>
              </a:solidFill>
            </a:endParaRPr>
          </a:p>
        </p:txBody>
      </p:sp>
      <p:pic>
        <p:nvPicPr>
          <p:cNvPr id="16" name="Picture 2" descr="Inline image 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694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091" y="147782"/>
            <a:ext cx="7158182" cy="618835"/>
          </a:xfrm>
        </p:spPr>
        <p:txBody>
          <a:bodyPr>
            <a:normAutofit/>
          </a:bodyPr>
          <a:lstStyle/>
          <a:p>
            <a:r>
              <a:rPr lang="en-US" sz="3200" b="0" dirty="0" smtClean="0"/>
              <a:t>Submitting ALL Completed Exit Interviews</a:t>
            </a:r>
            <a:endParaRPr lang="en-US" sz="3200" b="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4316" y="876047"/>
            <a:ext cx="7330786" cy="466156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4" name="Right Arrow 3"/>
          <p:cNvSpPr/>
          <p:nvPr/>
        </p:nvSpPr>
        <p:spPr>
          <a:xfrm>
            <a:off x="9931470" y="3834536"/>
            <a:ext cx="402336" cy="12801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TextBox 6"/>
          <p:cNvSpPr txBox="1"/>
          <p:nvPr/>
        </p:nvSpPr>
        <p:spPr>
          <a:xfrm>
            <a:off x="329513" y="880317"/>
            <a:ext cx="3959156" cy="4708981"/>
          </a:xfrm>
          <a:prstGeom prst="rect">
            <a:avLst/>
          </a:prstGeom>
          <a:solidFill>
            <a:schemeClr val="accent1"/>
          </a:solidFill>
          <a:ln w="19050">
            <a:solidFill>
              <a:schemeClr val="tx2"/>
            </a:solidFill>
          </a:ln>
        </p:spPr>
        <p:txBody>
          <a:bodyPr wrap="square" rtlCol="0">
            <a:spAutoFit/>
          </a:bodyPr>
          <a:lstStyle/>
          <a:p>
            <a:r>
              <a:rPr lang="en-US" sz="2000" dirty="0" smtClean="0">
                <a:solidFill>
                  <a:schemeClr val="bg1"/>
                </a:solidFill>
              </a:rPr>
              <a:t>Completion of ALL input:</a:t>
            </a:r>
          </a:p>
          <a:p>
            <a:pPr marL="342900" indent="-342900">
              <a:buFont typeface="Arial" panose="020B0604020202020204" pitchFamily="34" charset="0"/>
              <a:buChar char="•"/>
            </a:pPr>
            <a:r>
              <a:rPr lang="en-US" sz="2000" dirty="0" smtClean="0">
                <a:solidFill>
                  <a:schemeClr val="bg1"/>
                </a:solidFill>
              </a:rPr>
              <a:t>Check to make sure all students who are going to be interviewed are input completely</a:t>
            </a:r>
            <a:endParaRPr lang="en-US" sz="2000" i="1" dirty="0">
              <a:solidFill>
                <a:schemeClr val="bg1"/>
              </a:solidFill>
            </a:endParaRPr>
          </a:p>
          <a:p>
            <a:pPr marL="342900" indent="-342900">
              <a:buFont typeface="Arial" panose="020B0604020202020204" pitchFamily="34" charset="0"/>
              <a:buChar char="•"/>
            </a:pPr>
            <a:r>
              <a:rPr lang="en-US" sz="2000" dirty="0" smtClean="0">
                <a:solidFill>
                  <a:schemeClr val="bg1"/>
                </a:solidFill>
              </a:rPr>
              <a:t>Delete any interviews that have been duplicated</a:t>
            </a:r>
          </a:p>
          <a:p>
            <a:pPr marL="342900" indent="-342900">
              <a:buFont typeface="Arial" panose="020B0604020202020204" pitchFamily="34" charset="0"/>
              <a:buChar char="•"/>
            </a:pPr>
            <a:r>
              <a:rPr lang="en-US" sz="2000" dirty="0" smtClean="0">
                <a:solidFill>
                  <a:schemeClr val="bg1"/>
                </a:solidFill>
              </a:rPr>
              <a:t>Once your district lead has confirmed completion, and you will no longer plan to make any changes to an interview, click     </a:t>
            </a:r>
          </a:p>
          <a:p>
            <a:r>
              <a:rPr lang="en-US" sz="2000" dirty="0" smtClean="0">
                <a:solidFill>
                  <a:schemeClr val="bg1"/>
                </a:solidFill>
              </a:rPr>
              <a:t> </a:t>
            </a:r>
          </a:p>
          <a:p>
            <a:r>
              <a:rPr lang="en-US" sz="2000" dirty="0" smtClean="0">
                <a:solidFill>
                  <a:schemeClr val="bg1"/>
                </a:solidFill>
              </a:rPr>
              <a:t> </a:t>
            </a:r>
          </a:p>
          <a:p>
            <a:r>
              <a:rPr lang="en-US" sz="2000" dirty="0" smtClean="0">
                <a:solidFill>
                  <a:schemeClr val="bg1"/>
                </a:solidFill>
              </a:rPr>
              <a:t>      for the current year</a:t>
            </a:r>
          </a:p>
          <a:p>
            <a:pPr marL="342900" indent="-342900">
              <a:buFont typeface="Arial" panose="020B0604020202020204" pitchFamily="34" charset="0"/>
              <a:buChar char="•"/>
            </a:pPr>
            <a:r>
              <a:rPr lang="en-US" sz="2000" b="1" i="1" dirty="0" smtClean="0">
                <a:solidFill>
                  <a:schemeClr val="bg1"/>
                </a:solidFill>
              </a:rPr>
              <a:t>Once this has been submitted, edits or updates are not possible</a:t>
            </a:r>
            <a:endParaRPr lang="en-US" sz="2000" b="1" i="1" dirty="0"/>
          </a:p>
        </p:txBody>
      </p:sp>
      <p:sp>
        <p:nvSpPr>
          <p:cNvPr id="5" name="Rounded Rectangle 4"/>
          <p:cNvSpPr/>
          <p:nvPr/>
        </p:nvSpPr>
        <p:spPr>
          <a:xfrm>
            <a:off x="729659" y="4080754"/>
            <a:ext cx="2708417" cy="379379"/>
          </a:xfrm>
          <a:prstGeom prst="roundRect">
            <a:avLst/>
          </a:prstGeom>
          <a:solidFill>
            <a:srgbClr val="48CAC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tIns="91440" bIns="91440" rtlCol="0" anchor="ctr"/>
          <a:lstStyle/>
          <a:p>
            <a:pPr algn="ctr"/>
            <a:r>
              <a:rPr lang="en-US" dirty="0" smtClean="0">
                <a:solidFill>
                  <a:schemeClr val="bg1"/>
                </a:solidFill>
              </a:rPr>
              <a:t>Mark </a:t>
            </a:r>
            <a:r>
              <a:rPr lang="en-US" dirty="0">
                <a:solidFill>
                  <a:schemeClr val="bg1"/>
                </a:solidFill>
              </a:rPr>
              <a:t>Collection Complete </a:t>
            </a:r>
          </a:p>
        </p:txBody>
      </p:sp>
      <p:sp>
        <p:nvSpPr>
          <p:cNvPr id="8" name="Right Arrow 7"/>
          <p:cNvSpPr/>
          <p:nvPr/>
        </p:nvSpPr>
        <p:spPr>
          <a:xfrm rot="10800000">
            <a:off x="8901615" y="4332116"/>
            <a:ext cx="402336" cy="12801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 name="TextBox 5"/>
          <p:cNvSpPr txBox="1"/>
          <p:nvPr/>
        </p:nvSpPr>
        <p:spPr>
          <a:xfrm>
            <a:off x="5295900" y="5678815"/>
            <a:ext cx="5499099" cy="646331"/>
          </a:xfrm>
          <a:prstGeom prst="rect">
            <a:avLst/>
          </a:prstGeom>
          <a:solidFill>
            <a:schemeClr val="tx2">
              <a:lumMod val="60000"/>
              <a:lumOff val="40000"/>
            </a:schemeClr>
          </a:solidFill>
          <a:ln w="19050">
            <a:solidFill>
              <a:schemeClr val="tx2"/>
            </a:solidFill>
          </a:ln>
        </p:spPr>
        <p:txBody>
          <a:bodyPr wrap="square" rtlCol="0">
            <a:spAutoFit/>
          </a:bodyPr>
          <a:lstStyle/>
          <a:p>
            <a:pPr algn="ctr"/>
            <a:r>
              <a:rPr lang="en-US" dirty="0" smtClean="0">
                <a:solidFill>
                  <a:schemeClr val="bg1"/>
                </a:solidFill>
              </a:rPr>
              <a:t>If you click the Excel Export button,  you have access to download an excel file of all students’ interview data</a:t>
            </a:r>
            <a:endParaRPr lang="en-US" dirty="0">
              <a:solidFill>
                <a:schemeClr val="bg1"/>
              </a:solidFill>
            </a:endParaRPr>
          </a:p>
        </p:txBody>
      </p:sp>
      <p:sp>
        <p:nvSpPr>
          <p:cNvPr id="9" name="TextBox 8"/>
          <p:cNvSpPr txBox="1"/>
          <p:nvPr/>
        </p:nvSpPr>
        <p:spPr>
          <a:xfrm>
            <a:off x="11688730" y="6488668"/>
            <a:ext cx="434109" cy="369332"/>
          </a:xfrm>
          <a:prstGeom prst="rect">
            <a:avLst/>
          </a:prstGeom>
          <a:noFill/>
        </p:spPr>
        <p:txBody>
          <a:bodyPr wrap="square" rtlCol="0">
            <a:spAutoFit/>
          </a:bodyPr>
          <a:lstStyle/>
          <a:p>
            <a:r>
              <a:rPr lang="en-US" dirty="0" smtClean="0">
                <a:solidFill>
                  <a:schemeClr val="bg1"/>
                </a:solidFill>
              </a:rPr>
              <a:t>28</a:t>
            </a:r>
            <a:endParaRPr lang="en-US" dirty="0">
              <a:solidFill>
                <a:schemeClr val="bg1"/>
              </a:solidFill>
            </a:endParaRPr>
          </a:p>
        </p:txBody>
      </p:sp>
      <p:pic>
        <p:nvPicPr>
          <p:cNvPr id="10" name="Picture 2" descr="Inline imag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888182" y="2396047"/>
            <a:ext cx="967563" cy="261610"/>
          </a:xfrm>
          <a:prstGeom prst="rect">
            <a:avLst/>
          </a:prstGeom>
          <a:solidFill>
            <a:schemeClr val="bg1"/>
          </a:solidFill>
        </p:spPr>
        <p:txBody>
          <a:bodyPr wrap="square" rtlCol="0">
            <a:spAutoFit/>
          </a:bodyPr>
          <a:lstStyle/>
          <a:p>
            <a:r>
              <a:rPr lang="en-US" sz="1100" dirty="0" smtClean="0">
                <a:solidFill>
                  <a:schemeClr val="tx1">
                    <a:lumMod val="50000"/>
                    <a:lumOff val="50000"/>
                  </a:schemeClr>
                </a:solidFill>
              </a:rPr>
              <a:t>2022-2023 </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1416322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12735"/>
            <a:ext cx="7306849" cy="739035"/>
          </a:xfrm>
        </p:spPr>
        <p:txBody>
          <a:bodyPr>
            <a:normAutofit/>
          </a:bodyPr>
          <a:lstStyle/>
          <a:p>
            <a:r>
              <a:rPr lang="en-US" sz="3200" b="0" dirty="0" smtClean="0"/>
              <a:t>Why Complete an Exit Interview?</a:t>
            </a:r>
            <a:endParaRPr lang="en-US" sz="3200" b="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9309" y="1689419"/>
            <a:ext cx="4430012" cy="3797153"/>
          </a:xfrm>
          <a:prstGeom prst="rect">
            <a:avLst/>
          </a:prstGeom>
          <a:ln>
            <a:noFill/>
          </a:ln>
          <a:effectLst>
            <a:softEdge rad="112500"/>
          </a:effectLst>
        </p:spPr>
      </p:pic>
      <p:sp>
        <p:nvSpPr>
          <p:cNvPr id="6" name="TextBox 5"/>
          <p:cNvSpPr txBox="1"/>
          <p:nvPr/>
        </p:nvSpPr>
        <p:spPr>
          <a:xfrm>
            <a:off x="11790330" y="6488668"/>
            <a:ext cx="332509" cy="369332"/>
          </a:xfrm>
          <a:prstGeom prst="rect">
            <a:avLst/>
          </a:prstGeom>
          <a:noFill/>
        </p:spPr>
        <p:txBody>
          <a:bodyPr wrap="square" rtlCol="0">
            <a:spAutoFit/>
          </a:bodyPr>
          <a:lstStyle/>
          <a:p>
            <a:r>
              <a:rPr lang="en-US" dirty="0">
                <a:solidFill>
                  <a:schemeClr val="bg1"/>
                </a:solidFill>
              </a:rPr>
              <a:t>3</a:t>
            </a:r>
          </a:p>
        </p:txBody>
      </p:sp>
      <p:pic>
        <p:nvPicPr>
          <p:cNvPr id="7" name="Picture 2" descr="Inline imag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1"/>
          </p:nvPr>
        </p:nvSpPr>
        <p:spPr/>
        <p:txBody>
          <a:bodyPr/>
          <a:lstStyle/>
          <a:p>
            <a:endParaRPr lang="en-US"/>
          </a:p>
        </p:txBody>
      </p:sp>
      <p:sp>
        <p:nvSpPr>
          <p:cNvPr id="8" name="Content Placeholder 2"/>
          <p:cNvSpPr>
            <a:spLocks noGrp="1"/>
          </p:cNvSpPr>
          <p:nvPr>
            <p:ph sz="half" idx="1"/>
          </p:nvPr>
        </p:nvSpPr>
        <p:spPr>
          <a:xfrm>
            <a:off x="320688" y="1145308"/>
            <a:ext cx="7536771" cy="4885377"/>
          </a:xfrm>
          <a:solidFill>
            <a:schemeClr val="accent1">
              <a:lumMod val="60000"/>
              <a:lumOff val="40000"/>
            </a:schemeClr>
          </a:solidFill>
          <a:ln w="19050">
            <a:solidFill>
              <a:schemeClr val="tx2"/>
            </a:solidFill>
          </a:ln>
        </p:spPr>
        <p:txBody>
          <a:bodyPr>
            <a:normAutofit fontScale="92500"/>
          </a:bodyPr>
          <a:lstStyle/>
          <a:p>
            <a:pPr marL="0" indent="0">
              <a:buNone/>
            </a:pPr>
            <a:r>
              <a:rPr lang="en-US" sz="2400" dirty="0"/>
              <a:t>The Exit Interview… </a:t>
            </a:r>
          </a:p>
          <a:p>
            <a:r>
              <a:rPr lang="en-US" sz="2400" dirty="0"/>
              <a:t>Is crucial for obtaining contact information for the Follow-Up Interview. </a:t>
            </a:r>
          </a:p>
          <a:p>
            <a:r>
              <a:rPr lang="en-US" sz="2400" dirty="0"/>
              <a:t>Increases response rates for the required Follow-Up Interview.</a:t>
            </a:r>
          </a:p>
          <a:p>
            <a:r>
              <a:rPr lang="en-US" sz="2400" dirty="0"/>
              <a:t>Provides an opportunity to engage the student and family in the PSO process.</a:t>
            </a:r>
          </a:p>
          <a:p>
            <a:r>
              <a:rPr lang="en-US" sz="2400" dirty="0"/>
              <a:t>Encourages a discussion with students about their future plans and allows time to share resources for their future use.</a:t>
            </a:r>
          </a:p>
          <a:p>
            <a:r>
              <a:rPr lang="en-US" sz="2400" dirty="0"/>
              <a:t>Allows time to connect with student to explain the Follow-Up Interview that’s conducted one year after exit.</a:t>
            </a:r>
          </a:p>
          <a:p>
            <a:r>
              <a:rPr lang="en-US" sz="2400" dirty="0"/>
              <a:t>Lets students identify a preferred staff member they prefer to do the Follow-Up interview with. </a:t>
            </a:r>
            <a:endParaRPr lang="en-US" sz="2400" dirty="0">
              <a:solidFill>
                <a:schemeClr val="bg1"/>
              </a:solidFill>
            </a:endParaRPr>
          </a:p>
        </p:txBody>
      </p:sp>
    </p:spTree>
    <p:extLst>
      <p:ext uri="{BB962C8B-B14F-4D97-AF65-F5344CB8AC3E}">
        <p14:creationId xmlns:p14="http://schemas.microsoft.com/office/powerpoint/2010/main" val="344402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491" y="92365"/>
            <a:ext cx="4618182" cy="600362"/>
          </a:xfrm>
        </p:spPr>
        <p:txBody>
          <a:bodyPr>
            <a:noAutofit/>
          </a:bodyPr>
          <a:lstStyle/>
          <a:p>
            <a:r>
              <a:rPr lang="en-US" sz="3200" b="0" dirty="0" smtClean="0"/>
              <a:t>Exit Interview Resources</a:t>
            </a:r>
            <a:endParaRPr lang="en-US" sz="3200" b="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7629" y="776175"/>
            <a:ext cx="4114223" cy="5635258"/>
          </a:xfrm>
          <a:prstGeom prst="rect">
            <a:avLst/>
          </a:prstGeom>
        </p:spPr>
      </p:pic>
      <p:sp>
        <p:nvSpPr>
          <p:cNvPr id="5" name="Content Placeholder 2"/>
          <p:cNvSpPr txBox="1">
            <a:spLocks/>
          </p:cNvSpPr>
          <p:nvPr/>
        </p:nvSpPr>
        <p:spPr>
          <a:xfrm>
            <a:off x="251111" y="957942"/>
            <a:ext cx="5135418" cy="5257799"/>
          </a:xfrm>
          <a:prstGeom prst="rect">
            <a:avLst/>
          </a:prstGeom>
          <a:solidFill>
            <a:schemeClr val="accent3">
              <a:lumMod val="75000"/>
            </a:schemeClr>
          </a:solidFill>
          <a:ln w="19050">
            <a:solidFill>
              <a:schemeClr val="tx2"/>
            </a:solidFill>
          </a:ln>
          <a:effectLst>
            <a:outerShdw blurRad="44450" dist="27940" dir="5400000" algn="ctr">
              <a:srgbClr val="000000">
                <a:alpha val="32000"/>
              </a:srgbClr>
            </a:outerShdw>
          </a:effectLst>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endParaRPr lang="en-US" sz="1100" dirty="0" smtClean="0"/>
          </a:p>
          <a:p>
            <a:pPr marL="0" indent="0">
              <a:buFont typeface="Arial" panose="020B0604020202020204" pitchFamily="34" charset="0"/>
              <a:buNone/>
            </a:pPr>
            <a:r>
              <a:rPr lang="en-US" sz="2000" dirty="0" smtClean="0"/>
              <a:t>Resources:</a:t>
            </a:r>
          </a:p>
          <a:p>
            <a:pPr>
              <a:lnSpc>
                <a:spcPct val="100000"/>
              </a:lnSpc>
            </a:pPr>
            <a:r>
              <a:rPr lang="en-US" sz="2000" dirty="0" smtClean="0"/>
              <a:t>Exit Interview (English, Spanish, PDF fillables)</a:t>
            </a:r>
          </a:p>
          <a:p>
            <a:pPr>
              <a:lnSpc>
                <a:spcPct val="100000"/>
              </a:lnSpc>
            </a:pPr>
            <a:r>
              <a:rPr lang="en-US" sz="2000" dirty="0" smtClean="0"/>
              <a:t>PSO Interview Guide for Student and Family</a:t>
            </a:r>
          </a:p>
          <a:p>
            <a:pPr>
              <a:lnSpc>
                <a:spcPct val="100000"/>
              </a:lnSpc>
            </a:pPr>
            <a:r>
              <a:rPr lang="en-US" sz="2000" dirty="0" smtClean="0"/>
              <a:t>Agreements to Participate (English/Spanish)</a:t>
            </a:r>
          </a:p>
          <a:p>
            <a:pPr>
              <a:lnSpc>
                <a:spcPct val="100000"/>
              </a:lnSpc>
            </a:pPr>
            <a:r>
              <a:rPr lang="en-US" sz="2000" dirty="0" smtClean="0"/>
              <a:t>PSO Postcard (English/Spanish)</a:t>
            </a:r>
          </a:p>
          <a:p>
            <a:pPr marL="0" indent="0">
              <a:lnSpc>
                <a:spcPct val="100000"/>
              </a:lnSpc>
              <a:buFont typeface="Arial" panose="020B0604020202020204" pitchFamily="34" charset="0"/>
              <a:buNone/>
            </a:pPr>
            <a:r>
              <a:rPr lang="en-US" sz="2000" dirty="0" smtClean="0"/>
              <a:t>Found under:</a:t>
            </a:r>
          </a:p>
          <a:p>
            <a:pPr marL="0" indent="0">
              <a:lnSpc>
                <a:spcPct val="100000"/>
              </a:lnSpc>
              <a:buFont typeface="Arial" panose="020B0604020202020204" pitchFamily="34" charset="0"/>
              <a:buNone/>
            </a:pPr>
            <a:r>
              <a:rPr lang="en-US" sz="2000" dirty="0" smtClean="0"/>
              <a:t>PSO App 2.0 (links only) through Help/Resources:</a:t>
            </a:r>
          </a:p>
          <a:p>
            <a:pPr marL="0" indent="0">
              <a:lnSpc>
                <a:spcPct val="100000"/>
              </a:lnSpc>
              <a:buFont typeface="Arial" panose="020B0604020202020204" pitchFamily="34" charset="0"/>
              <a:buNone/>
            </a:pPr>
            <a:r>
              <a:rPr lang="en-US" sz="2000" u="sng" dirty="0" smtClean="0">
                <a:latin typeface="Times New Roman" panose="02020603050405020304" pitchFamily="18" charset="0"/>
                <a:cs typeface="Times New Roman" panose="02020603050405020304" pitchFamily="18" charset="0"/>
                <a:hlinkClick r:id="rId4"/>
              </a:rPr>
              <a:t>https://district.ode.state.or.us/apps/login/</a:t>
            </a:r>
            <a:endParaRPr lang="en-US" sz="2000"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2000" b="1" dirty="0" smtClean="0"/>
              <a:t>And</a:t>
            </a:r>
            <a:r>
              <a:rPr lang="en-US" sz="2000" dirty="0" smtClean="0"/>
              <a:t> the Oregon Transition Education website: </a:t>
            </a:r>
            <a:r>
              <a:rPr lang="en-US" sz="2000" dirty="0" smtClean="0">
                <a:hlinkClick r:id="rId5"/>
              </a:rPr>
              <a:t>https</a:t>
            </a:r>
            <a:r>
              <a:rPr lang="en-US" sz="2000" dirty="0">
                <a:hlinkClick r:id="rId5"/>
              </a:rPr>
              <a:t>://transitionoregon</a:t>
            </a:r>
            <a:r>
              <a:rPr lang="en-US" sz="2000" dirty="0" smtClean="0">
                <a:hlinkClick r:id="rId5"/>
              </a:rPr>
              <a:t>. org/post-school-outcomes/exit-interview</a:t>
            </a:r>
            <a:r>
              <a:rPr lang="en-US" sz="2000" dirty="0">
                <a:hlinkClick r:id="rId5"/>
              </a:rPr>
              <a:t>/</a:t>
            </a:r>
            <a:endParaRPr lang="en-US" sz="2000" dirty="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
        <p:nvSpPr>
          <p:cNvPr id="3" name="Content Placeholder 2"/>
          <p:cNvSpPr>
            <a:spLocks noGrp="1"/>
          </p:cNvSpPr>
          <p:nvPr>
            <p:ph idx="1"/>
          </p:nvPr>
        </p:nvSpPr>
        <p:spPr>
          <a:xfrm>
            <a:off x="9334990" y="957943"/>
            <a:ext cx="2761673" cy="5257799"/>
          </a:xfrm>
          <a:prstGeom prst="rect">
            <a:avLst/>
          </a:prstGeom>
          <a:solidFill>
            <a:schemeClr val="accent1"/>
          </a:solidFill>
          <a:ln w="19050">
            <a:solidFill>
              <a:schemeClr val="tx2"/>
            </a:solidFill>
          </a:ln>
          <a:effectLst>
            <a:outerShdw blurRad="44450" dist="27940" dir="5400000" algn="ctr">
              <a:srgbClr val="000000">
                <a:alpha val="32000"/>
              </a:srgbClr>
            </a:outerShdw>
          </a:effectLst>
        </p:spPr>
        <p:txBody>
          <a:bodyPr>
            <a:normAutofit lnSpcReduction="10000"/>
          </a:bodyPr>
          <a:lstStyle/>
          <a:p>
            <a:pPr marL="0" indent="0" algn="ctr">
              <a:buNone/>
            </a:pPr>
            <a:r>
              <a:rPr lang="en-US" sz="1800" i="1" dirty="0" smtClean="0">
                <a:solidFill>
                  <a:schemeClr val="bg1"/>
                </a:solidFill>
              </a:rPr>
              <a:t>Post-School Interview Guide for Student and Family</a:t>
            </a:r>
          </a:p>
          <a:p>
            <a:r>
              <a:rPr lang="en-US" sz="1800" dirty="0" smtClean="0">
                <a:solidFill>
                  <a:schemeClr val="bg1"/>
                </a:solidFill>
              </a:rPr>
              <a:t>Use as an informational handout  for students/parents/ guardians when requesting the Agreement to Participate</a:t>
            </a:r>
          </a:p>
          <a:p>
            <a:r>
              <a:rPr lang="en-US" sz="1800" dirty="0" smtClean="0">
                <a:solidFill>
                  <a:schemeClr val="bg1"/>
                </a:solidFill>
              </a:rPr>
              <a:t>Use during the Exit Interview, along with PSO Postcard, as an introduction to the upcoming Follow-Up Interview for the student</a:t>
            </a:r>
          </a:p>
          <a:p>
            <a:r>
              <a:rPr lang="en-US" sz="1800" dirty="0" smtClean="0">
                <a:solidFill>
                  <a:schemeClr val="bg1"/>
                </a:solidFill>
              </a:rPr>
              <a:t>Distribute at IEP meeting in preparation for both the EXIT Interview and the required upcoming Follow-Up Interview one year after exit from school</a:t>
            </a:r>
          </a:p>
        </p:txBody>
      </p:sp>
      <p:sp>
        <p:nvSpPr>
          <p:cNvPr id="7" name="TextBox 6"/>
          <p:cNvSpPr txBox="1"/>
          <p:nvPr/>
        </p:nvSpPr>
        <p:spPr>
          <a:xfrm>
            <a:off x="11688730" y="6488668"/>
            <a:ext cx="434109" cy="369332"/>
          </a:xfrm>
          <a:prstGeom prst="rect">
            <a:avLst/>
          </a:prstGeom>
          <a:noFill/>
        </p:spPr>
        <p:txBody>
          <a:bodyPr wrap="square" rtlCol="0">
            <a:spAutoFit/>
          </a:bodyPr>
          <a:lstStyle/>
          <a:p>
            <a:r>
              <a:rPr lang="en-US" dirty="0" smtClean="0">
                <a:solidFill>
                  <a:schemeClr val="bg1"/>
                </a:solidFill>
              </a:rPr>
              <a:t>29</a:t>
            </a:r>
            <a:endParaRPr lang="en-US" dirty="0">
              <a:solidFill>
                <a:schemeClr val="bg1"/>
              </a:solidFill>
            </a:endParaRPr>
          </a:p>
        </p:txBody>
      </p:sp>
      <p:pic>
        <p:nvPicPr>
          <p:cNvPr id="8" name="Picture 2" descr="Inline image 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420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8302" y="-59093"/>
            <a:ext cx="7259782" cy="960147"/>
          </a:xfrm>
        </p:spPr>
        <p:txBody>
          <a:bodyPr>
            <a:normAutofit/>
          </a:bodyPr>
          <a:lstStyle/>
          <a:p>
            <a:pPr algn="ctr"/>
            <a:r>
              <a:rPr lang="en-US" sz="3200" dirty="0" smtClean="0">
                <a:latin typeface="Malgun Gothic Semilight" panose="020B0502040204020203" pitchFamily="34" charset="-128"/>
                <a:ea typeface="Malgun Gothic Semilight" panose="020B0502040204020203" pitchFamily="34" charset="-128"/>
                <a:cs typeface="Malgun Gothic Semilight" panose="020B0502040204020203" pitchFamily="34" charset="-128"/>
              </a:rPr>
              <a:t>The Exit Interview is a great connection!</a:t>
            </a:r>
            <a:endParaRPr lang="en-US" sz="3200"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53288" y="1496291"/>
            <a:ext cx="7250786" cy="4480502"/>
          </a:xfrm>
          <a:prstGeom prst="rect">
            <a:avLst/>
          </a:prstGeom>
          <a:ln>
            <a:noFill/>
          </a:ln>
          <a:effectLst>
            <a:softEdge rad="112500"/>
          </a:effectLst>
        </p:spPr>
      </p:pic>
      <p:sp>
        <p:nvSpPr>
          <p:cNvPr id="6" name="TextBox 5"/>
          <p:cNvSpPr txBox="1"/>
          <p:nvPr/>
        </p:nvSpPr>
        <p:spPr>
          <a:xfrm>
            <a:off x="510363" y="1610921"/>
            <a:ext cx="3817552" cy="4086225"/>
          </a:xfrm>
          <a:prstGeom prst="round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dirty="0" smtClean="0">
                <a:solidFill>
                  <a:schemeClr val="bg1"/>
                </a:solidFill>
              </a:rPr>
              <a:t>For help or technical assistance </a:t>
            </a:r>
          </a:p>
          <a:p>
            <a:pPr algn="ctr"/>
            <a:r>
              <a:rPr lang="en-US" dirty="0" smtClean="0">
                <a:solidFill>
                  <a:schemeClr val="bg1"/>
                </a:solidFill>
              </a:rPr>
              <a:t>please contact:</a:t>
            </a:r>
          </a:p>
          <a:p>
            <a:r>
              <a:rPr lang="en-US" dirty="0" smtClean="0">
                <a:solidFill>
                  <a:schemeClr val="bg1"/>
                </a:solidFill>
                <a:hlinkClick r:id="rId4"/>
              </a:rPr>
              <a:t>pso@uoregon.edu</a:t>
            </a:r>
            <a:endParaRPr lang="en-US" dirty="0" smtClean="0">
              <a:solidFill>
                <a:schemeClr val="bg1"/>
              </a:solidFill>
            </a:endParaRPr>
          </a:p>
          <a:p>
            <a:endParaRPr lang="en-US" dirty="0" smtClean="0">
              <a:solidFill>
                <a:schemeClr val="bg1"/>
              </a:solidFill>
            </a:endParaRPr>
          </a:p>
          <a:p>
            <a:r>
              <a:rPr lang="en-US" dirty="0" smtClean="0">
                <a:solidFill>
                  <a:schemeClr val="bg1"/>
                </a:solidFill>
              </a:rPr>
              <a:t>Charlotte Alverson </a:t>
            </a:r>
            <a:r>
              <a:rPr lang="en-US" dirty="0" smtClean="0">
                <a:solidFill>
                  <a:schemeClr val="bg1"/>
                </a:solidFill>
                <a:hlinkClick r:id="rId5"/>
              </a:rPr>
              <a:t>calverso@uoregon.edu</a:t>
            </a:r>
            <a:endParaRPr lang="en-US" dirty="0" smtClean="0">
              <a:solidFill>
                <a:schemeClr val="bg1"/>
              </a:solidFill>
            </a:endParaRPr>
          </a:p>
          <a:p>
            <a:endParaRPr lang="en-US" dirty="0" smtClean="0">
              <a:solidFill>
                <a:schemeClr val="bg1"/>
              </a:solidFill>
            </a:endParaRPr>
          </a:p>
          <a:p>
            <a:r>
              <a:rPr lang="en-US" dirty="0" smtClean="0">
                <a:solidFill>
                  <a:schemeClr val="bg1"/>
                </a:solidFill>
              </a:rPr>
              <a:t>Shava Feinstein </a:t>
            </a:r>
            <a:endParaRPr lang="en-US" dirty="0">
              <a:solidFill>
                <a:schemeClr val="bg1"/>
              </a:solidFill>
            </a:endParaRPr>
          </a:p>
          <a:p>
            <a:r>
              <a:rPr lang="en-US" dirty="0" smtClean="0">
                <a:solidFill>
                  <a:schemeClr val="bg1"/>
                </a:solidFill>
                <a:hlinkClick r:id="rId6"/>
              </a:rPr>
              <a:t>Shava.Feinstein@ode.oregon.gov</a:t>
            </a:r>
            <a:endParaRPr lang="en-US" dirty="0" smtClean="0">
              <a:solidFill>
                <a:schemeClr val="bg1"/>
              </a:solidFill>
            </a:endParaRPr>
          </a:p>
          <a:p>
            <a:endParaRPr lang="en-US" dirty="0" smtClean="0">
              <a:solidFill>
                <a:schemeClr val="bg1"/>
              </a:solidFill>
            </a:endParaRPr>
          </a:p>
          <a:p>
            <a:r>
              <a:rPr lang="en-US" dirty="0" smtClean="0">
                <a:solidFill>
                  <a:schemeClr val="bg1"/>
                </a:solidFill>
              </a:rPr>
              <a:t>ODE DATA TEAM</a:t>
            </a:r>
          </a:p>
          <a:p>
            <a:r>
              <a:rPr lang="en-US" dirty="0" smtClean="0">
                <a:solidFill>
                  <a:schemeClr val="bg1"/>
                </a:solidFill>
                <a:hlinkClick r:id="rId7"/>
              </a:rPr>
              <a:t>ode.oss-datateam@ode.state.or.us</a:t>
            </a:r>
            <a:endParaRPr lang="en-US" dirty="0">
              <a:solidFill>
                <a:schemeClr val="bg1"/>
              </a:solidFill>
            </a:endParaRPr>
          </a:p>
          <a:p>
            <a:endParaRPr lang="en-US" dirty="0" smtClean="0">
              <a:solidFill>
                <a:schemeClr val="bg1"/>
              </a:solidFill>
            </a:endParaRPr>
          </a:p>
        </p:txBody>
      </p:sp>
      <p:sp>
        <p:nvSpPr>
          <p:cNvPr id="7" name="TextBox 6"/>
          <p:cNvSpPr txBox="1"/>
          <p:nvPr/>
        </p:nvSpPr>
        <p:spPr>
          <a:xfrm>
            <a:off x="11688730" y="6488668"/>
            <a:ext cx="434109" cy="369332"/>
          </a:xfrm>
          <a:prstGeom prst="rect">
            <a:avLst/>
          </a:prstGeom>
          <a:noFill/>
        </p:spPr>
        <p:txBody>
          <a:bodyPr wrap="square" rtlCol="0">
            <a:spAutoFit/>
          </a:bodyPr>
          <a:lstStyle/>
          <a:p>
            <a:r>
              <a:rPr lang="en-US" dirty="0" smtClean="0">
                <a:solidFill>
                  <a:schemeClr val="bg1"/>
                </a:solidFill>
              </a:rPr>
              <a:t>30</a:t>
            </a:r>
            <a:endParaRPr lang="en-US" dirty="0">
              <a:solidFill>
                <a:schemeClr val="bg1"/>
              </a:solidFill>
            </a:endParaRPr>
          </a:p>
        </p:txBody>
      </p:sp>
      <p:pic>
        <p:nvPicPr>
          <p:cNvPr id="8" name="Picture 2" descr="Inline image 1"/>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87079" y="6488668"/>
            <a:ext cx="1531088" cy="379965"/>
          </a:xfrm>
          <a:prstGeom prst="rect">
            <a:avLst/>
          </a:prstGeom>
          <a:noFill/>
        </p:spPr>
        <p:txBody>
          <a:bodyPr wrap="square" rtlCol="0">
            <a:spAutoFit/>
          </a:bodyPr>
          <a:lstStyle/>
          <a:p>
            <a:r>
              <a:rPr lang="en-US" dirty="0" smtClean="0">
                <a:solidFill>
                  <a:schemeClr val="bg1"/>
                </a:solidFill>
              </a:rPr>
              <a:t>rev1/2024</a:t>
            </a:r>
            <a:endParaRPr lang="en-US" dirty="0">
              <a:solidFill>
                <a:schemeClr val="bg1"/>
              </a:solidFill>
            </a:endParaRPr>
          </a:p>
        </p:txBody>
      </p:sp>
    </p:spTree>
    <p:extLst>
      <p:ext uri="{BB962C8B-B14F-4D97-AF65-F5344CB8AC3E}">
        <p14:creationId xmlns:p14="http://schemas.microsoft.com/office/powerpoint/2010/main" val="3357129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416" y="3140364"/>
            <a:ext cx="6182409" cy="3342377"/>
          </a:xfrm>
          <a:prstGeom prst="rect">
            <a:avLst/>
          </a:prstGeom>
        </p:spPr>
      </p:pic>
      <p:sp>
        <p:nvSpPr>
          <p:cNvPr id="2" name="Title 1"/>
          <p:cNvSpPr>
            <a:spLocks noGrp="1"/>
          </p:cNvSpPr>
          <p:nvPr>
            <p:ph type="title"/>
          </p:nvPr>
        </p:nvSpPr>
        <p:spPr>
          <a:xfrm>
            <a:off x="1473895" y="0"/>
            <a:ext cx="8467596" cy="801665"/>
          </a:xfrm>
        </p:spPr>
        <p:txBody>
          <a:bodyPr>
            <a:normAutofit/>
          </a:bodyPr>
          <a:lstStyle/>
          <a:p>
            <a:pPr algn="ctr"/>
            <a:r>
              <a:rPr lang="en-US" sz="3200" b="0" dirty="0" smtClean="0"/>
              <a:t>Who is eligible for an EXIT Interview?</a:t>
            </a:r>
            <a:endParaRPr lang="en-US" sz="3200" b="0" dirty="0"/>
          </a:p>
        </p:txBody>
      </p:sp>
      <p:sp>
        <p:nvSpPr>
          <p:cNvPr id="6" name="TextBox 5"/>
          <p:cNvSpPr txBox="1"/>
          <p:nvPr/>
        </p:nvSpPr>
        <p:spPr>
          <a:xfrm>
            <a:off x="11779697" y="6488668"/>
            <a:ext cx="332509" cy="369332"/>
          </a:xfrm>
          <a:prstGeom prst="rect">
            <a:avLst/>
          </a:prstGeom>
          <a:noFill/>
        </p:spPr>
        <p:txBody>
          <a:bodyPr wrap="square" rtlCol="0">
            <a:spAutoFit/>
          </a:bodyPr>
          <a:lstStyle/>
          <a:p>
            <a:r>
              <a:rPr lang="en-US" dirty="0">
                <a:solidFill>
                  <a:schemeClr val="bg1"/>
                </a:solidFill>
              </a:rPr>
              <a:t>4</a:t>
            </a:r>
          </a:p>
        </p:txBody>
      </p:sp>
      <p:pic>
        <p:nvPicPr>
          <p:cNvPr id="7" name="Picture 2" descr="Inline imag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381170" y="749684"/>
            <a:ext cx="9741075" cy="2374377"/>
          </a:xfrm>
          <a:prstGeom prst="rect">
            <a:avLst/>
          </a:prstGeom>
          <a:solidFill>
            <a:schemeClr val="accent3">
              <a:lumMod val="75000"/>
            </a:schemeClr>
          </a:solidFill>
          <a:ln w="19050">
            <a:solidFill>
              <a:schemeClr val="tx2"/>
            </a:solidFill>
          </a:ln>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624205" indent="0">
              <a:lnSpc>
                <a:spcPct val="105000"/>
              </a:lnSpc>
              <a:spcBef>
                <a:spcPts val="60"/>
              </a:spcBef>
              <a:buSzPts val="1050"/>
              <a:buFont typeface="Arial" panose="020B0604020202020204" pitchFamily="34" charset="0"/>
              <a:buNone/>
              <a:tabLst>
                <a:tab pos="364490" algn="l"/>
              </a:tabLst>
            </a:pPr>
            <a:endParaRPr lang="en-US" sz="2000" smtClean="0">
              <a:solidFill>
                <a:schemeClr val="bg1"/>
              </a:solidFill>
              <a:latin typeface="Calibri" panose="020F0502020204030204" pitchFamily="34" charset="0"/>
              <a:ea typeface="Arial" panose="020B0604020202020204" pitchFamily="34" charset="0"/>
              <a:cs typeface="Calibri" panose="020F0502020204030204" pitchFamily="34" charset="0"/>
            </a:endParaRPr>
          </a:p>
          <a:p>
            <a:pPr marL="457200" marR="624205" indent="-457200">
              <a:lnSpc>
                <a:spcPct val="105000"/>
              </a:lnSpc>
              <a:spcBef>
                <a:spcPts val="60"/>
              </a:spcBef>
              <a:buSzPct val="100000"/>
              <a:buFont typeface="Wingdings" panose="05000000000000000000" pitchFamily="2" charset="2"/>
              <a:buChar char="Ø"/>
              <a:tabLst>
                <a:tab pos="364490" algn="l"/>
              </a:tabLst>
            </a:pPr>
            <a:r>
              <a:rPr lang="en-US" sz="2400" smtClean="0">
                <a:solidFill>
                  <a:schemeClr val="bg1"/>
                </a:solidFill>
                <a:latin typeface="Calibri" panose="020F0502020204030204" pitchFamily="34" charset="0"/>
                <a:ea typeface="Arial" panose="020B0604020202020204" pitchFamily="34" charset="0"/>
                <a:cs typeface="Calibri" panose="020F0502020204030204" pitchFamily="34" charset="0"/>
              </a:rPr>
              <a:t>Students</a:t>
            </a:r>
            <a:r>
              <a:rPr lang="en-US" sz="2400" spc="-20" smtClean="0">
                <a:solidFill>
                  <a:schemeClr val="bg1"/>
                </a:solidFill>
                <a:latin typeface="Calibri" panose="020F0502020204030204" pitchFamily="34" charset="0"/>
                <a:ea typeface="Arial" panose="020B0604020202020204" pitchFamily="34" charset="0"/>
                <a:cs typeface="Calibri" panose="020F0502020204030204" pitchFamily="34" charset="0"/>
              </a:rPr>
              <a:t> ages 16-21 </a:t>
            </a:r>
            <a:r>
              <a:rPr lang="en-US" sz="2400" smtClean="0">
                <a:solidFill>
                  <a:schemeClr val="bg1"/>
                </a:solidFill>
                <a:latin typeface="Calibri" panose="020F0502020204030204" pitchFamily="34" charset="0"/>
                <a:ea typeface="Arial" panose="020B0604020202020204" pitchFamily="34" charset="0"/>
                <a:cs typeface="Calibri" panose="020F0502020204030204" pitchFamily="34" charset="0"/>
              </a:rPr>
              <a:t>leaving</a:t>
            </a:r>
            <a:r>
              <a:rPr lang="en-US" sz="2400" spc="-20" smtClean="0">
                <a:solidFill>
                  <a:schemeClr val="bg1"/>
                </a:solidFill>
                <a:latin typeface="Calibri" panose="020F0502020204030204" pitchFamily="34" charset="0"/>
                <a:ea typeface="Arial" panose="020B0604020202020204" pitchFamily="34" charset="0"/>
                <a:cs typeface="Calibri" panose="020F0502020204030204" pitchFamily="34" charset="0"/>
              </a:rPr>
              <a:t> high school </a:t>
            </a:r>
            <a:r>
              <a:rPr lang="en-US" sz="2400" smtClean="0">
                <a:solidFill>
                  <a:schemeClr val="bg1"/>
                </a:solidFill>
                <a:latin typeface="Calibri" panose="020F0502020204030204" pitchFamily="34" charset="0"/>
                <a:ea typeface="Arial" panose="020B0604020202020204" pitchFamily="34" charset="0"/>
                <a:cs typeface="Calibri" panose="020F0502020204030204" pitchFamily="34" charset="0"/>
              </a:rPr>
              <a:t>with</a:t>
            </a:r>
            <a:r>
              <a:rPr lang="en-US" sz="2400" spc="-20" smtClean="0">
                <a:solidFill>
                  <a:schemeClr val="bg1"/>
                </a:solidFill>
                <a:latin typeface="Calibri" panose="020F0502020204030204" pitchFamily="34" charset="0"/>
                <a:ea typeface="Arial" panose="020B0604020202020204" pitchFamily="34" charset="0"/>
                <a:cs typeface="Calibri" panose="020F0502020204030204" pitchFamily="34" charset="0"/>
              </a:rPr>
              <a:t> </a:t>
            </a:r>
            <a:r>
              <a:rPr lang="en-US" sz="2400" smtClean="0">
                <a:solidFill>
                  <a:schemeClr val="bg1"/>
                </a:solidFill>
                <a:latin typeface="Calibri" panose="020F0502020204030204" pitchFamily="34" charset="0"/>
                <a:ea typeface="Arial" panose="020B0604020202020204" pitchFamily="34" charset="0"/>
                <a:cs typeface="Calibri" panose="020F0502020204030204" pitchFamily="34" charset="0"/>
              </a:rPr>
              <a:t>a</a:t>
            </a:r>
            <a:r>
              <a:rPr lang="en-US" sz="2400" spc="-20" smtClean="0">
                <a:solidFill>
                  <a:schemeClr val="bg1"/>
                </a:solidFill>
                <a:latin typeface="Calibri" panose="020F0502020204030204" pitchFamily="34" charset="0"/>
                <a:ea typeface="Arial" panose="020B0604020202020204" pitchFamily="34" charset="0"/>
                <a:cs typeface="Calibri" panose="020F0502020204030204" pitchFamily="34" charset="0"/>
              </a:rPr>
              <a:t> </a:t>
            </a:r>
            <a:r>
              <a:rPr lang="en-US" sz="2400" smtClean="0">
                <a:solidFill>
                  <a:schemeClr val="bg1"/>
                </a:solidFill>
                <a:latin typeface="Calibri" panose="020F0502020204030204" pitchFamily="34" charset="0"/>
                <a:ea typeface="Arial" panose="020B0604020202020204" pitchFamily="34" charset="0"/>
                <a:cs typeface="Calibri" panose="020F0502020204030204" pitchFamily="34" charset="0"/>
              </a:rPr>
              <a:t>regular,</a:t>
            </a:r>
            <a:r>
              <a:rPr lang="en-US" sz="2400" spc="-20" smtClean="0">
                <a:solidFill>
                  <a:schemeClr val="bg1"/>
                </a:solidFill>
                <a:latin typeface="Calibri" panose="020F0502020204030204" pitchFamily="34" charset="0"/>
                <a:ea typeface="Arial" panose="020B0604020202020204" pitchFamily="34" charset="0"/>
                <a:cs typeface="Calibri" panose="020F0502020204030204" pitchFamily="34" charset="0"/>
              </a:rPr>
              <a:t> </a:t>
            </a:r>
            <a:r>
              <a:rPr lang="en-US" sz="2400" smtClean="0">
                <a:solidFill>
                  <a:schemeClr val="bg1"/>
                </a:solidFill>
                <a:latin typeface="Calibri" panose="020F0502020204030204" pitchFamily="34" charset="0"/>
                <a:ea typeface="Arial" panose="020B0604020202020204" pitchFamily="34" charset="0"/>
                <a:cs typeface="Calibri" panose="020F0502020204030204" pitchFamily="34" charset="0"/>
              </a:rPr>
              <a:t>modified,</a:t>
            </a:r>
            <a:r>
              <a:rPr lang="en-US" sz="2400" spc="-20" smtClean="0">
                <a:solidFill>
                  <a:schemeClr val="bg1"/>
                </a:solidFill>
                <a:latin typeface="Calibri" panose="020F0502020204030204" pitchFamily="34" charset="0"/>
                <a:ea typeface="Arial" panose="020B0604020202020204" pitchFamily="34" charset="0"/>
                <a:cs typeface="Calibri" panose="020F0502020204030204" pitchFamily="34" charset="0"/>
              </a:rPr>
              <a:t> </a:t>
            </a:r>
            <a:r>
              <a:rPr lang="en-US" sz="2400" smtClean="0">
                <a:solidFill>
                  <a:schemeClr val="bg1"/>
                </a:solidFill>
                <a:latin typeface="Calibri" panose="020F0502020204030204" pitchFamily="34" charset="0"/>
                <a:ea typeface="Arial" panose="020B0604020202020204" pitchFamily="34" charset="0"/>
                <a:cs typeface="Calibri" panose="020F0502020204030204" pitchFamily="34" charset="0"/>
              </a:rPr>
              <a:t>or</a:t>
            </a:r>
            <a:r>
              <a:rPr lang="en-US" sz="2400" spc="-20" smtClean="0">
                <a:solidFill>
                  <a:schemeClr val="bg1"/>
                </a:solidFill>
                <a:latin typeface="Calibri" panose="020F0502020204030204" pitchFamily="34" charset="0"/>
                <a:ea typeface="Arial" panose="020B0604020202020204" pitchFamily="34" charset="0"/>
                <a:cs typeface="Calibri" panose="020F0502020204030204" pitchFamily="34" charset="0"/>
              </a:rPr>
              <a:t> </a:t>
            </a:r>
            <a:r>
              <a:rPr lang="en-US" sz="2400" smtClean="0">
                <a:solidFill>
                  <a:schemeClr val="bg1"/>
                </a:solidFill>
                <a:latin typeface="Calibri" panose="020F0502020204030204" pitchFamily="34" charset="0"/>
                <a:ea typeface="Arial" panose="020B0604020202020204" pitchFamily="34" charset="0"/>
                <a:cs typeface="Calibri" panose="020F0502020204030204" pitchFamily="34" charset="0"/>
              </a:rPr>
              <a:t>extended</a:t>
            </a:r>
            <a:r>
              <a:rPr lang="en-US" sz="2400" spc="-25" smtClean="0">
                <a:solidFill>
                  <a:schemeClr val="bg1"/>
                </a:solidFill>
                <a:latin typeface="Calibri" panose="020F0502020204030204" pitchFamily="34" charset="0"/>
                <a:ea typeface="Arial" panose="020B0604020202020204" pitchFamily="34" charset="0"/>
                <a:cs typeface="Calibri" panose="020F0502020204030204" pitchFamily="34" charset="0"/>
              </a:rPr>
              <a:t> </a:t>
            </a:r>
            <a:r>
              <a:rPr lang="en-US" sz="2400" smtClean="0">
                <a:solidFill>
                  <a:schemeClr val="bg1"/>
                </a:solidFill>
                <a:latin typeface="Calibri" panose="020F0502020204030204" pitchFamily="34" charset="0"/>
                <a:ea typeface="Arial" panose="020B0604020202020204" pitchFamily="34" charset="0"/>
                <a:cs typeface="Calibri" panose="020F0502020204030204" pitchFamily="34" charset="0"/>
              </a:rPr>
              <a:t>diploma,</a:t>
            </a:r>
            <a:r>
              <a:rPr lang="en-US" sz="2400" spc="-15" smtClean="0">
                <a:solidFill>
                  <a:schemeClr val="bg1"/>
                </a:solidFill>
                <a:latin typeface="Calibri" panose="020F0502020204030204" pitchFamily="34" charset="0"/>
                <a:ea typeface="Arial" panose="020B0604020202020204" pitchFamily="34" charset="0"/>
                <a:cs typeface="Calibri" panose="020F0502020204030204" pitchFamily="34" charset="0"/>
              </a:rPr>
              <a:t> </a:t>
            </a:r>
            <a:r>
              <a:rPr lang="en-US" sz="2400" smtClean="0">
                <a:solidFill>
                  <a:schemeClr val="bg1"/>
                </a:solidFill>
                <a:latin typeface="Calibri" panose="020F0502020204030204" pitchFamily="34" charset="0"/>
                <a:ea typeface="Arial" panose="020B0604020202020204" pitchFamily="34" charset="0"/>
                <a:cs typeface="Calibri" panose="020F0502020204030204" pitchFamily="34" charset="0"/>
              </a:rPr>
              <a:t>an</a:t>
            </a:r>
            <a:r>
              <a:rPr lang="en-US" sz="2400" spc="-15" smtClean="0">
                <a:solidFill>
                  <a:schemeClr val="bg1"/>
                </a:solidFill>
                <a:latin typeface="Calibri" panose="020F0502020204030204" pitchFamily="34" charset="0"/>
                <a:ea typeface="Arial" panose="020B0604020202020204" pitchFamily="34" charset="0"/>
                <a:cs typeface="Calibri" panose="020F0502020204030204" pitchFamily="34" charset="0"/>
              </a:rPr>
              <a:t> </a:t>
            </a:r>
            <a:r>
              <a:rPr lang="en-US" sz="2400" smtClean="0">
                <a:solidFill>
                  <a:schemeClr val="bg1"/>
                </a:solidFill>
                <a:latin typeface="Calibri" panose="020F0502020204030204" pitchFamily="34" charset="0"/>
                <a:ea typeface="Arial" panose="020B0604020202020204" pitchFamily="34" charset="0"/>
                <a:cs typeface="Calibri" panose="020F0502020204030204" pitchFamily="34" charset="0"/>
              </a:rPr>
              <a:t>alternative certificate,</a:t>
            </a:r>
            <a:r>
              <a:rPr lang="en-US" sz="2400" spc="-35" smtClean="0">
                <a:solidFill>
                  <a:schemeClr val="bg1"/>
                </a:solidFill>
                <a:latin typeface="Calibri" panose="020F0502020204030204" pitchFamily="34" charset="0"/>
                <a:ea typeface="Arial" panose="020B0604020202020204" pitchFamily="34" charset="0"/>
                <a:cs typeface="Calibri" panose="020F0502020204030204" pitchFamily="34" charset="0"/>
              </a:rPr>
              <a:t> </a:t>
            </a:r>
            <a:r>
              <a:rPr lang="en-US" sz="2400" smtClean="0">
                <a:solidFill>
                  <a:schemeClr val="bg1"/>
                </a:solidFill>
                <a:latin typeface="Calibri" panose="020F0502020204030204" pitchFamily="34" charset="0"/>
                <a:ea typeface="Arial" panose="020B0604020202020204" pitchFamily="34" charset="0"/>
                <a:cs typeface="Calibri" panose="020F0502020204030204" pitchFamily="34" charset="0"/>
              </a:rPr>
              <a:t>reaching</a:t>
            </a:r>
            <a:r>
              <a:rPr lang="en-US" sz="2400" spc="-45" smtClean="0">
                <a:solidFill>
                  <a:schemeClr val="bg1"/>
                </a:solidFill>
                <a:latin typeface="Calibri" panose="020F0502020204030204" pitchFamily="34" charset="0"/>
                <a:ea typeface="Arial" panose="020B0604020202020204" pitchFamily="34" charset="0"/>
                <a:cs typeface="Calibri" panose="020F0502020204030204" pitchFamily="34" charset="0"/>
              </a:rPr>
              <a:t> </a:t>
            </a:r>
            <a:r>
              <a:rPr lang="en-US" sz="2400" smtClean="0">
                <a:solidFill>
                  <a:schemeClr val="bg1"/>
                </a:solidFill>
                <a:latin typeface="Calibri" panose="020F0502020204030204" pitchFamily="34" charset="0"/>
                <a:ea typeface="Arial" panose="020B0604020202020204" pitchFamily="34" charset="0"/>
                <a:cs typeface="Calibri" panose="020F0502020204030204" pitchFamily="34" charset="0"/>
              </a:rPr>
              <a:t>maximum</a:t>
            </a:r>
            <a:r>
              <a:rPr lang="en-US" sz="2400" spc="-40" smtClean="0">
                <a:solidFill>
                  <a:schemeClr val="bg1"/>
                </a:solidFill>
                <a:latin typeface="Calibri" panose="020F0502020204030204" pitchFamily="34" charset="0"/>
                <a:ea typeface="Arial" panose="020B0604020202020204" pitchFamily="34" charset="0"/>
                <a:cs typeface="Calibri" panose="020F0502020204030204" pitchFamily="34" charset="0"/>
              </a:rPr>
              <a:t> </a:t>
            </a:r>
            <a:r>
              <a:rPr lang="en-US" sz="2400" smtClean="0">
                <a:solidFill>
                  <a:schemeClr val="bg1"/>
                </a:solidFill>
                <a:latin typeface="Calibri" panose="020F0502020204030204" pitchFamily="34" charset="0"/>
                <a:ea typeface="Arial" panose="020B0604020202020204" pitchFamily="34" charset="0"/>
                <a:cs typeface="Calibri" panose="020F0502020204030204" pitchFamily="34" charset="0"/>
              </a:rPr>
              <a:t>age,</a:t>
            </a:r>
            <a:r>
              <a:rPr lang="en-US" sz="2400" spc="-40" smtClean="0">
                <a:solidFill>
                  <a:schemeClr val="bg1"/>
                </a:solidFill>
                <a:latin typeface="Calibri" panose="020F0502020204030204" pitchFamily="34" charset="0"/>
                <a:ea typeface="Arial" panose="020B0604020202020204" pitchFamily="34" charset="0"/>
                <a:cs typeface="Calibri" panose="020F0502020204030204" pitchFamily="34" charset="0"/>
              </a:rPr>
              <a:t> or  </a:t>
            </a:r>
            <a:r>
              <a:rPr lang="en-US" sz="2400" smtClean="0">
                <a:solidFill>
                  <a:schemeClr val="bg1"/>
                </a:solidFill>
                <a:latin typeface="Calibri" panose="020F0502020204030204" pitchFamily="34" charset="0"/>
                <a:ea typeface="Arial" panose="020B0604020202020204" pitchFamily="34" charset="0"/>
                <a:cs typeface="Calibri" panose="020F0502020204030204" pitchFamily="34" charset="0"/>
              </a:rPr>
              <a:t>who</a:t>
            </a:r>
            <a:r>
              <a:rPr lang="en-US" sz="2400" spc="-40" smtClean="0">
                <a:solidFill>
                  <a:schemeClr val="bg1"/>
                </a:solidFill>
                <a:latin typeface="Calibri" panose="020F0502020204030204" pitchFamily="34" charset="0"/>
                <a:ea typeface="Arial" panose="020B0604020202020204" pitchFamily="34" charset="0"/>
                <a:cs typeface="Calibri" panose="020F0502020204030204" pitchFamily="34" charset="0"/>
              </a:rPr>
              <a:t> are </a:t>
            </a:r>
            <a:r>
              <a:rPr lang="en-US" sz="2400" smtClean="0">
                <a:solidFill>
                  <a:schemeClr val="bg1"/>
                </a:solidFill>
                <a:latin typeface="Calibri" panose="020F0502020204030204" pitchFamily="34" charset="0"/>
                <a:ea typeface="Arial" panose="020B0604020202020204" pitchFamily="34" charset="0"/>
                <a:cs typeface="Calibri" panose="020F0502020204030204" pitchFamily="34" charset="0"/>
              </a:rPr>
              <a:t>dropping out of school; and </a:t>
            </a:r>
          </a:p>
          <a:p>
            <a:pPr marL="457200" marR="624205" indent="-457200">
              <a:lnSpc>
                <a:spcPct val="105000"/>
              </a:lnSpc>
              <a:spcBef>
                <a:spcPts val="60"/>
              </a:spcBef>
              <a:buSzPct val="100000"/>
              <a:buFont typeface="Wingdings" panose="05000000000000000000" pitchFamily="2" charset="2"/>
              <a:buChar char="Ø"/>
              <a:tabLst>
                <a:tab pos="364490" algn="l"/>
              </a:tabLst>
            </a:pPr>
            <a:r>
              <a:rPr lang="en-US" sz="2400" smtClean="0">
                <a:solidFill>
                  <a:schemeClr val="bg1"/>
                </a:solidFill>
                <a:latin typeface="Calibri" panose="020F0502020204030204" pitchFamily="34" charset="0"/>
                <a:ea typeface="Arial" panose="020B0604020202020204" pitchFamily="34" charset="0"/>
                <a:cs typeface="Calibri" panose="020F0502020204030204" pitchFamily="34" charset="0"/>
              </a:rPr>
              <a:t>Had an IEP in effect when they leave school. </a:t>
            </a:r>
          </a:p>
          <a:p>
            <a:pPr marL="0" indent="0">
              <a:buFont typeface="Arial" panose="020B0604020202020204" pitchFamily="34" charset="0"/>
              <a:buNone/>
            </a:pPr>
            <a:endParaRPr lang="en-US" dirty="0"/>
          </a:p>
        </p:txBody>
      </p:sp>
      <p:sp>
        <p:nvSpPr>
          <p:cNvPr id="10" name="Title 1">
            <a:extLst>
              <a:ext uri="{FF2B5EF4-FFF2-40B4-BE49-F238E27FC236}">
                <a16:creationId xmlns:a16="http://schemas.microsoft.com/office/drawing/2014/main" id="{774D931D-3F9E-45A8-97A1-FA31562F828A}"/>
              </a:ext>
            </a:extLst>
          </p:cNvPr>
          <p:cNvSpPr txBox="1">
            <a:spLocks/>
          </p:cNvSpPr>
          <p:nvPr/>
        </p:nvSpPr>
        <p:spPr>
          <a:xfrm>
            <a:off x="6382825" y="4575041"/>
            <a:ext cx="4589975" cy="1907700"/>
          </a:xfrm>
          <a:prstGeom prst="rect">
            <a:avLst/>
          </a:prstGeom>
          <a:solidFill>
            <a:schemeClr val="accent3">
              <a:lumMod val="75000"/>
            </a:schemeClr>
          </a:solidFill>
          <a:ln w="19050">
            <a:solidFill>
              <a:schemeClr val="tx2"/>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solidFill>
                  <a:schemeClr val="bg1"/>
                </a:solidFill>
              </a:rPr>
              <a:t>Agreement To Participate </a:t>
            </a:r>
            <a:r>
              <a:rPr lang="en-US" sz="2200" dirty="0">
                <a:solidFill>
                  <a:schemeClr val="bg1"/>
                </a:solidFill>
              </a:rPr>
              <a:t>is necessary from  the</a:t>
            </a:r>
          </a:p>
          <a:p>
            <a:pPr marL="342900" indent="-342900">
              <a:buFont typeface="Wingdings" panose="05000000000000000000" pitchFamily="2" charset="2"/>
              <a:buChar char="Ø"/>
            </a:pPr>
            <a:r>
              <a:rPr lang="en-US" sz="2200" dirty="0">
                <a:solidFill>
                  <a:schemeClr val="bg1"/>
                </a:solidFill>
              </a:rPr>
              <a:t>Parent/Guardian when the student is 17  years old or younger, or </a:t>
            </a:r>
          </a:p>
          <a:p>
            <a:pPr marL="342900" indent="-342900">
              <a:buFont typeface="Wingdings" panose="05000000000000000000" pitchFamily="2" charset="2"/>
              <a:buChar char="Ø"/>
            </a:pPr>
            <a:r>
              <a:rPr lang="en-US" sz="2200" dirty="0">
                <a:solidFill>
                  <a:schemeClr val="bg1"/>
                </a:solidFill>
              </a:rPr>
              <a:t>Student if they are 18 years old or older. </a:t>
            </a:r>
          </a:p>
        </p:txBody>
      </p:sp>
    </p:spTree>
    <p:extLst>
      <p:ext uri="{BB962C8B-B14F-4D97-AF65-F5344CB8AC3E}">
        <p14:creationId xmlns:p14="http://schemas.microsoft.com/office/powerpoint/2010/main" val="2768038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3451" y="0"/>
            <a:ext cx="4914378" cy="701457"/>
          </a:xfrm>
        </p:spPr>
        <p:txBody>
          <a:bodyPr>
            <a:normAutofit/>
          </a:bodyPr>
          <a:lstStyle/>
          <a:p>
            <a:r>
              <a:rPr lang="en-US" sz="3200" b="0" dirty="0" smtClean="0"/>
              <a:t>Exit Interview Process</a:t>
            </a:r>
            <a:endParaRPr lang="en-US" sz="3200" b="0" dirty="0"/>
          </a:p>
        </p:txBody>
      </p:sp>
      <p:sp>
        <p:nvSpPr>
          <p:cNvPr id="4" name="TextBox 3"/>
          <p:cNvSpPr txBox="1"/>
          <p:nvPr/>
        </p:nvSpPr>
        <p:spPr>
          <a:xfrm>
            <a:off x="11779697" y="6488668"/>
            <a:ext cx="332509" cy="369332"/>
          </a:xfrm>
          <a:prstGeom prst="rect">
            <a:avLst/>
          </a:prstGeom>
          <a:noFill/>
        </p:spPr>
        <p:txBody>
          <a:bodyPr wrap="square" rtlCol="0">
            <a:spAutoFit/>
          </a:bodyPr>
          <a:lstStyle/>
          <a:p>
            <a:r>
              <a:rPr lang="en-US" dirty="0">
                <a:solidFill>
                  <a:schemeClr val="bg1"/>
                </a:solidFill>
              </a:rPr>
              <a:t>5</a:t>
            </a:r>
          </a:p>
        </p:txBody>
      </p:sp>
      <p:pic>
        <p:nvPicPr>
          <p:cNvPr id="5" name="Picture 2" descr="Inline imag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idx="1"/>
          </p:nvPr>
        </p:nvSpPr>
        <p:spPr/>
        <p:txBody>
          <a:bodyPr/>
          <a:lstStyle/>
          <a:p>
            <a:endParaRPr lang="en-US"/>
          </a:p>
        </p:txBody>
      </p:sp>
      <p:sp>
        <p:nvSpPr>
          <p:cNvPr id="7" name="Text Placeholder 2"/>
          <p:cNvSpPr txBox="1">
            <a:spLocks/>
          </p:cNvSpPr>
          <p:nvPr/>
        </p:nvSpPr>
        <p:spPr>
          <a:xfrm>
            <a:off x="628072" y="905164"/>
            <a:ext cx="11009745" cy="5453106"/>
          </a:xfrm>
          <a:prstGeom prst="rect">
            <a:avLst/>
          </a:prstGeom>
          <a:solidFill>
            <a:schemeClr val="accent6">
              <a:lumMod val="75000"/>
            </a:schemeClr>
          </a:solidFill>
          <a:ln w="19050" cap="flat" cmpd="sng" algn="ctr">
            <a:solidFill>
              <a:schemeClr val="tx2"/>
            </a:solidFill>
            <a:prstDash val="solid"/>
            <a:miter lim="800000"/>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rmAutofit fontScale="92500" lnSpcReduction="20000"/>
          </a:bodyPr>
          <a:lstStyle>
            <a:lvl1pPr marL="0" indent="0" algn="l" defTabSz="914377"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b="1" smtClean="0">
                <a:solidFill>
                  <a:schemeClr val="bg1"/>
                </a:solidFill>
              </a:rPr>
              <a:t>BEFORE THE INTERVIEW:</a:t>
            </a:r>
          </a:p>
          <a:p>
            <a:pPr marL="342900" indent="-342900">
              <a:buFont typeface="Arial" panose="020B0604020202020204" pitchFamily="34" charset="0"/>
              <a:buChar char="•"/>
            </a:pPr>
            <a:r>
              <a:rPr lang="en-US" smtClean="0">
                <a:solidFill>
                  <a:schemeClr val="bg1"/>
                </a:solidFill>
              </a:rPr>
              <a:t>Obtain an Agreement to Participate </a:t>
            </a:r>
          </a:p>
          <a:p>
            <a:pPr marL="342900" indent="-342900">
              <a:buFont typeface="Arial" panose="020B0604020202020204" pitchFamily="34" charset="0"/>
              <a:buChar char="•"/>
            </a:pPr>
            <a:r>
              <a:rPr lang="en-US" smtClean="0">
                <a:solidFill>
                  <a:schemeClr val="bg1"/>
                </a:solidFill>
              </a:rPr>
              <a:t>Review student file information for demographic and contact information</a:t>
            </a:r>
          </a:p>
          <a:p>
            <a:pPr marL="342900" indent="-342900">
              <a:buFont typeface="Arial" panose="020B0604020202020204" pitchFamily="34" charset="0"/>
              <a:buChar char="•"/>
            </a:pPr>
            <a:r>
              <a:rPr lang="en-US" smtClean="0">
                <a:solidFill>
                  <a:schemeClr val="bg1"/>
                </a:solidFill>
              </a:rPr>
              <a:t>Get access to and become familiar with the PSO 2.0 App</a:t>
            </a:r>
          </a:p>
          <a:p>
            <a:pPr marL="342900" indent="-342900">
              <a:buFont typeface="Arial" panose="020B0604020202020204" pitchFamily="34" charset="0"/>
              <a:buChar char="•"/>
            </a:pPr>
            <a:r>
              <a:rPr lang="en-US" smtClean="0">
                <a:solidFill>
                  <a:schemeClr val="bg1"/>
                </a:solidFill>
              </a:rPr>
              <a:t>Enter demographic and contact information at any time before the interview</a:t>
            </a:r>
          </a:p>
          <a:p>
            <a:pPr marL="342900" indent="-342900">
              <a:buFont typeface="Arial" panose="020B0604020202020204" pitchFamily="34" charset="0"/>
              <a:buChar char="•"/>
            </a:pPr>
            <a:r>
              <a:rPr lang="en-US" smtClean="0">
                <a:solidFill>
                  <a:schemeClr val="bg1"/>
                </a:solidFill>
              </a:rPr>
              <a:t>Set up an interview time  - best would be within one month of student’s anticipated exit</a:t>
            </a:r>
          </a:p>
          <a:p>
            <a:r>
              <a:rPr lang="en-US" b="1" smtClean="0">
                <a:solidFill>
                  <a:schemeClr val="bg1"/>
                </a:solidFill>
              </a:rPr>
              <a:t>DURING AND AFTER THE INTERVIEW:</a:t>
            </a:r>
          </a:p>
          <a:p>
            <a:pPr marL="342900" indent="-342900">
              <a:buFont typeface="Arial" panose="020B0604020202020204" pitchFamily="34" charset="0"/>
              <a:buChar char="•"/>
            </a:pPr>
            <a:r>
              <a:rPr lang="en-US" smtClean="0">
                <a:solidFill>
                  <a:schemeClr val="bg1"/>
                </a:solidFill>
              </a:rPr>
              <a:t>Complete the interview electronically while using the PSO App</a:t>
            </a:r>
          </a:p>
          <a:p>
            <a:pPr marL="342900" indent="-342900">
              <a:buFont typeface="Arial" panose="020B0604020202020204" pitchFamily="34" charset="0"/>
              <a:buChar char="•"/>
            </a:pPr>
            <a:r>
              <a:rPr lang="en-US" smtClean="0">
                <a:solidFill>
                  <a:schemeClr val="bg1"/>
                </a:solidFill>
              </a:rPr>
              <a:t>Have student complete the address portion of the </a:t>
            </a:r>
            <a:r>
              <a:rPr lang="en-US" i="1" smtClean="0">
                <a:solidFill>
                  <a:schemeClr val="bg1"/>
                </a:solidFill>
              </a:rPr>
              <a:t>PSO Postcard </a:t>
            </a:r>
            <a:r>
              <a:rPr lang="en-US" smtClean="0">
                <a:solidFill>
                  <a:schemeClr val="bg1"/>
                </a:solidFill>
              </a:rPr>
              <a:t>in person </a:t>
            </a:r>
          </a:p>
          <a:p>
            <a:pPr marL="342900" indent="-342900">
              <a:buFont typeface="Arial" panose="020B0604020202020204" pitchFamily="34" charset="0"/>
              <a:buChar char="•"/>
            </a:pPr>
            <a:r>
              <a:rPr lang="en-US" smtClean="0">
                <a:solidFill>
                  <a:schemeClr val="bg1"/>
                </a:solidFill>
              </a:rPr>
              <a:t>Collect multiple forms of contact information for Follow-Up Interview and enter them into Exit Interview on PSO App; these contacts will pre-populate the Follow-Up Interview</a:t>
            </a:r>
          </a:p>
          <a:p>
            <a:pPr marL="342900" indent="-342900">
              <a:buFont typeface="Arial" panose="020B0604020202020204" pitchFamily="34" charset="0"/>
              <a:buChar char="•"/>
            </a:pPr>
            <a:r>
              <a:rPr lang="en-US" smtClean="0">
                <a:solidFill>
                  <a:schemeClr val="bg1"/>
                </a:solidFill>
              </a:rPr>
              <a:t>Explain the upcoming Follow-Up Interview and answer any questions ; give the PSO </a:t>
            </a:r>
            <a:r>
              <a:rPr lang="en-US" i="1" smtClean="0">
                <a:solidFill>
                  <a:schemeClr val="bg1"/>
                </a:solidFill>
              </a:rPr>
              <a:t>Interview Guide for Student and Family </a:t>
            </a:r>
            <a:r>
              <a:rPr lang="en-US" smtClean="0">
                <a:solidFill>
                  <a:schemeClr val="bg1"/>
                </a:solidFill>
              </a:rPr>
              <a:t>as a resource</a:t>
            </a:r>
          </a:p>
          <a:p>
            <a:pPr marL="342900" indent="-342900">
              <a:buFont typeface="Arial" panose="020B0604020202020204" pitchFamily="34" charset="0"/>
              <a:buChar char="•"/>
            </a:pPr>
            <a:r>
              <a:rPr lang="en-US" smtClean="0">
                <a:solidFill>
                  <a:schemeClr val="bg1"/>
                </a:solidFill>
              </a:rPr>
              <a:t>Update the interview if new information emerges (contact info, new goals, etc.)</a:t>
            </a:r>
          </a:p>
          <a:p>
            <a:pPr marL="342900" indent="-342900">
              <a:buFont typeface="Arial" panose="020B0604020202020204" pitchFamily="34" charset="0"/>
              <a:buChar char="•"/>
            </a:pPr>
            <a:r>
              <a:rPr lang="en-US" smtClean="0">
                <a:solidFill>
                  <a:schemeClr val="bg1"/>
                </a:solidFill>
              </a:rPr>
              <a:t>Confirm ALL interviews complete with no need for further edits by clicking </a:t>
            </a:r>
            <a:r>
              <a:rPr lang="en-US" i="1" smtClean="0">
                <a:solidFill>
                  <a:schemeClr val="bg1"/>
                </a:solidFill>
              </a:rPr>
              <a:t>Mark Collection Complete</a:t>
            </a:r>
            <a:endParaRPr lang="en-US" sz="2800" smtClean="0">
              <a:solidFill>
                <a:schemeClr val="bg1"/>
              </a:solidFill>
            </a:endParaRPr>
          </a:p>
          <a:p>
            <a:pPr marL="571500" indent="-571500">
              <a:buFont typeface="Arial" panose="020B0604020202020204" pitchFamily="34" charset="0"/>
              <a:buChar char="•"/>
            </a:pPr>
            <a:endParaRPr lang="en-US" sz="2800" smtClean="0">
              <a:solidFill>
                <a:schemeClr val="bg1"/>
              </a:solidFill>
            </a:endParaRPr>
          </a:p>
          <a:p>
            <a:endParaRPr lang="en-US" dirty="0"/>
          </a:p>
        </p:txBody>
      </p:sp>
    </p:spTree>
    <p:extLst>
      <p:ext uri="{BB962C8B-B14F-4D97-AF65-F5344CB8AC3E}">
        <p14:creationId xmlns:p14="http://schemas.microsoft.com/office/powerpoint/2010/main" val="47201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3343" y="-195942"/>
            <a:ext cx="4974771" cy="1257300"/>
          </a:xfrm>
        </p:spPr>
        <p:txBody>
          <a:bodyPr>
            <a:normAutofit/>
          </a:bodyPr>
          <a:lstStyle/>
          <a:p>
            <a:r>
              <a:rPr lang="en-US" sz="3200" b="0" dirty="0" smtClean="0"/>
              <a:t>Agreement to Participate</a:t>
            </a:r>
            <a:endParaRPr lang="en-US" sz="3200" b="0" dirty="0"/>
          </a:p>
        </p:txBody>
      </p:sp>
      <p:sp>
        <p:nvSpPr>
          <p:cNvPr id="3" name="TextBox 2"/>
          <p:cNvSpPr txBox="1"/>
          <p:nvPr/>
        </p:nvSpPr>
        <p:spPr>
          <a:xfrm>
            <a:off x="1552799" y="5382443"/>
            <a:ext cx="6448200" cy="369332"/>
          </a:xfrm>
          <a:prstGeom prst="rect">
            <a:avLst/>
          </a:prstGeom>
          <a:noFill/>
        </p:spPr>
        <p:txBody>
          <a:bodyPr wrap="square" rtlCol="0">
            <a:spAutoFit/>
          </a:bodyPr>
          <a:lstStyle/>
          <a:p>
            <a:r>
              <a:rPr lang="en-US" dirty="0" smtClean="0"/>
              <a:t>      </a:t>
            </a:r>
            <a:r>
              <a:rPr lang="en-US" dirty="0" smtClean="0">
                <a:solidFill>
                  <a:schemeClr val="bg1"/>
                </a:solidFill>
              </a:rPr>
              <a:t>Or, click the </a:t>
            </a:r>
            <a:r>
              <a:rPr lang="en-US" i="1" dirty="0">
                <a:solidFill>
                  <a:schemeClr val="bg1"/>
                </a:solidFill>
              </a:rPr>
              <a:t> </a:t>
            </a:r>
            <a:r>
              <a:rPr lang="en-US" i="1" dirty="0" smtClean="0">
                <a:solidFill>
                  <a:schemeClr val="bg1"/>
                </a:solidFill>
              </a:rPr>
              <a:t>                             </a:t>
            </a:r>
            <a:r>
              <a:rPr lang="en-US" dirty="0" smtClean="0">
                <a:solidFill>
                  <a:schemeClr val="bg1"/>
                </a:solidFill>
              </a:rPr>
              <a:t>button from the previous page</a:t>
            </a:r>
            <a:endParaRPr lang="en-US" dirty="0">
              <a:solidFill>
                <a:schemeClr val="bg1"/>
              </a:solidFill>
            </a:endParaRPr>
          </a:p>
        </p:txBody>
      </p:sp>
      <p:sp>
        <p:nvSpPr>
          <p:cNvPr id="5" name="Text Box 2"/>
          <p:cNvSpPr txBox="1">
            <a:spLocks noChangeArrowheads="1"/>
          </p:cNvSpPr>
          <p:nvPr/>
        </p:nvSpPr>
        <p:spPr bwMode="auto">
          <a:xfrm>
            <a:off x="226421" y="2828066"/>
            <a:ext cx="5943138" cy="292370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a:p>
            <a:pPr marL="0" marR="0">
              <a:spcBef>
                <a:spcPts val="40"/>
              </a:spcBef>
              <a:spcAft>
                <a:spcPts val="0"/>
              </a:spcAft>
            </a:pPr>
            <a:r>
              <a:rPr lang="en-US" sz="1600" b="1" dirty="0">
                <a:effectLst/>
                <a:latin typeface="Arial Narrow" panose="020B0606020202030204" pitchFamily="34" charset="0"/>
                <a:ea typeface="Times New Roman" panose="02020603050405020304" pitchFamily="18" charset="0"/>
                <a:cs typeface="Adobe Devanagari" panose="02040503050201020203" pitchFamily="18" charset="0"/>
              </a:rPr>
              <a:t>                                           Agreement to Participate:                          </a:t>
            </a:r>
            <a:r>
              <a:rPr lang="en-US" sz="1200" b="1" dirty="0">
                <a:effectLst/>
                <a:latin typeface="Arial Narrow" panose="020B0606020202030204" pitchFamily="34" charset="0"/>
                <a:ea typeface="Times New Roman" panose="02020603050405020304" pitchFamily="18" charset="0"/>
                <a:cs typeface="Adobe Devanagari" panose="02040503050201020203" pitchFamily="18" charset="0"/>
              </a:rPr>
              <a:t>  </a:t>
            </a:r>
            <a:endParaRPr lang="en-US" sz="1050" dirty="0">
              <a:effectLst/>
              <a:latin typeface="Times New Roman" panose="02020603050405020304" pitchFamily="18" charset="0"/>
              <a:ea typeface="Times New Roman" panose="02020603050405020304" pitchFamily="18" charset="0"/>
            </a:endParaRPr>
          </a:p>
          <a:p>
            <a:pPr marL="0" marR="0" algn="ctr">
              <a:spcBef>
                <a:spcPts val="500"/>
              </a:spcBef>
              <a:spcAft>
                <a:spcPts val="0"/>
              </a:spcAft>
            </a:pPr>
            <a:r>
              <a:rPr lang="en-US" sz="1200" b="1" dirty="0">
                <a:effectLst/>
                <a:latin typeface="Arial Narrow" panose="020B0606020202030204" pitchFamily="34" charset="0"/>
                <a:ea typeface="Times New Roman" panose="02020603050405020304" pitchFamily="18" charset="0"/>
                <a:cs typeface="Adobe Devanagari" panose="02040503050201020203" pitchFamily="18" charset="0"/>
              </a:rPr>
              <a:t>Parent/Guardian Permission for Students ages 17 and younger to</a:t>
            </a:r>
            <a:endParaRPr lang="en-US" sz="1100" dirty="0">
              <a:effectLst/>
              <a:latin typeface="Times New Roman" panose="02020603050405020304" pitchFamily="18" charset="0"/>
              <a:ea typeface="Times New Roman" panose="02020603050405020304" pitchFamily="18" charset="0"/>
            </a:endParaRPr>
          </a:p>
          <a:p>
            <a:pPr marL="0" marR="0" algn="ctr">
              <a:spcBef>
                <a:spcPts val="500"/>
              </a:spcBef>
              <a:spcAft>
                <a:spcPts val="0"/>
              </a:spcAft>
            </a:pPr>
            <a:r>
              <a:rPr lang="en-US" sz="1200" b="1" dirty="0">
                <a:effectLst/>
                <a:latin typeface="Arial Narrow" panose="020B0606020202030204" pitchFamily="34" charset="0"/>
                <a:ea typeface="Times New Roman" panose="02020603050405020304" pitchFamily="18" charset="0"/>
                <a:cs typeface="Adobe Devanagari" panose="02040503050201020203" pitchFamily="18" charset="0"/>
              </a:rPr>
              <a:t>Participate in Oregon’s Post-School Outcomes Exit Interview</a:t>
            </a:r>
            <a:endParaRPr lang="en-US" sz="1100" dirty="0">
              <a:effectLst/>
              <a:latin typeface="Times New Roman" panose="02020603050405020304" pitchFamily="18" charset="0"/>
              <a:ea typeface="Times New Roman" panose="02020603050405020304" pitchFamily="18" charset="0"/>
            </a:endParaRPr>
          </a:p>
          <a:p>
            <a:pPr marL="0" marR="0" algn="r">
              <a:spcBef>
                <a:spcPts val="40"/>
              </a:spcBef>
              <a:spcAft>
                <a:spcPts val="0"/>
              </a:spcAft>
            </a:pPr>
            <a:r>
              <a:rPr lang="en-US" sz="1200" b="1" dirty="0">
                <a:effectLst/>
                <a:latin typeface="Arial Narrow" panose="020B0606020202030204" pitchFamily="34" charset="0"/>
                <a:ea typeface="Times New Roman" panose="02020603050405020304" pitchFamily="18" charset="0"/>
                <a:cs typeface="Adobe Devanagari" panose="02040503050201020203" pitchFamily="18" charset="0"/>
              </a:rPr>
              <a:t> </a:t>
            </a:r>
            <a:endParaRPr lang="en-US" sz="1050" dirty="0">
              <a:effectLst/>
              <a:latin typeface="Times New Roman" panose="02020603050405020304" pitchFamily="18" charset="0"/>
              <a:ea typeface="Times New Roman" panose="02020603050405020304" pitchFamily="18" charset="0"/>
            </a:endParaRPr>
          </a:p>
          <a:p>
            <a:pPr marL="0" marR="0" algn="just">
              <a:spcBef>
                <a:spcPts val="485"/>
              </a:spcBef>
              <a:spcAft>
                <a:spcPts val="0"/>
              </a:spcAft>
            </a:pPr>
            <a:r>
              <a:rPr lang="en-US" sz="1200" b="1" kern="0" dirty="0">
                <a:effectLst/>
                <a:latin typeface="Arial Narrow" panose="020B0606020202030204" pitchFamily="34" charset="0"/>
                <a:ea typeface="Times New Roman" panose="02020603050405020304" pitchFamily="18" charset="0"/>
                <a:cs typeface="Adobe Devanagari" panose="02040503050201020203" pitchFamily="18" charset="0"/>
              </a:rPr>
              <a:t>Dear Parent/Guardian</a:t>
            </a:r>
            <a:endParaRPr lang="en-US" sz="1050" b="1" kern="0" dirty="0">
              <a:effectLst/>
              <a:latin typeface="Times New Roman" panose="02020603050405020304" pitchFamily="18" charset="0"/>
              <a:ea typeface="Times New Roman" panose="02020603050405020304" pitchFamily="18" charset="0"/>
            </a:endParaRPr>
          </a:p>
          <a:p>
            <a:pPr marL="0" marR="0" indent="228600" algn="just">
              <a:lnSpc>
                <a:spcPct val="103000"/>
              </a:lnSpc>
              <a:spcBef>
                <a:spcPts val="665"/>
              </a:spcBef>
              <a:spcAft>
                <a:spcPts val="0"/>
              </a:spcAft>
            </a:pPr>
            <a:r>
              <a:rPr lang="en-US" sz="1200" dirty="0">
                <a:effectLst/>
                <a:latin typeface="Arial Narrow" panose="020B0606020202030204" pitchFamily="34" charset="0"/>
                <a:ea typeface="Times New Roman" panose="02020603050405020304" pitchFamily="18" charset="0"/>
                <a:cs typeface="Adobe Devanagari" panose="02040503050201020203" pitchFamily="18" charset="0"/>
              </a:rPr>
              <a:t>A year after your student leaves high school, someone from the school district would like to call them, or you, to learn what they have been doing since leaving high school. They will ask about your student’s work and school experiences in a </a:t>
            </a:r>
            <a:r>
              <a:rPr lang="en-US" sz="1200" u="sng" dirty="0">
                <a:effectLst/>
                <a:latin typeface="Arial Narrow" panose="020B0606020202030204" pitchFamily="34" charset="0"/>
                <a:ea typeface="Times New Roman" panose="02020603050405020304" pitchFamily="18" charset="0"/>
                <a:cs typeface="Adobe Devanagari" panose="02040503050201020203" pitchFamily="18" charset="0"/>
              </a:rPr>
              <a:t>Follow-Up Interview</a:t>
            </a:r>
            <a:r>
              <a:rPr lang="en-US" sz="1200" dirty="0">
                <a:effectLst/>
                <a:latin typeface="Arial Narrow" panose="020B0606020202030204" pitchFamily="34" charset="0"/>
                <a:ea typeface="Times New Roman" panose="02020603050405020304" pitchFamily="18" charset="0"/>
                <a:cs typeface="Adobe Devanagari" panose="02040503050201020203" pitchFamily="18" charset="0"/>
              </a:rPr>
              <a:t>. This data collection is done by all states and is known as the post-school outcomes collection, or PSO. To be able to contact your student, we would like to conduct an </a:t>
            </a:r>
            <a:r>
              <a:rPr lang="en-US" sz="1200" u="sng" dirty="0">
                <a:effectLst/>
                <a:latin typeface="Arial Narrow" panose="020B0606020202030204" pitchFamily="34" charset="0"/>
                <a:ea typeface="Times New Roman" panose="02020603050405020304" pitchFamily="18" charset="0"/>
                <a:cs typeface="Adobe Devanagari" panose="02040503050201020203" pitchFamily="18" charset="0"/>
              </a:rPr>
              <a:t>Exit</a:t>
            </a:r>
            <a:r>
              <a:rPr lang="en-US" sz="1200" dirty="0">
                <a:effectLst/>
                <a:latin typeface="Arial Narrow" panose="020B0606020202030204" pitchFamily="34" charset="0"/>
                <a:ea typeface="Times New Roman" panose="02020603050405020304" pitchFamily="18" charset="0"/>
                <a:cs typeface="Adobe Devanagari" panose="02040503050201020203" pitchFamily="18" charset="0"/>
              </a:rPr>
              <a:t> </a:t>
            </a:r>
            <a:r>
              <a:rPr lang="en-US" sz="1200" u="sng" dirty="0">
                <a:effectLst/>
                <a:latin typeface="Arial Narrow" panose="020B0606020202030204" pitchFamily="34" charset="0"/>
                <a:ea typeface="Times New Roman" panose="02020603050405020304" pitchFamily="18" charset="0"/>
                <a:cs typeface="Adobe Devanagari" panose="02040503050201020203" pitchFamily="18" charset="0"/>
              </a:rPr>
              <a:t>Interview</a:t>
            </a:r>
            <a:r>
              <a:rPr lang="en-US" sz="1200" dirty="0">
                <a:effectLst/>
                <a:latin typeface="Arial Narrow" panose="020B0606020202030204" pitchFamily="34" charset="0"/>
                <a:ea typeface="Times New Roman" panose="02020603050405020304" pitchFamily="18" charset="0"/>
                <a:cs typeface="Adobe Devanagari" panose="02040503050201020203" pitchFamily="18" charset="0"/>
              </a:rPr>
              <a:t> with them before they leave school. The purpose of this letter is to tell you about the PSO collection and request permission to conduct an </a:t>
            </a:r>
            <a:r>
              <a:rPr lang="en-US" sz="1200" u="sng" dirty="0">
                <a:effectLst/>
                <a:latin typeface="Arial Narrow" panose="020B0606020202030204" pitchFamily="34" charset="0"/>
                <a:ea typeface="Times New Roman" panose="02020603050405020304" pitchFamily="18" charset="0"/>
                <a:cs typeface="Adobe Devanagari" panose="02040503050201020203" pitchFamily="18" charset="0"/>
              </a:rPr>
              <a:t>Exit Interview</a:t>
            </a:r>
            <a:r>
              <a:rPr lang="en-US" sz="1200" dirty="0">
                <a:effectLst/>
                <a:latin typeface="Arial Narrow" panose="020B0606020202030204" pitchFamily="34" charset="0"/>
                <a:ea typeface="Times New Roman" panose="02020603050405020304" pitchFamily="18" charset="0"/>
                <a:cs typeface="Adobe Devanagari" panose="02040503050201020203" pitchFamily="18" charset="0"/>
              </a:rPr>
              <a:t> with your student before they leave school.</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p:txBody>
      </p:sp>
      <p:sp>
        <p:nvSpPr>
          <p:cNvPr id="6" name="Text Box 2"/>
          <p:cNvSpPr txBox="1">
            <a:spLocks noChangeArrowheads="1"/>
          </p:cNvSpPr>
          <p:nvPr/>
        </p:nvSpPr>
        <p:spPr bwMode="auto">
          <a:xfrm>
            <a:off x="6332845" y="2828065"/>
            <a:ext cx="5671127" cy="29237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a:p>
            <a:pPr marL="0" marR="0">
              <a:spcBef>
                <a:spcPts val="40"/>
              </a:spcBef>
              <a:spcAft>
                <a:spcPts val="0"/>
              </a:spcAft>
            </a:pPr>
            <a:r>
              <a:rPr lang="en-US" sz="1600" b="1" dirty="0">
                <a:effectLst/>
                <a:latin typeface="Arial Narrow" panose="020B0606020202030204" pitchFamily="34" charset="0"/>
                <a:ea typeface="Times New Roman" panose="02020603050405020304" pitchFamily="18" charset="0"/>
                <a:cs typeface="Adobe Devanagari" panose="02040503050201020203" pitchFamily="18" charset="0"/>
              </a:rPr>
              <a:t>                                           Agreement to Participate:                          </a:t>
            </a:r>
            <a:r>
              <a:rPr lang="en-US" sz="1200" b="1" dirty="0">
                <a:effectLst/>
                <a:latin typeface="Arial Narrow" panose="020B0606020202030204" pitchFamily="34" charset="0"/>
                <a:ea typeface="Times New Roman" panose="02020603050405020304" pitchFamily="18" charset="0"/>
                <a:cs typeface="Adobe Devanagari" panose="02040503050201020203" pitchFamily="18" charset="0"/>
              </a:rPr>
              <a:t>  </a:t>
            </a:r>
            <a:endParaRPr lang="en-US" sz="1050" dirty="0">
              <a:effectLst/>
              <a:latin typeface="Times New Roman" panose="02020603050405020304" pitchFamily="18" charset="0"/>
              <a:ea typeface="Times New Roman" panose="02020603050405020304" pitchFamily="18" charset="0"/>
            </a:endParaRPr>
          </a:p>
          <a:p>
            <a:pPr marL="0" marR="0" algn="ctr">
              <a:spcBef>
                <a:spcPts val="500"/>
              </a:spcBef>
              <a:spcAft>
                <a:spcPts val="0"/>
              </a:spcAft>
            </a:pPr>
            <a:r>
              <a:rPr lang="en-US" sz="1200" b="1" dirty="0">
                <a:effectLst/>
                <a:latin typeface="Arial Narrow" panose="020B0606020202030204" pitchFamily="34" charset="0"/>
                <a:ea typeface="Times New Roman" panose="02020603050405020304" pitchFamily="18" charset="0"/>
                <a:cs typeface="Adobe Devanagari" panose="02040503050201020203" pitchFamily="18" charset="0"/>
              </a:rPr>
              <a:t>Permission for Students ages 18 and older to Participate in </a:t>
            </a:r>
            <a:endParaRPr lang="en-US" sz="1100" dirty="0">
              <a:effectLst/>
              <a:latin typeface="Times New Roman" panose="02020603050405020304" pitchFamily="18" charset="0"/>
              <a:ea typeface="Times New Roman" panose="02020603050405020304" pitchFamily="18" charset="0"/>
            </a:endParaRPr>
          </a:p>
          <a:p>
            <a:pPr marL="0" marR="0" algn="ctr">
              <a:spcBef>
                <a:spcPts val="500"/>
              </a:spcBef>
              <a:spcAft>
                <a:spcPts val="0"/>
              </a:spcAft>
            </a:pPr>
            <a:r>
              <a:rPr lang="en-US" sz="1200" b="1" dirty="0">
                <a:effectLst/>
                <a:latin typeface="Arial Narrow" panose="020B0606020202030204" pitchFamily="34" charset="0"/>
                <a:ea typeface="Times New Roman" panose="02020603050405020304" pitchFamily="18" charset="0"/>
                <a:cs typeface="Adobe Devanagari" panose="02040503050201020203" pitchFamily="18" charset="0"/>
              </a:rPr>
              <a:t>Oregon’s Post-School Outcomes Exit Interview</a:t>
            </a:r>
            <a:endParaRPr lang="en-US" sz="1100" dirty="0">
              <a:effectLst/>
              <a:latin typeface="Times New Roman" panose="02020603050405020304" pitchFamily="18" charset="0"/>
              <a:ea typeface="Times New Roman" panose="02020603050405020304" pitchFamily="18" charset="0"/>
            </a:endParaRPr>
          </a:p>
          <a:p>
            <a:pPr marL="0" marR="0" algn="r">
              <a:spcBef>
                <a:spcPts val="40"/>
              </a:spcBef>
              <a:spcAft>
                <a:spcPts val="0"/>
              </a:spcAft>
            </a:pPr>
            <a:r>
              <a:rPr lang="en-US" sz="1200" b="1" dirty="0">
                <a:effectLst/>
                <a:latin typeface="Arial Narrow" panose="020B0606020202030204" pitchFamily="34" charset="0"/>
                <a:ea typeface="Times New Roman" panose="02020603050405020304" pitchFamily="18" charset="0"/>
                <a:cs typeface="Adobe Devanagari" panose="02040503050201020203" pitchFamily="18" charset="0"/>
              </a:rPr>
              <a:t> </a:t>
            </a:r>
            <a:endParaRPr lang="en-US" sz="1050" dirty="0">
              <a:effectLst/>
              <a:latin typeface="Times New Roman" panose="02020603050405020304" pitchFamily="18" charset="0"/>
              <a:ea typeface="Times New Roman" panose="02020603050405020304" pitchFamily="18" charset="0"/>
            </a:endParaRPr>
          </a:p>
          <a:p>
            <a:pPr marL="0" marR="0" algn="just">
              <a:spcBef>
                <a:spcPts val="485"/>
              </a:spcBef>
              <a:spcAft>
                <a:spcPts val="0"/>
              </a:spcAft>
            </a:pPr>
            <a:r>
              <a:rPr lang="en-US" sz="1200" b="1" kern="0" dirty="0">
                <a:effectLst/>
                <a:latin typeface="Arial Narrow" panose="020B0606020202030204" pitchFamily="34" charset="0"/>
                <a:ea typeface="Times New Roman" panose="02020603050405020304" pitchFamily="18" charset="0"/>
                <a:cs typeface="Adobe Devanagari" panose="02040503050201020203" pitchFamily="18" charset="0"/>
              </a:rPr>
              <a:t>Dear Student </a:t>
            </a:r>
            <a:endParaRPr lang="en-US" sz="1050" b="1" kern="0" dirty="0">
              <a:effectLst/>
              <a:latin typeface="Times New Roman" panose="02020603050405020304" pitchFamily="18" charset="0"/>
              <a:ea typeface="Times New Roman" panose="02020603050405020304" pitchFamily="18" charset="0"/>
            </a:endParaRPr>
          </a:p>
          <a:p>
            <a:pPr marL="0" marR="19050" indent="228600" algn="just">
              <a:lnSpc>
                <a:spcPct val="103000"/>
              </a:lnSpc>
              <a:spcBef>
                <a:spcPts val="665"/>
              </a:spcBef>
              <a:spcAft>
                <a:spcPts val="0"/>
              </a:spcAft>
            </a:pPr>
            <a:r>
              <a:rPr lang="en-US" sz="1200" dirty="0">
                <a:effectLst/>
                <a:latin typeface="Arial Narrow" panose="020B0606020202030204" pitchFamily="34" charset="0"/>
                <a:ea typeface="Times New Roman" panose="02020603050405020304" pitchFamily="18" charset="0"/>
                <a:cs typeface="Adobe Devanagari" panose="02040503050201020203" pitchFamily="18" charset="0"/>
              </a:rPr>
              <a:t>A year after you leave high school, someone you know from the school district would like to call you, or your family, to learn what you have been doing since leaving high school. They will ask about your work and school experiences in a </a:t>
            </a:r>
            <a:r>
              <a:rPr lang="en-US" sz="1200" u="sng" dirty="0">
                <a:effectLst/>
                <a:latin typeface="Arial Narrow" panose="020B0606020202030204" pitchFamily="34" charset="0"/>
                <a:ea typeface="Times New Roman" panose="02020603050405020304" pitchFamily="18" charset="0"/>
                <a:cs typeface="Adobe Devanagari" panose="02040503050201020203" pitchFamily="18" charset="0"/>
              </a:rPr>
              <a:t>Follow-Up Interview</a:t>
            </a:r>
            <a:r>
              <a:rPr lang="en-US" sz="1200" dirty="0">
                <a:effectLst/>
                <a:latin typeface="Arial Narrow" panose="020B0606020202030204" pitchFamily="34" charset="0"/>
                <a:ea typeface="Times New Roman" panose="02020603050405020304" pitchFamily="18" charset="0"/>
                <a:cs typeface="Adobe Devanagari" panose="02040503050201020203" pitchFamily="18" charset="0"/>
              </a:rPr>
              <a:t>. This data collection is done by all states and is known as the Post-School Outcomes collection, or PSO. To be able to contact you, we would like to conduct an </a:t>
            </a:r>
            <a:r>
              <a:rPr lang="en-US" sz="1200" u="sng" dirty="0">
                <a:effectLst/>
                <a:latin typeface="Arial Narrow" panose="020B0606020202030204" pitchFamily="34" charset="0"/>
                <a:ea typeface="Times New Roman" panose="02020603050405020304" pitchFamily="18" charset="0"/>
                <a:cs typeface="Adobe Devanagari" panose="02040503050201020203" pitchFamily="18" charset="0"/>
              </a:rPr>
              <a:t>Exit</a:t>
            </a:r>
            <a:r>
              <a:rPr lang="en-US" sz="1200" dirty="0">
                <a:effectLst/>
                <a:latin typeface="Arial Narrow" panose="020B0606020202030204" pitchFamily="34" charset="0"/>
                <a:ea typeface="Times New Roman" panose="02020603050405020304" pitchFamily="18" charset="0"/>
                <a:cs typeface="Adobe Devanagari" panose="02040503050201020203" pitchFamily="18" charset="0"/>
              </a:rPr>
              <a:t> </a:t>
            </a:r>
            <a:r>
              <a:rPr lang="en-US" sz="1200" u="sng" dirty="0">
                <a:effectLst/>
                <a:latin typeface="Arial Narrow" panose="020B0606020202030204" pitchFamily="34" charset="0"/>
                <a:ea typeface="Times New Roman" panose="02020603050405020304" pitchFamily="18" charset="0"/>
                <a:cs typeface="Adobe Devanagari" panose="02040503050201020203" pitchFamily="18" charset="0"/>
              </a:rPr>
              <a:t>Interview</a:t>
            </a:r>
            <a:r>
              <a:rPr lang="en-US" sz="1200" dirty="0">
                <a:effectLst/>
                <a:latin typeface="Arial Narrow" panose="020B0606020202030204" pitchFamily="34" charset="0"/>
                <a:ea typeface="Times New Roman" panose="02020603050405020304" pitchFamily="18" charset="0"/>
                <a:cs typeface="Adobe Devanagari" panose="02040503050201020203" pitchFamily="18" charset="0"/>
              </a:rPr>
              <a:t> with you before you leave school. The purpose of this letter is to tell you about the PSO collection and request your permission to conduct an </a:t>
            </a:r>
            <a:r>
              <a:rPr lang="en-US" sz="1200" u="sng" dirty="0">
                <a:effectLst/>
                <a:latin typeface="Arial Narrow" panose="020B0606020202030204" pitchFamily="34" charset="0"/>
                <a:ea typeface="Times New Roman" panose="02020603050405020304" pitchFamily="18" charset="0"/>
                <a:cs typeface="Adobe Devanagari" panose="02040503050201020203" pitchFamily="18" charset="0"/>
              </a:rPr>
              <a:t>Exit Interview</a:t>
            </a:r>
            <a:r>
              <a:rPr lang="en-US" sz="1200" dirty="0">
                <a:effectLst/>
                <a:latin typeface="Arial Narrow" panose="020B0606020202030204" pitchFamily="34" charset="0"/>
                <a:ea typeface="Times New Roman" panose="02020603050405020304" pitchFamily="18" charset="0"/>
                <a:cs typeface="Adobe Devanagari" panose="02040503050201020203" pitchFamily="18" charset="0"/>
              </a:rPr>
              <a:t> with you before you leave school.</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1612" y="2941953"/>
            <a:ext cx="922020" cy="433705"/>
          </a:xfrm>
          <a:prstGeom prst="rect">
            <a:avLst/>
          </a:prstGeom>
          <a:noFill/>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6044" y="2933269"/>
            <a:ext cx="922020" cy="433705"/>
          </a:xfrm>
          <a:prstGeom prst="rect">
            <a:avLst/>
          </a:prstGeom>
          <a:noFill/>
        </p:spPr>
      </p:pic>
      <p:sp>
        <p:nvSpPr>
          <p:cNvPr id="9" name="TextBox 8"/>
          <p:cNvSpPr txBox="1"/>
          <p:nvPr/>
        </p:nvSpPr>
        <p:spPr>
          <a:xfrm>
            <a:off x="11769064" y="6488668"/>
            <a:ext cx="508000" cy="369332"/>
          </a:xfrm>
          <a:prstGeom prst="rect">
            <a:avLst/>
          </a:prstGeom>
          <a:noFill/>
        </p:spPr>
        <p:txBody>
          <a:bodyPr wrap="square" rtlCol="0">
            <a:spAutoFit/>
          </a:bodyPr>
          <a:lstStyle/>
          <a:p>
            <a:r>
              <a:rPr lang="en-US" dirty="0">
                <a:solidFill>
                  <a:schemeClr val="bg1"/>
                </a:solidFill>
              </a:rPr>
              <a:t>6</a:t>
            </a:r>
          </a:p>
        </p:txBody>
      </p:sp>
      <p:pic>
        <p:nvPicPr>
          <p:cNvPr id="10" name="Picture 2" descr="Inline imag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355006" y="879934"/>
            <a:ext cx="7185866" cy="1569660"/>
          </a:xfrm>
          <a:prstGeom prst="rect">
            <a:avLst/>
          </a:prstGeom>
          <a:solidFill>
            <a:schemeClr val="accent1"/>
          </a:solidFill>
          <a:ln w="19050">
            <a:solidFill>
              <a:schemeClr val="tx2"/>
            </a:solidFill>
          </a:ln>
        </p:spPr>
        <p:txBody>
          <a:bodyPr wrap="square" rtlCol="0">
            <a:spAutoFit/>
          </a:bodyPr>
          <a:lstStyle/>
          <a:p>
            <a:pPr algn="ctr"/>
            <a:r>
              <a:rPr lang="en-US" sz="2400" b="1" dirty="0" smtClean="0">
                <a:solidFill>
                  <a:schemeClr val="bg1"/>
                </a:solidFill>
              </a:rPr>
              <a:t>Agreements </a:t>
            </a:r>
            <a:r>
              <a:rPr lang="en-US" sz="2400" b="1" dirty="0">
                <a:solidFill>
                  <a:schemeClr val="bg1"/>
                </a:solidFill>
              </a:rPr>
              <a:t>to </a:t>
            </a:r>
            <a:r>
              <a:rPr lang="en-US" sz="2400" b="1" dirty="0" smtClean="0">
                <a:solidFill>
                  <a:schemeClr val="bg1"/>
                </a:solidFill>
              </a:rPr>
              <a:t>Participate</a:t>
            </a:r>
            <a:r>
              <a:rPr lang="en-US" sz="2400" dirty="0">
                <a:solidFill>
                  <a:schemeClr val="bg1"/>
                </a:solidFill>
              </a:rPr>
              <a:t> </a:t>
            </a:r>
            <a:r>
              <a:rPr lang="en-US" sz="2400" dirty="0" smtClean="0">
                <a:solidFill>
                  <a:schemeClr val="bg1"/>
                </a:solidFill>
              </a:rPr>
              <a:t>and other </a:t>
            </a:r>
            <a:r>
              <a:rPr lang="en-US" sz="2400" dirty="0" err="1" smtClean="0">
                <a:solidFill>
                  <a:schemeClr val="bg1"/>
                </a:solidFill>
              </a:rPr>
              <a:t>resourses</a:t>
            </a:r>
            <a:r>
              <a:rPr lang="en-US" sz="2400" dirty="0" smtClean="0">
                <a:solidFill>
                  <a:schemeClr val="bg1"/>
                </a:solidFill>
              </a:rPr>
              <a:t> </a:t>
            </a:r>
            <a:endParaRPr lang="en-US" sz="2400" dirty="0">
              <a:solidFill>
                <a:schemeClr val="bg1"/>
              </a:solidFill>
            </a:endParaRPr>
          </a:p>
          <a:p>
            <a:pPr algn="ctr"/>
            <a:r>
              <a:rPr lang="en-US" sz="2400" dirty="0" smtClean="0">
                <a:solidFill>
                  <a:schemeClr val="bg1"/>
                </a:solidFill>
              </a:rPr>
              <a:t>Found on Oregon Transition Education website:</a:t>
            </a:r>
          </a:p>
          <a:p>
            <a:pPr algn="ctr"/>
            <a:r>
              <a:rPr lang="en-US" sz="2400" dirty="0">
                <a:hlinkClick r:id="rId5"/>
              </a:rPr>
              <a:t>https://transitionoregon.org/post-school-outcomes/exit-interview</a:t>
            </a:r>
            <a:r>
              <a:rPr lang="en-US" sz="2400" dirty="0" smtClean="0">
                <a:hlinkClick r:id="rId5"/>
              </a:rPr>
              <a:t>/</a:t>
            </a:r>
            <a:endParaRPr lang="en-US" sz="2400" dirty="0" smtClean="0"/>
          </a:p>
        </p:txBody>
      </p:sp>
    </p:spTree>
    <p:extLst>
      <p:ext uri="{BB962C8B-B14F-4D97-AF65-F5344CB8AC3E}">
        <p14:creationId xmlns:p14="http://schemas.microsoft.com/office/powerpoint/2010/main" val="1112786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94705" y="212651"/>
            <a:ext cx="3987452" cy="717742"/>
          </a:xfrm>
          <a:prstGeom prst="rect">
            <a:avLst/>
          </a:prstGeom>
        </p:spPr>
        <p:txBody>
          <a:bodyP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b="0" dirty="0" smtClean="0"/>
              <a:t>PSO App 2.0 Access</a:t>
            </a:r>
            <a:endParaRPr lang="en-US" sz="3200" b="0" dirty="0"/>
          </a:p>
        </p:txBody>
      </p:sp>
      <p:sp>
        <p:nvSpPr>
          <p:cNvPr id="3" name="Content Placeholder 2"/>
          <p:cNvSpPr txBox="1">
            <a:spLocks/>
          </p:cNvSpPr>
          <p:nvPr/>
        </p:nvSpPr>
        <p:spPr>
          <a:xfrm>
            <a:off x="351840" y="1201479"/>
            <a:ext cx="11492830" cy="1976255"/>
          </a:xfrm>
          <a:prstGeom prst="rect">
            <a:avLst/>
          </a:prstGeom>
          <a:solidFill>
            <a:schemeClr val="accent4">
              <a:lumMod val="60000"/>
              <a:lumOff val="40000"/>
            </a:schemeClr>
          </a:solidFill>
          <a:ln w="19050">
            <a:solidFill>
              <a:schemeClr val="tx2"/>
            </a:solidFill>
          </a:ln>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smtClean="0">
                <a:solidFill>
                  <a:schemeClr val="bg1"/>
                </a:solidFill>
              </a:rPr>
              <a:t>Get permission from your SpEd or Student Services Director to access the PSO 2.0 Application</a:t>
            </a:r>
          </a:p>
          <a:p>
            <a:r>
              <a:rPr lang="en-US" sz="2200" dirty="0">
                <a:solidFill>
                  <a:schemeClr val="bg1"/>
                </a:solidFill>
              </a:rPr>
              <a:t>Locate your district security administrator </a:t>
            </a:r>
            <a:r>
              <a:rPr lang="en-US" sz="2200" dirty="0" smtClean="0">
                <a:solidFill>
                  <a:schemeClr val="bg1"/>
                </a:solidFill>
              </a:rPr>
              <a:t>for a password to access </a:t>
            </a:r>
            <a:r>
              <a:rPr lang="en-US" sz="2200" dirty="0">
                <a:solidFill>
                  <a:schemeClr val="bg1"/>
                </a:solidFill>
              </a:rPr>
              <a:t>the application</a:t>
            </a:r>
          </a:p>
          <a:p>
            <a:pPr lvl="1"/>
            <a:r>
              <a:rPr lang="en-US" sz="2200" dirty="0">
                <a:solidFill>
                  <a:schemeClr val="bg1"/>
                </a:solidFill>
              </a:rPr>
              <a:t>Request </a:t>
            </a:r>
            <a:r>
              <a:rPr lang="en-US" sz="2200" u="sng" dirty="0">
                <a:solidFill>
                  <a:schemeClr val="bg1"/>
                </a:solidFill>
              </a:rPr>
              <a:t>submitter</a:t>
            </a:r>
            <a:r>
              <a:rPr lang="en-US" sz="2200" dirty="0">
                <a:solidFill>
                  <a:schemeClr val="bg1"/>
                </a:solidFill>
              </a:rPr>
              <a:t> and </a:t>
            </a:r>
            <a:r>
              <a:rPr lang="en-US" sz="2200" u="sng" dirty="0">
                <a:solidFill>
                  <a:schemeClr val="bg1"/>
                </a:solidFill>
              </a:rPr>
              <a:t>modify</a:t>
            </a:r>
            <a:r>
              <a:rPr lang="en-US" sz="2200" dirty="0">
                <a:solidFill>
                  <a:schemeClr val="bg1"/>
                </a:solidFill>
              </a:rPr>
              <a:t> rights for the application </a:t>
            </a:r>
            <a:r>
              <a:rPr lang="en-US" sz="2200" u="sng" dirty="0">
                <a:solidFill>
                  <a:schemeClr val="bg1"/>
                </a:solidFill>
              </a:rPr>
              <a:t>Special Ed Post School Outcomes </a:t>
            </a:r>
            <a:r>
              <a:rPr lang="en-US" sz="2200" u="sng" dirty="0" smtClean="0">
                <a:solidFill>
                  <a:schemeClr val="bg1"/>
                </a:solidFill>
              </a:rPr>
              <a:t>2.0</a:t>
            </a:r>
            <a:endParaRPr lang="en-US" sz="2200" dirty="0" smtClean="0">
              <a:solidFill>
                <a:schemeClr val="bg1"/>
              </a:solidFill>
            </a:endParaRPr>
          </a:p>
          <a:p>
            <a:r>
              <a:rPr lang="en-US" sz="2200" dirty="0" smtClean="0">
                <a:solidFill>
                  <a:schemeClr val="bg1"/>
                </a:solidFill>
              </a:rPr>
              <a:t> Access the secure district site:</a:t>
            </a:r>
            <a:r>
              <a:rPr lang="en-US" dirty="0" smtClean="0"/>
              <a:t> </a:t>
            </a:r>
            <a:r>
              <a:rPr lang="en-US" sz="2400" i="1" u="sng" dirty="0">
                <a:hlinkClick r:id="rId2"/>
              </a:rPr>
              <a:t>https://</a:t>
            </a:r>
            <a:r>
              <a:rPr lang="en-US" sz="2400" i="1" u="sng" dirty="0" smtClean="0">
                <a:hlinkClick r:id="rId2"/>
              </a:rPr>
              <a:t>district.ode.state.or.us/apps/login/searchSA.aspx</a:t>
            </a:r>
            <a:endParaRPr lang="en-US" sz="2400" i="1" u="sng" dirty="0" smtClean="0"/>
          </a:p>
        </p:txBody>
      </p:sp>
      <p:sp>
        <p:nvSpPr>
          <p:cNvPr id="5" name="TextBox 4"/>
          <p:cNvSpPr txBox="1"/>
          <p:nvPr/>
        </p:nvSpPr>
        <p:spPr>
          <a:xfrm>
            <a:off x="351840" y="766081"/>
            <a:ext cx="3093109" cy="461665"/>
          </a:xfrm>
          <a:prstGeom prst="rect">
            <a:avLst/>
          </a:prstGeom>
          <a:solidFill>
            <a:srgbClr val="7030A0"/>
          </a:solidFill>
        </p:spPr>
        <p:txBody>
          <a:bodyPr wrap="square" rtlCol="0">
            <a:spAutoFit/>
          </a:bodyPr>
          <a:lstStyle/>
          <a:p>
            <a:r>
              <a:rPr lang="en-US" sz="2400" b="1" dirty="0" smtClean="0">
                <a:solidFill>
                  <a:schemeClr val="bg1"/>
                </a:solidFill>
              </a:rPr>
              <a:t>FOR FIRST-TIME USERS</a:t>
            </a:r>
            <a:endParaRPr lang="en-US" sz="2400" b="1" dirty="0">
              <a:solidFill>
                <a:schemeClr val="bg1"/>
              </a:solidFill>
            </a:endParaRPr>
          </a:p>
        </p:txBody>
      </p:sp>
      <p:sp>
        <p:nvSpPr>
          <p:cNvPr id="8" name="TextBox 7"/>
          <p:cNvSpPr txBox="1"/>
          <p:nvPr/>
        </p:nvSpPr>
        <p:spPr>
          <a:xfrm>
            <a:off x="11758431" y="6488668"/>
            <a:ext cx="508000" cy="369332"/>
          </a:xfrm>
          <a:prstGeom prst="rect">
            <a:avLst/>
          </a:prstGeom>
          <a:noFill/>
        </p:spPr>
        <p:txBody>
          <a:bodyPr wrap="square" rtlCol="0">
            <a:spAutoFit/>
          </a:bodyPr>
          <a:lstStyle/>
          <a:p>
            <a:r>
              <a:rPr lang="en-US" dirty="0">
                <a:solidFill>
                  <a:schemeClr val="bg1"/>
                </a:solidFill>
              </a:rPr>
              <a:t>7</a:t>
            </a:r>
          </a:p>
        </p:txBody>
      </p:sp>
      <p:pic>
        <p:nvPicPr>
          <p:cNvPr id="9" name="Picture 2" descr="Inline imag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358009" y="3177734"/>
            <a:ext cx="6574913" cy="2382170"/>
          </a:xfrm>
          <a:prstGeom prst="rect">
            <a:avLst/>
          </a:prstGeom>
          <a:ln>
            <a:solidFill>
              <a:schemeClr val="accent1"/>
            </a:solidFill>
          </a:ln>
        </p:spPr>
      </p:pic>
      <p:pic>
        <p:nvPicPr>
          <p:cNvPr id="10" name="Picture 9"/>
          <p:cNvPicPr/>
          <p:nvPr/>
        </p:nvPicPr>
        <p:blipFill>
          <a:blip r:embed="rId5"/>
          <a:stretch>
            <a:fillRect/>
          </a:stretch>
        </p:blipFill>
        <p:spPr>
          <a:xfrm>
            <a:off x="6074492" y="3177734"/>
            <a:ext cx="5770178" cy="1146133"/>
          </a:xfrm>
          <a:prstGeom prst="rect">
            <a:avLst/>
          </a:prstGeom>
          <a:ln>
            <a:solidFill>
              <a:schemeClr val="accent1"/>
            </a:solidFill>
          </a:ln>
        </p:spPr>
      </p:pic>
      <p:sp>
        <p:nvSpPr>
          <p:cNvPr id="7" name="TextBox 6"/>
          <p:cNvSpPr txBox="1"/>
          <p:nvPr/>
        </p:nvSpPr>
        <p:spPr>
          <a:xfrm>
            <a:off x="6074492" y="4359575"/>
            <a:ext cx="5770178" cy="1200329"/>
          </a:xfrm>
          <a:prstGeom prst="rect">
            <a:avLst/>
          </a:prstGeom>
          <a:solidFill>
            <a:srgbClr val="7030A0"/>
          </a:solidFill>
          <a:ln w="19050">
            <a:solidFill>
              <a:schemeClr val="tx2"/>
            </a:solidFill>
          </a:ln>
        </p:spPr>
        <p:txBody>
          <a:bodyPr wrap="square" rtlCol="0">
            <a:spAutoFit/>
          </a:bodyPr>
          <a:lstStyle/>
          <a:p>
            <a:pPr algn="ctr"/>
            <a:r>
              <a:rPr lang="en-US" dirty="0">
                <a:solidFill>
                  <a:schemeClr val="bg1"/>
                </a:solidFill>
              </a:rPr>
              <a:t>Enter either your district name or Institution ID, this will allow you to search for your specific District Security Administrator who will give you your user name and password to login to the PSO </a:t>
            </a:r>
            <a:r>
              <a:rPr lang="en-US" dirty="0" smtClean="0">
                <a:solidFill>
                  <a:schemeClr val="bg1"/>
                </a:solidFill>
              </a:rPr>
              <a:t>Application (see next slide)</a:t>
            </a:r>
            <a:endParaRPr lang="en-US" dirty="0">
              <a:solidFill>
                <a:schemeClr val="bg1"/>
              </a:solidFill>
            </a:endParaRPr>
          </a:p>
        </p:txBody>
      </p:sp>
    </p:spTree>
    <p:extLst>
      <p:ext uri="{BB962C8B-B14F-4D97-AF65-F5344CB8AC3E}">
        <p14:creationId xmlns:p14="http://schemas.microsoft.com/office/powerpoint/2010/main" val="3583919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1031" y="0"/>
            <a:ext cx="3987452" cy="717742"/>
          </a:xfrm>
        </p:spPr>
        <p:txBody>
          <a:bodyPr>
            <a:normAutofit/>
          </a:bodyPr>
          <a:lstStyle/>
          <a:p>
            <a:r>
              <a:rPr lang="en-US" sz="3200" b="0" dirty="0" smtClean="0"/>
              <a:t>PSO App 2.0 Access</a:t>
            </a:r>
            <a:endParaRPr lang="en-US" sz="3200" b="0" dirty="0"/>
          </a:p>
        </p:txBody>
      </p:sp>
      <p:sp>
        <p:nvSpPr>
          <p:cNvPr id="3" name="Content Placeholder 2"/>
          <p:cNvSpPr>
            <a:spLocks noGrp="1"/>
          </p:cNvSpPr>
          <p:nvPr>
            <p:ph idx="1"/>
          </p:nvPr>
        </p:nvSpPr>
        <p:spPr>
          <a:xfrm>
            <a:off x="415636" y="1136938"/>
            <a:ext cx="11360728" cy="1300871"/>
          </a:xfrm>
          <a:solidFill>
            <a:schemeClr val="accent4">
              <a:lumMod val="60000"/>
              <a:lumOff val="40000"/>
            </a:schemeClr>
          </a:solidFill>
          <a:ln w="19050">
            <a:solidFill>
              <a:schemeClr val="tx2"/>
            </a:solidFill>
          </a:ln>
        </p:spPr>
        <p:txBody>
          <a:bodyPr>
            <a:normAutofit/>
          </a:bodyPr>
          <a:lstStyle/>
          <a:p>
            <a:pPr marL="457200" indent="-457200">
              <a:buFont typeface="+mj-lt"/>
              <a:buAutoNum type="arabicPeriod"/>
            </a:pPr>
            <a:r>
              <a:rPr lang="en-US" sz="2200" dirty="0" smtClean="0">
                <a:solidFill>
                  <a:schemeClr val="bg1"/>
                </a:solidFill>
              </a:rPr>
              <a:t>Gain </a:t>
            </a:r>
            <a:r>
              <a:rPr lang="en-US" sz="2200" dirty="0">
                <a:solidFill>
                  <a:schemeClr val="bg1"/>
                </a:solidFill>
              </a:rPr>
              <a:t>access to </a:t>
            </a:r>
            <a:r>
              <a:rPr lang="en-US" sz="2200" dirty="0" smtClean="0">
                <a:solidFill>
                  <a:schemeClr val="bg1"/>
                </a:solidFill>
              </a:rPr>
              <a:t>your </a:t>
            </a:r>
            <a:r>
              <a:rPr lang="en-US" sz="2200" dirty="0">
                <a:solidFill>
                  <a:schemeClr val="bg1"/>
                </a:solidFill>
              </a:rPr>
              <a:t>District site at </a:t>
            </a:r>
            <a:r>
              <a:rPr lang="en-US" sz="2200" dirty="0">
                <a:solidFill>
                  <a:schemeClr val="bg1"/>
                </a:solidFill>
                <a:hlinkClick r:id="rId3"/>
              </a:rPr>
              <a:t>https://</a:t>
            </a:r>
            <a:r>
              <a:rPr lang="en-US" sz="2200" dirty="0" smtClean="0">
                <a:solidFill>
                  <a:schemeClr val="bg1"/>
                </a:solidFill>
                <a:hlinkClick r:id="rId3"/>
              </a:rPr>
              <a:t>district.ode.state.or.us/apps/login/default.aspx</a:t>
            </a:r>
            <a:endParaRPr lang="en-US" sz="2200" dirty="0" smtClean="0">
              <a:solidFill>
                <a:schemeClr val="bg1"/>
              </a:solidFill>
            </a:endParaRPr>
          </a:p>
          <a:p>
            <a:pPr marL="457200" indent="-457200">
              <a:buFont typeface="+mj-lt"/>
              <a:buAutoNum type="arabicPeriod"/>
            </a:pPr>
            <a:r>
              <a:rPr lang="en-US" sz="2200" dirty="0" smtClean="0">
                <a:solidFill>
                  <a:schemeClr val="bg1"/>
                </a:solidFill>
              </a:rPr>
              <a:t>Log in with user name and password</a:t>
            </a:r>
          </a:p>
          <a:p>
            <a:pPr marL="457200" indent="-457200">
              <a:buFont typeface="+mj-lt"/>
              <a:buAutoNum type="arabicPeriod"/>
            </a:pPr>
            <a:r>
              <a:rPr lang="en-US" sz="2200" dirty="0" smtClean="0">
                <a:solidFill>
                  <a:schemeClr val="bg1"/>
                </a:solidFill>
              </a:rPr>
              <a:t>Click on: </a:t>
            </a:r>
            <a:r>
              <a:rPr lang="en-US" sz="2200" u="sng" dirty="0"/>
              <a:t>Special Ed Post School Outcomes </a:t>
            </a:r>
            <a:r>
              <a:rPr lang="en-US" sz="2200" u="sng" dirty="0" smtClean="0"/>
              <a:t>2.0-Oregon </a:t>
            </a:r>
            <a:r>
              <a:rPr lang="en-US" sz="2200" u="sng" dirty="0"/>
              <a:t>Department of Education</a:t>
            </a:r>
            <a:endParaRPr lang="en-US" sz="2200" dirty="0"/>
          </a:p>
          <a:p>
            <a:endParaRPr lang="en-US" sz="2200" dirty="0" smtClean="0">
              <a:solidFill>
                <a:schemeClr val="bg1"/>
              </a:solidFill>
            </a:endParaRPr>
          </a:p>
          <a:p>
            <a:endParaRPr lang="en-US" sz="2200" dirty="0" smtClean="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927" y="2487486"/>
            <a:ext cx="9849436" cy="3967565"/>
          </a:xfrm>
          <a:prstGeom prst="rect">
            <a:avLst/>
          </a:prstGeom>
          <a:ln w="19050" cap="sq">
            <a:solidFill>
              <a:schemeClr val="tx1"/>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a:stretch>
            <a:fillRect/>
          </a:stretch>
        </p:blipFill>
        <p:spPr>
          <a:xfrm>
            <a:off x="187781" y="3796385"/>
            <a:ext cx="4579545" cy="1777808"/>
          </a:xfrm>
          <a:prstGeom prst="rect">
            <a:avLst/>
          </a:prstGeom>
          <a:ln w="19050">
            <a:solidFill>
              <a:schemeClr val="tx1"/>
            </a:solidFill>
          </a:ln>
        </p:spPr>
      </p:pic>
      <p:sp>
        <p:nvSpPr>
          <p:cNvPr id="7" name="TextBox 6"/>
          <p:cNvSpPr txBox="1"/>
          <p:nvPr/>
        </p:nvSpPr>
        <p:spPr>
          <a:xfrm>
            <a:off x="11790330" y="6488668"/>
            <a:ext cx="332509" cy="369332"/>
          </a:xfrm>
          <a:prstGeom prst="rect">
            <a:avLst/>
          </a:prstGeom>
          <a:noFill/>
        </p:spPr>
        <p:txBody>
          <a:bodyPr wrap="square" rtlCol="0">
            <a:spAutoFit/>
          </a:bodyPr>
          <a:lstStyle/>
          <a:p>
            <a:r>
              <a:rPr lang="en-US" dirty="0">
                <a:solidFill>
                  <a:schemeClr val="bg1"/>
                </a:solidFill>
              </a:rPr>
              <a:t>8</a:t>
            </a:r>
          </a:p>
        </p:txBody>
      </p:sp>
      <p:sp>
        <p:nvSpPr>
          <p:cNvPr id="11" name="TextBox 10"/>
          <p:cNvSpPr txBox="1"/>
          <p:nvPr/>
        </p:nvSpPr>
        <p:spPr>
          <a:xfrm>
            <a:off x="380373" y="675274"/>
            <a:ext cx="3093109" cy="461665"/>
          </a:xfrm>
          <a:prstGeom prst="rect">
            <a:avLst/>
          </a:prstGeom>
          <a:solidFill>
            <a:srgbClr val="7030A0"/>
          </a:solidFill>
        </p:spPr>
        <p:txBody>
          <a:bodyPr wrap="square" rtlCol="0">
            <a:spAutoFit/>
          </a:bodyPr>
          <a:lstStyle/>
          <a:p>
            <a:r>
              <a:rPr lang="en-US" sz="2400" b="1" dirty="0" smtClean="0">
                <a:solidFill>
                  <a:schemeClr val="bg1"/>
                </a:solidFill>
              </a:rPr>
              <a:t>FOR REPEAT USERS</a:t>
            </a:r>
            <a:endParaRPr lang="en-US" sz="2400" b="1" dirty="0">
              <a:solidFill>
                <a:schemeClr val="bg1"/>
              </a:solidFill>
            </a:endParaRPr>
          </a:p>
        </p:txBody>
      </p:sp>
      <p:sp>
        <p:nvSpPr>
          <p:cNvPr id="14" name="Left Arrow 13"/>
          <p:cNvSpPr/>
          <p:nvPr/>
        </p:nvSpPr>
        <p:spPr>
          <a:xfrm>
            <a:off x="7607726" y="3960724"/>
            <a:ext cx="446568" cy="533254"/>
          </a:xfrm>
          <a:prstGeom prst="leftArrow">
            <a:avLst>
              <a:gd name="adj1" fmla="val 50000"/>
              <a:gd name="adj2" fmla="val 5476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a:off x="7682554" y="4042685"/>
            <a:ext cx="425302" cy="369332"/>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sp>
        <p:nvSpPr>
          <p:cNvPr id="16" name="TextBox 15"/>
          <p:cNvSpPr txBox="1"/>
          <p:nvPr/>
        </p:nvSpPr>
        <p:spPr>
          <a:xfrm>
            <a:off x="3968107" y="4315957"/>
            <a:ext cx="425302" cy="369332"/>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sp>
        <p:nvSpPr>
          <p:cNvPr id="17" name="Left Arrow 16"/>
          <p:cNvSpPr/>
          <p:nvPr/>
        </p:nvSpPr>
        <p:spPr>
          <a:xfrm>
            <a:off x="3627865" y="4374359"/>
            <a:ext cx="446568" cy="533254"/>
          </a:xfrm>
          <a:prstGeom prst="leftArrow">
            <a:avLst>
              <a:gd name="adj1" fmla="val 50000"/>
              <a:gd name="adj2" fmla="val 5476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 </a:t>
            </a:r>
            <a:endParaRPr lang="en-US" dirty="0"/>
          </a:p>
        </p:txBody>
      </p:sp>
      <p:sp>
        <p:nvSpPr>
          <p:cNvPr id="18" name="TextBox 17"/>
          <p:cNvSpPr txBox="1"/>
          <p:nvPr/>
        </p:nvSpPr>
        <p:spPr>
          <a:xfrm>
            <a:off x="3701894" y="4471268"/>
            <a:ext cx="425302" cy="369332"/>
          </a:xfrm>
          <a:prstGeom prst="rect">
            <a:avLst/>
          </a:prstGeom>
          <a:noFill/>
        </p:spPr>
        <p:txBody>
          <a:bodyPr wrap="square" rtlCol="0">
            <a:spAutoFit/>
          </a:bodyPr>
          <a:lstStyle/>
          <a:p>
            <a:r>
              <a:rPr lang="en-US" dirty="0">
                <a:solidFill>
                  <a:schemeClr val="bg1"/>
                </a:solidFill>
              </a:rPr>
              <a:t>3</a:t>
            </a:r>
            <a:r>
              <a:rPr lang="en-US" dirty="0" smtClean="0">
                <a:solidFill>
                  <a:schemeClr val="bg1"/>
                </a:solidFill>
              </a:rPr>
              <a:t>.</a:t>
            </a:r>
            <a:endParaRPr lang="en-US" dirty="0">
              <a:solidFill>
                <a:schemeClr val="bg1"/>
              </a:solidFill>
            </a:endParaRPr>
          </a:p>
        </p:txBody>
      </p:sp>
      <p:pic>
        <p:nvPicPr>
          <p:cNvPr id="13" name="Picture 2" descr="Inline image 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eft Arrow 7"/>
          <p:cNvSpPr/>
          <p:nvPr/>
        </p:nvSpPr>
        <p:spPr>
          <a:xfrm>
            <a:off x="7705338" y="5202572"/>
            <a:ext cx="504516" cy="484632"/>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1.</a:t>
            </a:r>
            <a:endParaRPr lang="en-US" dirty="0"/>
          </a:p>
        </p:txBody>
      </p:sp>
      <p:sp>
        <p:nvSpPr>
          <p:cNvPr id="19" name="Content Placeholder 2"/>
          <p:cNvSpPr txBox="1">
            <a:spLocks/>
          </p:cNvSpPr>
          <p:nvPr/>
        </p:nvSpPr>
        <p:spPr>
          <a:xfrm>
            <a:off x="429602" y="1134495"/>
            <a:ext cx="11360728" cy="1300871"/>
          </a:xfrm>
          <a:prstGeom prst="rect">
            <a:avLst/>
          </a:prstGeom>
          <a:solidFill>
            <a:schemeClr val="accent4">
              <a:lumMod val="60000"/>
              <a:lumOff val="40000"/>
            </a:schemeClr>
          </a:solidFill>
          <a:ln w="19050">
            <a:solidFill>
              <a:schemeClr val="tx2"/>
            </a:solidFill>
          </a:ln>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200" smtClean="0">
                <a:solidFill>
                  <a:schemeClr val="bg1"/>
                </a:solidFill>
              </a:rPr>
              <a:t>Gain access to your District site at </a:t>
            </a:r>
            <a:r>
              <a:rPr lang="en-US" sz="2200" smtClean="0">
                <a:solidFill>
                  <a:schemeClr val="bg1"/>
                </a:solidFill>
                <a:hlinkClick r:id="rId3"/>
              </a:rPr>
              <a:t>https://district.ode.state.or.us/apps/login/default.aspx</a:t>
            </a:r>
            <a:endParaRPr lang="en-US" sz="2200" smtClean="0">
              <a:solidFill>
                <a:schemeClr val="bg1"/>
              </a:solidFill>
            </a:endParaRPr>
          </a:p>
          <a:p>
            <a:pPr marL="457200" indent="-457200">
              <a:buFont typeface="+mj-lt"/>
              <a:buAutoNum type="arabicPeriod"/>
            </a:pPr>
            <a:r>
              <a:rPr lang="en-US" sz="2200" smtClean="0">
                <a:solidFill>
                  <a:schemeClr val="bg1"/>
                </a:solidFill>
              </a:rPr>
              <a:t>Log in with user name and password</a:t>
            </a:r>
          </a:p>
          <a:p>
            <a:pPr marL="457200" indent="-457200">
              <a:buFont typeface="+mj-lt"/>
              <a:buAutoNum type="arabicPeriod"/>
            </a:pPr>
            <a:r>
              <a:rPr lang="en-US" sz="2200" smtClean="0">
                <a:solidFill>
                  <a:schemeClr val="bg1"/>
                </a:solidFill>
              </a:rPr>
              <a:t>Click on: </a:t>
            </a:r>
            <a:r>
              <a:rPr lang="en-US" sz="2200" u="sng" smtClean="0"/>
              <a:t>Special Ed Post School Outcomes 2.0-Oregon Department of Education</a:t>
            </a:r>
            <a:endParaRPr lang="en-US" sz="2200" smtClean="0"/>
          </a:p>
          <a:p>
            <a:endParaRPr lang="en-US" sz="2200" smtClean="0">
              <a:solidFill>
                <a:schemeClr val="bg1"/>
              </a:solidFill>
            </a:endParaRPr>
          </a:p>
          <a:p>
            <a:endParaRPr lang="en-US" sz="2200" dirty="0" smtClean="0">
              <a:solidFill>
                <a:schemeClr val="bg1"/>
              </a:solidFill>
            </a:endParaRPr>
          </a:p>
        </p:txBody>
      </p:sp>
      <p:sp>
        <p:nvSpPr>
          <p:cNvPr id="20" name="Content Placeholder 2"/>
          <p:cNvSpPr txBox="1">
            <a:spLocks/>
          </p:cNvSpPr>
          <p:nvPr/>
        </p:nvSpPr>
        <p:spPr>
          <a:xfrm>
            <a:off x="415636" y="1161777"/>
            <a:ext cx="11360728" cy="1300871"/>
          </a:xfrm>
          <a:prstGeom prst="rect">
            <a:avLst/>
          </a:prstGeom>
          <a:solidFill>
            <a:schemeClr val="accent4">
              <a:lumMod val="60000"/>
              <a:lumOff val="40000"/>
            </a:schemeClr>
          </a:solidFill>
          <a:ln w="19050">
            <a:solidFill>
              <a:schemeClr val="tx2"/>
            </a:solidFill>
          </a:ln>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200" dirty="0" smtClean="0">
                <a:solidFill>
                  <a:schemeClr val="bg1"/>
                </a:solidFill>
              </a:rPr>
              <a:t>Gain access to your District site </a:t>
            </a:r>
            <a:r>
              <a:rPr lang="en-US" sz="2200" dirty="0">
                <a:solidFill>
                  <a:schemeClr val="bg1"/>
                </a:solidFill>
              </a:rPr>
              <a:t>at </a:t>
            </a:r>
            <a:r>
              <a:rPr lang="en-US" sz="2200" dirty="0">
                <a:solidFill>
                  <a:schemeClr val="bg1"/>
                </a:solidFill>
                <a:hlinkClick r:id="rId7"/>
              </a:rPr>
              <a:t>https://</a:t>
            </a:r>
            <a:r>
              <a:rPr lang="en-US" sz="2200" dirty="0" smtClean="0">
                <a:solidFill>
                  <a:schemeClr val="bg1"/>
                </a:solidFill>
                <a:hlinkClick r:id="rId7"/>
              </a:rPr>
              <a:t>district.ode.state.or.us/CentralLogin</a:t>
            </a:r>
            <a:endParaRPr lang="en-US" sz="2200" dirty="0" smtClean="0">
              <a:solidFill>
                <a:schemeClr val="bg1"/>
              </a:solidFill>
            </a:endParaRPr>
          </a:p>
          <a:p>
            <a:pPr marL="457200" indent="-457200">
              <a:buFont typeface="+mj-lt"/>
              <a:buAutoNum type="arabicPeriod"/>
            </a:pPr>
            <a:r>
              <a:rPr lang="en-US" sz="2200" dirty="0" smtClean="0">
                <a:solidFill>
                  <a:schemeClr val="bg1"/>
                </a:solidFill>
              </a:rPr>
              <a:t>Log in with user name and password</a:t>
            </a:r>
          </a:p>
          <a:p>
            <a:pPr marL="457200" indent="-457200">
              <a:buFont typeface="+mj-lt"/>
              <a:buAutoNum type="arabicPeriod"/>
            </a:pPr>
            <a:r>
              <a:rPr lang="en-US" sz="2200" dirty="0" smtClean="0">
                <a:solidFill>
                  <a:schemeClr val="bg1"/>
                </a:solidFill>
              </a:rPr>
              <a:t>Click on: </a:t>
            </a:r>
            <a:r>
              <a:rPr lang="en-US" sz="2200" i="1" u="sng" dirty="0" smtClean="0"/>
              <a:t>Special Ed Post School Outcomes 2.0-Oregon Department of Education</a:t>
            </a:r>
            <a:endParaRPr lang="en-US" sz="2200" i="1" dirty="0" smtClean="0"/>
          </a:p>
          <a:p>
            <a:endParaRPr lang="en-US" sz="2200" dirty="0" smtClean="0">
              <a:solidFill>
                <a:schemeClr val="bg1"/>
              </a:solidFill>
            </a:endParaRPr>
          </a:p>
          <a:p>
            <a:endParaRPr lang="en-US" sz="2200" dirty="0" smtClean="0">
              <a:solidFill>
                <a:schemeClr val="bg1"/>
              </a:solidFill>
            </a:endParaRPr>
          </a:p>
        </p:txBody>
      </p:sp>
    </p:spTree>
    <p:extLst>
      <p:ext uri="{BB962C8B-B14F-4D97-AF65-F5344CB8AC3E}">
        <p14:creationId xmlns:p14="http://schemas.microsoft.com/office/powerpoint/2010/main" val="3709351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816" y="0"/>
            <a:ext cx="7359397" cy="838199"/>
          </a:xfrm>
        </p:spPr>
        <p:txBody>
          <a:bodyPr>
            <a:noAutofit/>
          </a:bodyPr>
          <a:lstStyle/>
          <a:p>
            <a:r>
              <a:rPr lang="en-US" sz="3200" b="0" dirty="0" smtClean="0"/>
              <a:t>Welcome to PSO 2.0 App </a:t>
            </a:r>
            <a:r>
              <a:rPr lang="en-US" sz="3200" dirty="0" smtClean="0"/>
              <a:t>Home</a:t>
            </a:r>
            <a:r>
              <a:rPr lang="en-US" sz="3200" b="0" dirty="0" smtClean="0"/>
              <a:t> Dashboard</a:t>
            </a:r>
            <a:endParaRPr lang="en-US" sz="3200" b="0" dirty="0"/>
          </a:p>
        </p:txBody>
      </p:sp>
      <p:sp>
        <p:nvSpPr>
          <p:cNvPr id="6" name="TextBox 5"/>
          <p:cNvSpPr txBox="1"/>
          <p:nvPr/>
        </p:nvSpPr>
        <p:spPr>
          <a:xfrm>
            <a:off x="180751" y="1942258"/>
            <a:ext cx="1767995" cy="1292662"/>
          </a:xfrm>
          <a:prstGeom prst="rect">
            <a:avLst/>
          </a:prstGeom>
          <a:ln w="19050">
            <a:solidFill>
              <a:schemeClr val="bg1"/>
            </a:solidFill>
          </a:ln>
          <a:effectLst>
            <a:glow rad="63500">
              <a:schemeClr val="accent1">
                <a:satMod val="175000"/>
                <a:alpha val="40000"/>
              </a:schemeClr>
            </a:glow>
          </a:effectLst>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2000" b="1" dirty="0" smtClean="0"/>
              <a:t>Follow-Up:</a:t>
            </a:r>
          </a:p>
          <a:p>
            <a:pPr marL="285750" indent="-285750">
              <a:buFont typeface="Arial" panose="020B0604020202020204" pitchFamily="34" charset="0"/>
              <a:buChar char="•"/>
            </a:pPr>
            <a:r>
              <a:rPr lang="en-US" sz="2000" dirty="0" smtClean="0"/>
              <a:t>Dashboard</a:t>
            </a:r>
          </a:p>
          <a:p>
            <a:pPr marL="285750" indent="-285750">
              <a:buFont typeface="Arial" panose="020B0604020202020204" pitchFamily="34" charset="0"/>
              <a:buChar char="•"/>
            </a:pPr>
            <a:r>
              <a:rPr lang="en-US" sz="2000" dirty="0" smtClean="0"/>
              <a:t>Reports</a:t>
            </a:r>
          </a:p>
          <a:p>
            <a:endParaRPr lang="en-US" dirty="0"/>
          </a:p>
        </p:txBody>
      </p:sp>
      <p:sp>
        <p:nvSpPr>
          <p:cNvPr id="7" name="TextBox 6"/>
          <p:cNvSpPr txBox="1"/>
          <p:nvPr/>
        </p:nvSpPr>
        <p:spPr>
          <a:xfrm>
            <a:off x="180751" y="3286501"/>
            <a:ext cx="1810679" cy="1304736"/>
          </a:xfrm>
          <a:prstGeom prst="rect">
            <a:avLst/>
          </a:prstGeom>
          <a:ln w="38100"/>
          <a:effectLst>
            <a:glow rad="63500">
              <a:schemeClr val="accent1">
                <a:satMod val="175000"/>
                <a:alpha val="40000"/>
              </a:schemeClr>
            </a:glow>
          </a:effectLst>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000" b="1" dirty="0" smtClean="0"/>
              <a:t>Exit:</a:t>
            </a:r>
          </a:p>
          <a:p>
            <a:pPr marL="285750" indent="-285750">
              <a:buFont typeface="Arial" panose="020B0604020202020204" pitchFamily="34" charset="0"/>
              <a:buChar char="•"/>
            </a:pPr>
            <a:r>
              <a:rPr lang="en-US" sz="2000" dirty="0" smtClean="0"/>
              <a:t>Dashboard</a:t>
            </a:r>
          </a:p>
          <a:p>
            <a:pPr marL="285750" indent="-285750">
              <a:buFont typeface="Arial" panose="020B0604020202020204" pitchFamily="34" charset="0"/>
              <a:buChar char="•"/>
            </a:pPr>
            <a:r>
              <a:rPr lang="en-US" sz="2000" dirty="0" smtClean="0"/>
              <a:t>Reports</a:t>
            </a:r>
          </a:p>
          <a:p>
            <a:endParaRPr lang="en-US" dirty="0"/>
          </a:p>
        </p:txBody>
      </p:sp>
      <p:sp>
        <p:nvSpPr>
          <p:cNvPr id="9" name="TextBox 8"/>
          <p:cNvSpPr txBox="1"/>
          <p:nvPr/>
        </p:nvSpPr>
        <p:spPr>
          <a:xfrm>
            <a:off x="11779697" y="6488668"/>
            <a:ext cx="332509" cy="369332"/>
          </a:xfrm>
          <a:prstGeom prst="rect">
            <a:avLst/>
          </a:prstGeom>
          <a:noFill/>
        </p:spPr>
        <p:txBody>
          <a:bodyPr wrap="square" rtlCol="0">
            <a:spAutoFit/>
          </a:bodyPr>
          <a:lstStyle/>
          <a:p>
            <a:r>
              <a:rPr lang="en-US" dirty="0">
                <a:solidFill>
                  <a:schemeClr val="bg1"/>
                </a:solidFill>
              </a:rPr>
              <a:t>9</a:t>
            </a:r>
          </a:p>
        </p:txBody>
      </p:sp>
      <p:sp>
        <p:nvSpPr>
          <p:cNvPr id="11" name="TextBox 10"/>
          <p:cNvSpPr txBox="1"/>
          <p:nvPr/>
        </p:nvSpPr>
        <p:spPr>
          <a:xfrm>
            <a:off x="4917958" y="1171744"/>
            <a:ext cx="1839686" cy="124498"/>
          </a:xfrm>
          <a:prstGeom prst="rect">
            <a:avLst/>
          </a:prstGeom>
          <a:solidFill>
            <a:schemeClr val="bg1"/>
          </a:solidFill>
        </p:spPr>
        <p:txBody>
          <a:bodyPr wrap="square" rtlCol="0">
            <a:spAutoFit/>
          </a:bodyPr>
          <a:lstStyle/>
          <a:p>
            <a:endParaRPr lang="en-US" dirty="0"/>
          </a:p>
        </p:txBody>
      </p:sp>
      <p:pic>
        <p:nvPicPr>
          <p:cNvPr id="13" name="Picture 2" descr="Inline imag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80751" y="4623361"/>
            <a:ext cx="1767995" cy="1323439"/>
          </a:xfrm>
          <a:prstGeom prst="rect">
            <a:avLst/>
          </a:prstGeom>
          <a:effectLst>
            <a:glow rad="63500">
              <a:schemeClr val="accent1">
                <a:satMod val="175000"/>
                <a:alpha val="40000"/>
              </a:schemeClr>
            </a:glow>
          </a:effectLst>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000" b="1" dirty="0" smtClean="0"/>
              <a:t>Help:</a:t>
            </a:r>
          </a:p>
          <a:p>
            <a:pPr marL="285750" indent="-285750">
              <a:buFont typeface="Arial" panose="020B0604020202020204" pitchFamily="34" charset="0"/>
              <a:buChar char="•"/>
            </a:pPr>
            <a:r>
              <a:rPr lang="en-US" sz="2000" dirty="0" smtClean="0"/>
              <a:t>FAQs</a:t>
            </a:r>
          </a:p>
          <a:p>
            <a:pPr marL="285750" indent="-285750">
              <a:buFont typeface="Arial" panose="020B0604020202020204" pitchFamily="34" charset="0"/>
              <a:buChar char="•"/>
            </a:pPr>
            <a:r>
              <a:rPr lang="en-US" sz="2000" dirty="0" smtClean="0"/>
              <a:t>Resources (links</a:t>
            </a:r>
            <a:r>
              <a:rPr lang="en-US" sz="2000" dirty="0" smtClean="0"/>
              <a:t>)</a:t>
            </a:r>
            <a:endParaRPr lang="en-US" sz="2000" dirty="0" smtClean="0"/>
          </a:p>
        </p:txBody>
      </p:sp>
      <p:sp>
        <p:nvSpPr>
          <p:cNvPr id="14" name="TextBox 13"/>
          <p:cNvSpPr txBox="1"/>
          <p:nvPr/>
        </p:nvSpPr>
        <p:spPr>
          <a:xfrm>
            <a:off x="1914014" y="882397"/>
            <a:ext cx="10137542" cy="101566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dirty="0"/>
              <a:t>The navigation index on the left has four tabs: Dashboard, Follow-Up, Exit, and Help. Below is the HOME Dashboard. Each section tab has a Dashboard.  Watch the Dashboards for updated information. </a:t>
            </a:r>
            <a:r>
              <a:rPr lang="en-US" sz="2000" dirty="0" smtClean="0"/>
              <a:t>The </a:t>
            </a:r>
            <a:r>
              <a:rPr lang="en-US" sz="2000" dirty="0"/>
              <a:t>contents for each tab is shown below the Dashboard. </a:t>
            </a:r>
          </a:p>
        </p:txBody>
      </p:sp>
      <p:pic>
        <p:nvPicPr>
          <p:cNvPr id="15" name="Image 15"/>
          <p:cNvPicPr/>
          <p:nvPr/>
        </p:nvPicPr>
        <p:blipFill>
          <a:blip r:embed="rId4" cstate="print"/>
          <a:stretch>
            <a:fillRect/>
          </a:stretch>
        </p:blipFill>
        <p:spPr>
          <a:xfrm>
            <a:off x="1948746" y="1898060"/>
            <a:ext cx="10060126" cy="4362849"/>
          </a:xfrm>
          <a:prstGeom prst="rect">
            <a:avLst/>
          </a:prstGeom>
          <a:ln>
            <a:solidFill>
              <a:schemeClr val="tx2">
                <a:lumMod val="60000"/>
                <a:lumOff val="40000"/>
              </a:schemeClr>
            </a:solidFill>
          </a:ln>
        </p:spPr>
      </p:pic>
      <p:pic>
        <p:nvPicPr>
          <p:cNvPr id="12" name="Picture 11">
            <a:extLst>
              <a:ext uri="{FF2B5EF4-FFF2-40B4-BE49-F238E27FC236}">
                <a16:creationId xmlns:a16="http://schemas.microsoft.com/office/drawing/2014/main" id="{A6B0547E-FA8A-82E7-0A86-AD85D9834210}"/>
              </a:ext>
            </a:extLst>
          </p:cNvPr>
          <p:cNvPicPr>
            <a:picLocks noChangeAspect="1"/>
          </p:cNvPicPr>
          <p:nvPr/>
        </p:nvPicPr>
        <p:blipFill>
          <a:blip r:embed="rId5"/>
          <a:stretch>
            <a:fillRect/>
          </a:stretch>
        </p:blipFill>
        <p:spPr>
          <a:xfrm>
            <a:off x="1991430" y="1981235"/>
            <a:ext cx="1325928" cy="2223481"/>
          </a:xfrm>
          <a:prstGeom prst="rect">
            <a:avLst/>
          </a:prstGeom>
          <a:ln w="19050">
            <a:noFill/>
          </a:ln>
        </p:spPr>
      </p:pic>
    </p:spTree>
    <p:extLst>
      <p:ext uri="{BB962C8B-B14F-4D97-AF65-F5344CB8AC3E}">
        <p14:creationId xmlns:p14="http://schemas.microsoft.com/office/powerpoint/2010/main" val="1272142116"/>
      </p:ext>
    </p:extLst>
  </p:cSld>
  <p:clrMapOvr>
    <a:masterClrMapping/>
  </p:clrMapOvr>
</p:sld>
</file>

<file path=ppt/theme/theme1.xml><?xml version="1.0" encoding="utf-8"?>
<a:theme xmlns:a="http://schemas.openxmlformats.org/drawingml/2006/main" name="ODE_Powerpoint Template B">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S_DataTeam_PPT_Template" id="{CB3663D5-AD25-47DA-AF26-5AA2490FD63B}" vid="{CCC56133-2A58-4C02-8072-302804C6D0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OSS_DataTeam_PPT_Template</Template>
  <TotalTime>6013</TotalTime>
  <Words>2711</Words>
  <Application>Microsoft Office PowerPoint</Application>
  <PresentationFormat>Widescreen</PresentationFormat>
  <Paragraphs>378</Paragraphs>
  <Slides>31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Malgun Gothic</vt:lpstr>
      <vt:lpstr>Malgun Gothic Semilight</vt:lpstr>
      <vt:lpstr>Adobe Devanagari</vt:lpstr>
      <vt:lpstr>Arial</vt:lpstr>
      <vt:lpstr>Arial Narrow</vt:lpstr>
      <vt:lpstr>Calibri</vt:lpstr>
      <vt:lpstr>Times New Roman</vt:lpstr>
      <vt:lpstr>Wingdings</vt:lpstr>
      <vt:lpstr>ODE_Powerpoint Template B</vt:lpstr>
      <vt:lpstr>Step-by-Step Guide for the Exit Interview  and Input into the PSO App </vt:lpstr>
      <vt:lpstr>Objectives</vt:lpstr>
      <vt:lpstr>Why Complete an Exit Interview?</vt:lpstr>
      <vt:lpstr>Who is eligible for an EXIT Interview?</vt:lpstr>
      <vt:lpstr>Exit Interview Process</vt:lpstr>
      <vt:lpstr>Agreement to Participate</vt:lpstr>
      <vt:lpstr>PowerPoint Presentation</vt:lpstr>
      <vt:lpstr>PSO App 2.0 Access</vt:lpstr>
      <vt:lpstr>Welcome to PSO 2.0 App Home Dashboard</vt:lpstr>
      <vt:lpstr>Home Dashboard and Navigation to the Exit Interview</vt:lpstr>
      <vt:lpstr> Exit Dashboard</vt:lpstr>
      <vt:lpstr>Exit Dashboard</vt:lpstr>
      <vt:lpstr>Adding Students from the Exit Dashboard</vt:lpstr>
      <vt:lpstr>Search for Student</vt:lpstr>
      <vt:lpstr>Adding a New Student</vt:lpstr>
      <vt:lpstr>Process If No Student is Found</vt:lpstr>
      <vt:lpstr>Enter Exit Interview for Input</vt:lpstr>
      <vt:lpstr>3 Sections of the Exit Interview</vt:lpstr>
      <vt:lpstr>Demographics-Section A</vt:lpstr>
      <vt:lpstr>Demographics Section A</vt:lpstr>
      <vt:lpstr>Student Interview Questions Section B</vt:lpstr>
      <vt:lpstr>Student Interview Questions Section B</vt:lpstr>
      <vt:lpstr> Contact Information Section C</vt:lpstr>
      <vt:lpstr>PowerPoint Presentation</vt:lpstr>
      <vt:lpstr>Edits to Exit Interview</vt:lpstr>
      <vt:lpstr>Submission Process</vt:lpstr>
      <vt:lpstr>Submission Process</vt:lpstr>
      <vt:lpstr>Submission Process</vt:lpstr>
      <vt:lpstr>Submitting ALL Completed Exit Interviews</vt:lpstr>
      <vt:lpstr>Exit Interview Resources</vt:lpstr>
      <vt:lpstr>The Exit Interview is a great connection!</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 Post School Outcomes</dc:title>
  <dc:creator>cpost3@uoregon.edu</dc:creator>
  <cp:lastModifiedBy>Cindy Post</cp:lastModifiedBy>
  <cp:revision>384</cp:revision>
  <cp:lastPrinted>2017-08-28T18:38:33Z</cp:lastPrinted>
  <dcterms:created xsi:type="dcterms:W3CDTF">2018-10-03T19:52:43Z</dcterms:created>
  <dcterms:modified xsi:type="dcterms:W3CDTF">2024-02-20T20:55:51Z</dcterms:modified>
</cp:coreProperties>
</file>