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 id="2147483732" r:id="rId6"/>
  </p:sldMasterIdLst>
  <p:notesMasterIdLst>
    <p:notesMasterId r:id="rId61"/>
  </p:notesMasterIdLst>
  <p:handoutMasterIdLst>
    <p:handoutMasterId r:id="rId62"/>
  </p:handoutMasterIdLst>
  <p:sldIdLst>
    <p:sldId id="358" r:id="rId7"/>
    <p:sldId id="400" r:id="rId8"/>
    <p:sldId id="401" r:id="rId9"/>
    <p:sldId id="441" r:id="rId10"/>
    <p:sldId id="402" r:id="rId11"/>
    <p:sldId id="407" r:id="rId12"/>
    <p:sldId id="409" r:id="rId13"/>
    <p:sldId id="446" r:id="rId14"/>
    <p:sldId id="398" r:id="rId15"/>
    <p:sldId id="318" r:id="rId16"/>
    <p:sldId id="445" r:id="rId17"/>
    <p:sldId id="405" r:id="rId18"/>
    <p:sldId id="403" r:id="rId19"/>
    <p:sldId id="406" r:id="rId20"/>
    <p:sldId id="404" r:id="rId21"/>
    <p:sldId id="282" r:id="rId22"/>
    <p:sldId id="334" r:id="rId23"/>
    <p:sldId id="410" r:id="rId24"/>
    <p:sldId id="413" r:id="rId25"/>
    <p:sldId id="411" r:id="rId26"/>
    <p:sldId id="458" r:id="rId27"/>
    <p:sldId id="438" r:id="rId28"/>
    <p:sldId id="417" r:id="rId29"/>
    <p:sldId id="419" r:id="rId30"/>
    <p:sldId id="423" r:id="rId31"/>
    <p:sldId id="424" r:id="rId32"/>
    <p:sldId id="439" r:id="rId33"/>
    <p:sldId id="428" r:id="rId34"/>
    <p:sldId id="427" r:id="rId35"/>
    <p:sldId id="425" r:id="rId36"/>
    <p:sldId id="431" r:id="rId37"/>
    <p:sldId id="430" r:id="rId38"/>
    <p:sldId id="432" r:id="rId39"/>
    <p:sldId id="436" r:id="rId40"/>
    <p:sldId id="426" r:id="rId41"/>
    <p:sldId id="454" r:id="rId42"/>
    <p:sldId id="457" r:id="rId43"/>
    <p:sldId id="456" r:id="rId44"/>
    <p:sldId id="437" r:id="rId45"/>
    <p:sldId id="442" r:id="rId46"/>
    <p:sldId id="452" r:id="rId47"/>
    <p:sldId id="448" r:id="rId48"/>
    <p:sldId id="420" r:id="rId49"/>
    <p:sldId id="332" r:id="rId50"/>
    <p:sldId id="450" r:id="rId51"/>
    <p:sldId id="451" r:id="rId52"/>
    <p:sldId id="399" r:id="rId53"/>
    <p:sldId id="443" r:id="rId54"/>
    <p:sldId id="435" r:id="rId55"/>
    <p:sldId id="455" r:id="rId56"/>
    <p:sldId id="429" r:id="rId57"/>
    <p:sldId id="348" r:id="rId58"/>
    <p:sldId id="305" r:id="rId59"/>
    <p:sldId id="292" r:id="rId6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llow-Up Interview" id="{E514CDA7-3A91-4707-BDC5-0198ADC80030}">
          <p14:sldIdLst>
            <p14:sldId id="358"/>
            <p14:sldId id="400"/>
            <p14:sldId id="401"/>
            <p14:sldId id="441"/>
            <p14:sldId id="402"/>
            <p14:sldId id="407"/>
            <p14:sldId id="409"/>
            <p14:sldId id="446"/>
            <p14:sldId id="398"/>
            <p14:sldId id="318"/>
            <p14:sldId id="445"/>
            <p14:sldId id="405"/>
            <p14:sldId id="403"/>
            <p14:sldId id="406"/>
            <p14:sldId id="404"/>
            <p14:sldId id="282"/>
            <p14:sldId id="334"/>
            <p14:sldId id="410"/>
            <p14:sldId id="413"/>
            <p14:sldId id="411"/>
            <p14:sldId id="458"/>
            <p14:sldId id="438"/>
            <p14:sldId id="417"/>
            <p14:sldId id="419"/>
            <p14:sldId id="423"/>
            <p14:sldId id="424"/>
            <p14:sldId id="439"/>
            <p14:sldId id="428"/>
            <p14:sldId id="427"/>
            <p14:sldId id="425"/>
            <p14:sldId id="431"/>
            <p14:sldId id="430"/>
            <p14:sldId id="432"/>
            <p14:sldId id="436"/>
            <p14:sldId id="426"/>
            <p14:sldId id="454"/>
            <p14:sldId id="457"/>
            <p14:sldId id="456"/>
            <p14:sldId id="437"/>
            <p14:sldId id="442"/>
            <p14:sldId id="452"/>
            <p14:sldId id="448"/>
            <p14:sldId id="420"/>
            <p14:sldId id="332"/>
            <p14:sldId id="450"/>
            <p14:sldId id="451"/>
            <p14:sldId id="399"/>
            <p14:sldId id="443"/>
            <p14:sldId id="435"/>
            <p14:sldId id="455"/>
            <p14:sldId id="429"/>
            <p14:sldId id="348"/>
            <p14:sldId id="305"/>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561634-F4C3-079D-E240-7E49CAD6E8F0}" name="Charlotte Alverson" initials="CA" userId="S::calverso@uoregon.edu::1fc8f350-6af4-4d80-8f72-997ffed70a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indy Post" initials="CP" lastIdx="44" clrIdx="0">
    <p:extLst>
      <p:ext uri="{19B8F6BF-5375-455C-9EA6-DF929625EA0E}">
        <p15:presenceInfo xmlns:p15="http://schemas.microsoft.com/office/powerpoint/2012/main" userId="S-1-5-21-2613503727-1553357937-2150718590-113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56"/>
    <a:srgbClr val="0A0C65"/>
    <a:srgbClr val="FFFFFF"/>
    <a:srgbClr val="F8F9FA"/>
    <a:srgbClr val="586271"/>
    <a:srgbClr val="F5F5F5"/>
    <a:srgbClr val="B9ABAB"/>
    <a:srgbClr val="E9ECEF"/>
    <a:srgbClr val="F7F7F7"/>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31" autoAdjust="0"/>
  </p:normalViewPr>
  <p:slideViewPr>
    <p:cSldViewPr snapToGrid="0">
      <p:cViewPr varScale="1">
        <p:scale>
          <a:sx n="79" d="100"/>
          <a:sy n="79" d="100"/>
        </p:scale>
        <p:origin x="821" y="43"/>
      </p:cViewPr>
      <p:guideLst>
        <p:guide orient="horz" pos="2160"/>
        <p:guide pos="3840"/>
      </p:guideLst>
    </p:cSldViewPr>
  </p:slideViewPr>
  <p:outlineViewPr>
    <p:cViewPr>
      <p:scale>
        <a:sx n="33" d="100"/>
        <a:sy n="33" d="100"/>
      </p:scale>
      <p:origin x="0" y="-4522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1979BB7-C3DC-4598-8322-CCC86AE93134}" type="datetimeFigureOut">
              <a:rPr lang="en-US" smtClean="0"/>
              <a:t>6/10/2024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E7D4230-6587-4930-A8B0-05F3F6D5798F}" type="slidenum">
              <a:rPr lang="en-US" smtClean="0"/>
              <a:t>‹#›</a:t>
            </a:fld>
            <a:endParaRPr lang="en-US"/>
          </a:p>
        </p:txBody>
      </p:sp>
    </p:spTree>
    <p:extLst>
      <p:ext uri="{BB962C8B-B14F-4D97-AF65-F5344CB8AC3E}">
        <p14:creationId xmlns:p14="http://schemas.microsoft.com/office/powerpoint/2010/main" val="325202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6/10/2024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111002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280329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Clicking the student’s name takes you to the student’s interview. You’ll see any contact information carried forward from the Exit Interview </a:t>
            </a:r>
          </a:p>
        </p:txBody>
      </p:sp>
      <p:sp>
        <p:nvSpPr>
          <p:cNvPr id="4" name="Slide Number Placeholder 3"/>
          <p:cNvSpPr>
            <a:spLocks noGrp="1"/>
          </p:cNvSpPr>
          <p:nvPr>
            <p:ph type="sldNum" sz="quarter" idx="5"/>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173991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cannot have a “NO” answer on consent and state in the post-interview that you did not speak to anyone.  </a:t>
            </a:r>
          </a:p>
          <a:p>
            <a:r>
              <a:rPr lang="en-US"/>
              <a:t>If you have No Contact, this answer cannot be a “No”</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386649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Not Complete means the interviewer will take no further action to reach the former student/designee. Select the reason for no further action from the list – wrong contact information; message was left, received no response, or no answer – (rang, could not leave a message). Leave explanatory notes in the Interviewer Notes/Comments. </a:t>
            </a:r>
          </a:p>
          <a:p>
            <a:endParaRPr lang="en-US"/>
          </a:p>
          <a:p>
            <a:r>
              <a:rPr lang="en-US"/>
              <a:t>Will Complete Later (Still In Progress) means the interviewer will continue trying to reach the former student/designee. Leave Additional note here for other interviewers, note to self, record new phone number, etc. </a:t>
            </a: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a:p>
        </p:txBody>
      </p:sp>
    </p:spTree>
    <p:extLst>
      <p:ext uri="{BB962C8B-B14F-4D97-AF65-F5344CB8AC3E}">
        <p14:creationId xmlns:p14="http://schemas.microsoft.com/office/powerpoint/2010/main" val="18598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decision tree for attempting an interview </a:t>
            </a:r>
          </a:p>
          <a:p>
            <a:r>
              <a:rPr lang="en-US"/>
              <a:t>Did not talk to a person – either you (a) will try again to reach the former student, or (b) will not try again to reach the former student or their designee. </a:t>
            </a:r>
          </a:p>
          <a:p>
            <a:endParaRPr lang="en-US"/>
          </a:p>
          <a:p>
            <a:r>
              <a:rPr lang="en-US"/>
              <a:t>@Post – Interview </a:t>
            </a:r>
          </a:p>
          <a:p>
            <a:pPr marL="171450" indent="-171450">
              <a:buFontTx/>
              <a:buChar char="-"/>
            </a:pPr>
            <a:r>
              <a:rPr lang="en-US"/>
              <a:t>scroll to “Notes/Comments” and enter any relevant note, e.g., “call after 10 am”</a:t>
            </a:r>
          </a:p>
          <a:p>
            <a:pPr marL="171450" indent="-171450">
              <a:buFontTx/>
              <a:buChar char="-"/>
            </a:pPr>
            <a:r>
              <a:rPr lang="en-US"/>
              <a:t>Select Will Complete Later</a:t>
            </a:r>
          </a:p>
          <a:p>
            <a:pPr marL="171450" indent="-171450">
              <a:buFontTx/>
              <a:buChar char="-"/>
            </a:pPr>
            <a:r>
              <a:rPr lang="en-US"/>
              <a:t>Select Reason for completing later and enter any relevant note “mom gave new cell number”; “sent text asked her to call me” – all interviewers can see this note </a:t>
            </a: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a:p>
        </p:txBody>
      </p:sp>
    </p:spTree>
    <p:extLst>
      <p:ext uri="{BB962C8B-B14F-4D97-AF65-F5344CB8AC3E}">
        <p14:creationId xmlns:p14="http://schemas.microsoft.com/office/powerpoint/2010/main" val="388552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a:t>Paper copy Y/N</a:t>
            </a:r>
          </a:p>
          <a:p>
            <a:pPr marL="285750" indent="-285750">
              <a:buFont typeface="Arial" panose="020B0604020202020204" pitchFamily="34" charset="0"/>
              <a:buChar char="•"/>
            </a:pPr>
            <a:r>
              <a:rPr lang="en-US" b="1"/>
              <a:t>First attempt date</a:t>
            </a:r>
          </a:p>
          <a:p>
            <a:pPr marL="285750" indent="-285750">
              <a:buFont typeface="Arial" panose="020B0604020202020204" pitchFamily="34" charset="0"/>
              <a:buChar char="•"/>
            </a:pPr>
            <a:r>
              <a:rPr lang="en-US" b="1"/>
              <a:t>Last attempt date</a:t>
            </a:r>
          </a:p>
          <a:p>
            <a:pPr marL="285750" indent="-285750">
              <a:buFont typeface="Arial" panose="020B0604020202020204" pitchFamily="34" charset="0"/>
              <a:buChar char="•"/>
            </a:pPr>
            <a:r>
              <a:rPr lang="en-US" b="1"/>
              <a:t>Total # of attempts</a:t>
            </a:r>
          </a:p>
          <a:p>
            <a:pPr marL="285750" indent="-285750">
              <a:buFont typeface="Arial" panose="020B0604020202020204" pitchFamily="34" charset="0"/>
              <a:buChar char="•"/>
            </a:pPr>
            <a:r>
              <a:rPr lang="en-US" b="1"/>
              <a:t>Name of person entering data</a:t>
            </a:r>
          </a:p>
          <a:p>
            <a:pPr marL="285750" indent="-285750">
              <a:buFont typeface="Arial" panose="020B0604020202020204" pitchFamily="34" charset="0"/>
              <a:buChar char="•"/>
            </a:pPr>
            <a:r>
              <a:rPr lang="en-US" b="1"/>
              <a:t>Position of person entering data</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41534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a:t>Paper copy Y/N</a:t>
            </a:r>
          </a:p>
          <a:p>
            <a:pPr marL="285750" indent="-285750">
              <a:buFont typeface="Arial" panose="020B0604020202020204" pitchFamily="34" charset="0"/>
              <a:buChar char="•"/>
            </a:pPr>
            <a:r>
              <a:rPr lang="en-US" b="1"/>
              <a:t>First attempt date</a:t>
            </a:r>
          </a:p>
          <a:p>
            <a:pPr marL="285750" indent="-285750">
              <a:buFont typeface="Arial" panose="020B0604020202020204" pitchFamily="34" charset="0"/>
              <a:buChar char="•"/>
            </a:pPr>
            <a:r>
              <a:rPr lang="en-US" b="1"/>
              <a:t>Last attempt date</a:t>
            </a:r>
          </a:p>
          <a:p>
            <a:pPr marL="285750" indent="-285750">
              <a:buFont typeface="Arial" panose="020B0604020202020204" pitchFamily="34" charset="0"/>
              <a:buChar char="•"/>
            </a:pPr>
            <a:r>
              <a:rPr lang="en-US" b="1"/>
              <a:t>Total # of attempts</a:t>
            </a:r>
          </a:p>
          <a:p>
            <a:pPr marL="285750" indent="-285750">
              <a:buFont typeface="Arial" panose="020B0604020202020204" pitchFamily="34" charset="0"/>
              <a:buChar char="•"/>
            </a:pPr>
            <a:r>
              <a:rPr lang="en-US" b="1"/>
              <a:t>Name of person entering data</a:t>
            </a:r>
          </a:p>
          <a:p>
            <a:pPr marL="285750" indent="-285750">
              <a:buFont typeface="Arial" panose="020B0604020202020204" pitchFamily="34" charset="0"/>
              <a:buChar char="•"/>
            </a:pPr>
            <a:r>
              <a:rPr lang="en-US" b="1"/>
              <a:t>Position of person entering data</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158007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full review of completed input or at end of September, whichever comes first, finalize input with</a:t>
            </a:r>
            <a:r>
              <a:rPr lang="en-US" baseline="0"/>
              <a:t> the submission button, </a:t>
            </a:r>
            <a:r>
              <a:rPr lang="en-US" i="1" baseline="0"/>
              <a:t>Mark Collection Complete </a:t>
            </a:r>
          </a:p>
          <a:p>
            <a:r>
              <a:rPr lang="en-US" i="0" baseline="0"/>
              <a:t>(NOTE:  you may want to verify this with your Director of Special Education/Student Services before clicking the button for the final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1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lumMod val="65000"/>
                    <a:lumOff val="35000"/>
                  </a:schemeClr>
                </a:solidFill>
              </a:rPr>
              <a:t>Each time you click “Open for Data Entry” an attempt is recorded and you will have to add the outcome reason and notes</a:t>
            </a:r>
          </a:p>
        </p:txBody>
      </p:sp>
      <p:sp>
        <p:nvSpPr>
          <p:cNvPr id="4" name="Slide Number Placeholder 3"/>
          <p:cNvSpPr>
            <a:spLocks noGrp="1"/>
          </p:cNvSpPr>
          <p:nvPr>
            <p:ph type="sldNum" sz="quarter" idx="5"/>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50865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full review of completed input or at end of September, whichever comes first, finalize input with</a:t>
            </a:r>
            <a:r>
              <a:rPr lang="en-US" baseline="0"/>
              <a:t> the submission button, </a:t>
            </a:r>
            <a:r>
              <a:rPr lang="en-US" i="1" baseline="0"/>
              <a:t>Mark Collection Complete </a:t>
            </a:r>
          </a:p>
          <a:p>
            <a:r>
              <a:rPr lang="en-US" i="0" baseline="0"/>
              <a:t>(NOTE:  you may want to verify this with your Director of Special Education/Student Services before clicking the button for the final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263126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Contact History shows each time an interview was opened for a former student. It automatically records each attempted contact. When “Will Complete Later” is selected, the note shows in the Note section of the Contact History. In this way, Interviewers can leave a note for themselves or another interviewer or an administrator. Anyone attempting to reach the former student will see these notes. </a:t>
            </a:r>
          </a:p>
          <a:p>
            <a:endParaRPr lang="en-US"/>
          </a:p>
          <a:p>
            <a:r>
              <a:rPr lang="en-US"/>
              <a:t>When Will Not Complete is selected, leave any note in the Interviewer Note/Comment question of the Post-Interview section of the interview protocol. </a:t>
            </a:r>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a:p>
        </p:txBody>
      </p:sp>
    </p:spTree>
    <p:extLst>
      <p:ext uri="{BB962C8B-B14F-4D97-AF65-F5344CB8AC3E}">
        <p14:creationId xmlns:p14="http://schemas.microsoft.com/office/powerpoint/2010/main" val="329225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Prepared</a:t>
            </a:r>
          </a:p>
          <a:p>
            <a:pPr marL="171450" indent="-171450">
              <a:buFont typeface="Arial" panose="020B0604020202020204" pitchFamily="34" charset="0"/>
              <a:buChar char="•"/>
            </a:pPr>
            <a:r>
              <a:rPr lang="en-US"/>
              <a:t>List of students reviewed and confirmed as complete</a:t>
            </a:r>
          </a:p>
          <a:p>
            <a:pPr marL="171450" indent="-171450">
              <a:buFont typeface="Arial" panose="020B0604020202020204" pitchFamily="34" charset="0"/>
              <a:buChar char="•"/>
            </a:pPr>
            <a:r>
              <a:rPr lang="en-US"/>
              <a:t>Review and get to know the interview</a:t>
            </a:r>
          </a:p>
          <a:p>
            <a:pPr marL="171450" indent="-171450">
              <a:buFont typeface="Arial" panose="020B0604020202020204" pitchFamily="34" charset="0"/>
              <a:buChar char="•"/>
            </a:pPr>
            <a:r>
              <a:rPr lang="en-US"/>
              <a:t>Contact list available and handy</a:t>
            </a:r>
          </a:p>
          <a:p>
            <a:pPr marL="171450" indent="-171450">
              <a:buFont typeface="Arial" panose="020B0604020202020204" pitchFamily="34" charset="0"/>
              <a:buChar char="•"/>
            </a:pPr>
            <a:r>
              <a:rPr lang="en-US"/>
              <a:t>Template for local Community Resources can be found on the ODE Telephone Script document that is listed in Help/Resources</a:t>
            </a:r>
            <a:r>
              <a:rPr lang="en-US" baseline="0"/>
              <a:t> under Follow-Up with a link to the document on Transition Oregon website:  transitionoregon.org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9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53</a:t>
            </a:fld>
            <a:endParaRPr lang="en-US"/>
          </a:p>
        </p:txBody>
      </p:sp>
    </p:spTree>
    <p:extLst>
      <p:ext uri="{BB962C8B-B14F-4D97-AF65-F5344CB8AC3E}">
        <p14:creationId xmlns:p14="http://schemas.microsoft.com/office/powerpoint/2010/main" val="960915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54</a:t>
            </a:fld>
            <a:endParaRPr lang="en-US"/>
          </a:p>
        </p:txBody>
      </p:sp>
    </p:spTree>
    <p:extLst>
      <p:ext uri="{BB962C8B-B14F-4D97-AF65-F5344CB8AC3E}">
        <p14:creationId xmlns:p14="http://schemas.microsoft.com/office/powerpoint/2010/main" val="129920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access as for Exit Interview</a:t>
            </a: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50072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63658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25769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224512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be interviewing students from multiple schools. Click the name of the school to see a list of students. </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92544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students may attend a school or program outside of their resident district; this is called a Special Program.</a:t>
            </a:r>
          </a:p>
          <a:p>
            <a:r>
              <a:rPr lang="en-US"/>
              <a:t>The special program is considered as the Attending District. The collection of the Follow-Up interview is required of the Resident District.  Some examples of Oregon Special Programs are:  Local ESDs, Wellsprings, Levi Anderson, Serendipity, Riverfront, Oregon School for the Deaf, Bridgeway House, Westmoreland.</a:t>
            </a:r>
          </a:p>
          <a:p>
            <a:endParaRPr lang="en-US"/>
          </a:p>
        </p:txBody>
      </p:sp>
      <p:sp>
        <p:nvSpPr>
          <p:cNvPr id="4" name="Slide Number Placeholder 3"/>
          <p:cNvSpPr>
            <a:spLocks noGrp="1"/>
          </p:cNvSpPr>
          <p:nvPr>
            <p:ph type="sldNum" sz="quarter" idx="5"/>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49684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 may be interviewing students from multiple schools. </a:t>
            </a:r>
          </a:p>
          <a:p>
            <a:r>
              <a:rPr lang="en-US"/>
              <a:t>Click the name of the school to see a list of students. </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21064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340391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53068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289146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xmlns=""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xmlns=""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501425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xmlns=""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xmlns=""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a:latin typeface="+mn-lt"/>
            </a:endParaRPr>
          </a:p>
        </p:txBody>
      </p:sp>
    </p:spTree>
    <p:extLst>
      <p:ext uri="{BB962C8B-B14F-4D97-AF65-F5344CB8AC3E}">
        <p14:creationId xmlns:p14="http://schemas.microsoft.com/office/powerpoint/2010/main" val="38230877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408782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57307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47389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26679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231048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08627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8461"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pic>
        <p:nvPicPr>
          <p:cNvPr id="7" name="Picture 6">
            <a:extLst>
              <a:ext uri="{FF2B5EF4-FFF2-40B4-BE49-F238E27FC236}">
                <a16:creationId xmlns:a16="http://schemas.microsoft.com/office/drawing/2014/main" id="{8387F390-DC80-8491-CC20-3A4224C4DBD7}"/>
              </a:ext>
            </a:extLst>
          </p:cNvPr>
          <p:cNvPicPr>
            <a:picLocks noChangeAspect="1"/>
          </p:cNvPicPr>
          <p:nvPr userDrawn="1"/>
        </p:nvPicPr>
        <p:blipFill>
          <a:blip r:embed="rId2"/>
          <a:stretch>
            <a:fillRect/>
          </a:stretch>
        </p:blipFill>
        <p:spPr>
          <a:xfrm>
            <a:off x="10406661" y="269945"/>
            <a:ext cx="1553744" cy="843238"/>
          </a:xfrm>
          <a:prstGeom prst="rect">
            <a:avLst/>
          </a:prstGeom>
        </p:spPr>
      </p:pic>
    </p:spTree>
    <p:extLst>
      <p:ext uri="{BB962C8B-B14F-4D97-AF65-F5344CB8AC3E}">
        <p14:creationId xmlns:p14="http://schemas.microsoft.com/office/powerpoint/2010/main" val="1142268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810177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49320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213172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191514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EBB9-8AFC-4C9E-9C2E-31A49D772122}" type="slidenum">
              <a:rPr lang="en-US" smtClean="0"/>
              <a:t>‹#›</a:t>
            </a:fld>
            <a:endParaRPr lang="en-US"/>
          </a:p>
        </p:txBody>
      </p:sp>
    </p:spTree>
    <p:extLst>
      <p:ext uri="{BB962C8B-B14F-4D97-AF65-F5344CB8AC3E}">
        <p14:creationId xmlns:p14="http://schemas.microsoft.com/office/powerpoint/2010/main" val="4157547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AEDF-BE60-1E47-BD7E-94EAC079F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C183B-6ACE-0E63-0272-6C3963442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D2BB1-CC75-5ACE-CF87-C4B2931CA933}"/>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A1F15FCF-BBA2-B6B0-1540-4E0D70152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E1483-1B8E-46C5-FF01-52422FF516AF}"/>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86837772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1DC0-17E8-72CB-E927-7B7BC0CC1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D7B99-2B78-E7BE-E036-CC41C1B1C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A1C53-73FE-A84E-A7EC-EAE535690041}"/>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2D84A694-69C4-0564-E2DF-2E8DF80B7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DB10A-2A26-788E-4D64-3CD28A95C1D8}"/>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145663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C801-82E4-EB49-F83D-12154DA9A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E79753-FE84-98C7-2A84-FF129CCDC9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F8176-B0C0-33F2-330A-58877AA10B8C}"/>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83F2A30A-064B-F1F6-E543-660BFA2FA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5F315-5773-1A39-D5C8-40CB6B1930E8}"/>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090356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64B-9444-297C-A90C-9A6B3021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0E96-46B0-BDE8-1871-0066B5F0D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230DE-11D6-7B60-650D-86AB4BCAF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F1140-4594-F895-BEFE-02AB6AA6F944}"/>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6" name="Footer Placeholder 5">
            <a:extLst>
              <a:ext uri="{FF2B5EF4-FFF2-40B4-BE49-F238E27FC236}">
                <a16:creationId xmlns:a16="http://schemas.microsoft.com/office/drawing/2014/main" id="{8FA6FC61-C7E3-19BF-8D5E-A31E997C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49EEE-7676-8471-8AC8-EF8AC932C47D}"/>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10940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06A3-2367-4FAB-B13C-F67EC5807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1C7E9-FCC8-B966-9E1A-22846FFDE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3AEC2-A936-10FE-EFB1-0A210EF66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BE4AA-5135-8621-5A10-0919CF219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43A98-B99D-DE14-2BB7-2CFE7A61E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0EDF71-20E1-8273-CDBD-069384DC3D46}"/>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8" name="Footer Placeholder 7">
            <a:extLst>
              <a:ext uri="{FF2B5EF4-FFF2-40B4-BE49-F238E27FC236}">
                <a16:creationId xmlns:a16="http://schemas.microsoft.com/office/drawing/2014/main" id="{C824D55F-165F-8772-C14A-A339D7992D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73815-B214-FC57-C702-7F4B0C97E513}"/>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19309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971343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75-D8B2-2D4C-2F28-3541AED28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344F7-2275-BABC-C005-967BCC0B5DCF}"/>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4" name="Footer Placeholder 3">
            <a:extLst>
              <a:ext uri="{FF2B5EF4-FFF2-40B4-BE49-F238E27FC236}">
                <a16:creationId xmlns:a16="http://schemas.microsoft.com/office/drawing/2014/main" id="{E167E640-C3BE-365B-5514-11022A6BB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66C0B-6DAA-FC6D-B52C-11249C1CE803}"/>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8972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86747-B4FC-D16D-D4FD-9A9DF81A1449}"/>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3" name="Footer Placeholder 2">
            <a:extLst>
              <a:ext uri="{FF2B5EF4-FFF2-40B4-BE49-F238E27FC236}">
                <a16:creationId xmlns:a16="http://schemas.microsoft.com/office/drawing/2014/main" id="{1BEA24DA-16DF-4F1C-33E8-D0AB7ADBF0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244C94-1816-BE83-749E-CA2F12FBB973}"/>
              </a:ext>
            </a:extLst>
          </p:cNvPr>
          <p:cNvSpPr>
            <a:spLocks noGrp="1"/>
          </p:cNvSpPr>
          <p:nvPr>
            <p:ph type="sldNum" sz="quarter" idx="12"/>
          </p:nvPr>
        </p:nvSpPr>
        <p:spPr/>
        <p:txBody>
          <a:bodyPr/>
          <a:lstStyle/>
          <a:p>
            <a:fld id="{C2BB338F-5192-412D-A58E-93B2FE5E5E9D}" type="slidenum">
              <a:rPr lang="en-US" smtClean="0"/>
              <a:t>‹#›</a:t>
            </a:fld>
            <a:endParaRPr lang="en-US"/>
          </a:p>
        </p:txBody>
      </p:sp>
      <p:pic>
        <p:nvPicPr>
          <p:cNvPr id="5" name="Picture 4">
            <a:extLst>
              <a:ext uri="{FF2B5EF4-FFF2-40B4-BE49-F238E27FC236}">
                <a16:creationId xmlns:a16="http://schemas.microsoft.com/office/drawing/2014/main" id="{5B0D3649-24F7-6F95-3AB1-F4B629837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387831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A7D5-A5C2-3DC5-F74A-BFF2C6DAA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3A85E-ACAF-4A15-EEF9-49B5B3A50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03409-0DA1-C9A4-9D0A-A100FDF81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49C7B-67BA-29EB-1BA6-4A9B0E119A8A}"/>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6" name="Footer Placeholder 5">
            <a:extLst>
              <a:ext uri="{FF2B5EF4-FFF2-40B4-BE49-F238E27FC236}">
                <a16:creationId xmlns:a16="http://schemas.microsoft.com/office/drawing/2014/main" id="{E579976E-60B6-C8FE-2D9A-7A459F166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E8157-A4D5-A3A8-2786-F6C37BFAA80C}"/>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446572284"/>
      </p:ext>
    </p:extLst>
  </p:cSld>
  <p:clrMapOvr>
    <a:masterClrMapping/>
  </p:clrMapOvr>
  <p:extLst>
    <p:ext uri="{DCECCB84-F9BA-43D5-87BE-67443E8EF086}">
      <p15:sldGuideLst xmlns:p15="http://schemas.microsoft.com/office/powerpoint/2012/main">
        <p15:guide id="1" pos="7296" userDrawn="1">
          <p15:clr>
            <a:srgbClr val="FBAE40"/>
          </p15:clr>
        </p15:guide>
        <p15:guide id="2" pos="307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C647-E00C-0FED-84AB-C7D3EA922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BD0C30-C173-8996-21EA-884FD982A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DBFF9-95D3-69C7-31D4-D521BF0E5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3AABC-6FA5-D035-1E8B-31A9CCF62A9F}"/>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6" name="Footer Placeholder 5">
            <a:extLst>
              <a:ext uri="{FF2B5EF4-FFF2-40B4-BE49-F238E27FC236}">
                <a16:creationId xmlns:a16="http://schemas.microsoft.com/office/drawing/2014/main" id="{4F3EE855-2BC7-5137-5E6C-2F3AFB0F6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5E6A1-4CF8-C855-D70B-C1D23F1FCB45}"/>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86465033"/>
      </p:ext>
    </p:extLst>
  </p:cSld>
  <p:clrMapOvr>
    <a:masterClrMapping/>
  </p:clrMapOvr>
  <p:extLst>
    <p:ext uri="{DCECCB84-F9BA-43D5-87BE-67443E8EF086}">
      <p15:sldGuideLst xmlns:p15="http://schemas.microsoft.com/office/powerpoint/2012/main">
        <p15:guide id="1" pos="307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1F40-EF26-3645-A703-35D860417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3EFD05-F08B-C4E3-EC9A-1F72F1016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E715C-3AB0-2858-A92B-B0D7E3EBCABC}"/>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C0A69114-77FD-C8AE-8ACF-4A572E9CA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B7C2C-5013-6DFA-22F2-D74423EE590A}"/>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73328856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EE9BF-7EC1-1393-BC17-2437B4D83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C257DC-E8B0-616D-C8B4-95F0D58F3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886E1-CAA7-DE03-99BA-B7CD81635590}"/>
              </a:ext>
            </a:extLst>
          </p:cNvPr>
          <p:cNvSpPr>
            <a:spLocks noGrp="1"/>
          </p:cNvSpPr>
          <p:nvPr>
            <p:ph type="dt" sz="half" idx="10"/>
          </p:nvPr>
        </p:nvSpPr>
        <p:spPr/>
        <p:txBody>
          <a:body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646AD4A6-8DA4-1F4D-6DE6-6AA132DC0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A8F74-0536-2838-EA1A-D05D546FC0EF}"/>
              </a:ext>
            </a:extLst>
          </p:cNvPr>
          <p:cNvSpPr>
            <a:spLocks noGrp="1"/>
          </p:cNvSpPr>
          <p:nvPr>
            <p:ph type="sldNum" sz="quarter" idx="12"/>
          </p:nvPr>
        </p:nvSpPr>
        <p:spPr/>
        <p:txBody>
          <a:bodyPr/>
          <a:lstStyle/>
          <a:p>
            <a:fld id="{C2BB338F-5192-412D-A58E-93B2FE5E5E9D}" type="slidenum">
              <a:rPr lang="en-US" smtClean="0"/>
              <a:t>‹#›</a:t>
            </a:fld>
            <a:endParaRPr lang="en-US"/>
          </a:p>
        </p:txBody>
      </p:sp>
    </p:spTree>
    <p:extLst>
      <p:ext uri="{BB962C8B-B14F-4D97-AF65-F5344CB8AC3E}">
        <p14:creationId xmlns:p14="http://schemas.microsoft.com/office/powerpoint/2010/main" val="291461620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29000"/>
            <a:ext cx="9144000" cy="14976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82450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2286001"/>
            <a:ext cx="5386387"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3264885"/>
            <a:ext cx="5386387"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2286001"/>
            <a:ext cx="5411788"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0613" y="3264885"/>
            <a:ext cx="5411788"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09600" y="914401"/>
            <a:ext cx="10972800" cy="1257300"/>
          </a:xfrm>
        </p:spPr>
        <p:txBody>
          <a:bodyPr/>
          <a:lstStyle/>
          <a:p>
            <a:r>
              <a:rPr lang="en-US"/>
              <a:t>Click to edit Master title style</a:t>
            </a:r>
          </a:p>
        </p:txBody>
      </p:sp>
    </p:spTree>
    <p:extLst>
      <p:ext uri="{BB962C8B-B14F-4D97-AF65-F5344CB8AC3E}">
        <p14:creationId xmlns:p14="http://schemas.microsoft.com/office/powerpoint/2010/main" val="321008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pic>
        <p:nvPicPr>
          <p:cNvPr id="8" name="Picture 7">
            <a:extLst>
              <a:ext uri="{FF2B5EF4-FFF2-40B4-BE49-F238E27FC236}">
                <a16:creationId xmlns:a16="http://schemas.microsoft.com/office/drawing/2014/main" id="{C03EA287-DE0F-DF88-539C-16A89FA9FAFF}"/>
              </a:ext>
            </a:extLst>
          </p:cNvPr>
          <p:cNvPicPr>
            <a:picLocks noChangeAspect="1"/>
          </p:cNvPicPr>
          <p:nvPr userDrawn="1"/>
        </p:nvPicPr>
        <p:blipFill>
          <a:blip r:embed="rId2"/>
          <a:stretch>
            <a:fillRect/>
          </a:stretch>
        </p:blipFill>
        <p:spPr>
          <a:xfrm>
            <a:off x="10406661" y="269945"/>
            <a:ext cx="1553744" cy="843238"/>
          </a:xfrm>
          <a:prstGeom prst="rect">
            <a:avLst/>
          </a:prstGeom>
        </p:spPr>
      </p:pic>
    </p:spTree>
    <p:extLst>
      <p:ext uri="{BB962C8B-B14F-4D97-AF65-F5344CB8AC3E}">
        <p14:creationId xmlns:p14="http://schemas.microsoft.com/office/powerpoint/2010/main" val="38118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362901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6449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195413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288624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A440-1358-493A-BACA-36C065BC0130}" type="slidenum">
              <a:rPr lang="en-US" smtClean="0"/>
              <a:t>‹#›</a:t>
            </a:fld>
            <a:endParaRPr lang="en-US"/>
          </a:p>
        </p:txBody>
      </p:sp>
    </p:spTree>
    <p:extLst>
      <p:ext uri="{BB962C8B-B14F-4D97-AF65-F5344CB8AC3E}">
        <p14:creationId xmlns:p14="http://schemas.microsoft.com/office/powerpoint/2010/main" val="71897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5A440-1358-493A-BACA-36C065BC0130}" type="slidenum">
              <a:rPr lang="en-US" smtClean="0"/>
              <a:t>‹#›</a:t>
            </a:fld>
            <a:endParaRPr lang="en-US"/>
          </a:p>
        </p:txBody>
      </p:sp>
    </p:spTree>
    <p:extLst>
      <p:ext uri="{BB962C8B-B14F-4D97-AF65-F5344CB8AC3E}">
        <p14:creationId xmlns:p14="http://schemas.microsoft.com/office/powerpoint/2010/main" val="1522125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6" r:id="rId12"/>
    <p:sldLayoutId id="214748374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EBB9-8AFC-4C9E-9C2E-31A49D772122}" type="slidenum">
              <a:rPr lang="en-US" smtClean="0"/>
              <a:t>‹#›</a:t>
            </a:fld>
            <a:endParaRPr lang="en-US"/>
          </a:p>
        </p:txBody>
      </p:sp>
    </p:spTree>
    <p:extLst>
      <p:ext uri="{BB962C8B-B14F-4D97-AF65-F5344CB8AC3E}">
        <p14:creationId xmlns:p14="http://schemas.microsoft.com/office/powerpoint/2010/main" val="32468520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75E4F-1E35-D985-EA2D-ADD18BEAE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2E82B-E1C2-AC65-1A75-6EE920F8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AA220-F238-F56A-CC96-8D773832E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DB5E6B-BB47-42D6-B60C-2FA7E0BB20FB}" type="datetimeFigureOut">
              <a:rPr lang="en-US" smtClean="0"/>
              <a:t>6/10/2024</a:t>
            </a:fld>
            <a:endParaRPr lang="en-US"/>
          </a:p>
        </p:txBody>
      </p:sp>
      <p:sp>
        <p:nvSpPr>
          <p:cNvPr id="5" name="Footer Placeholder 4">
            <a:extLst>
              <a:ext uri="{FF2B5EF4-FFF2-40B4-BE49-F238E27FC236}">
                <a16:creationId xmlns:a16="http://schemas.microsoft.com/office/drawing/2014/main" id="{718006C2-6C74-D594-31A6-79779F186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DD41FE-4486-A1D8-B48B-57F7A1DD3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BB338F-5192-412D-A58E-93B2FE5E5E9D}" type="slidenum">
              <a:rPr lang="en-US" smtClean="0"/>
              <a:t>‹#›</a:t>
            </a:fld>
            <a:endParaRPr lang="en-US"/>
          </a:p>
        </p:txBody>
      </p:sp>
    </p:spTree>
    <p:extLst>
      <p:ext uri="{BB962C8B-B14F-4D97-AF65-F5344CB8AC3E}">
        <p14:creationId xmlns:p14="http://schemas.microsoft.com/office/powerpoint/2010/main" val="1266039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98" r:id="rId12"/>
    <p:sldLayoutId id="214748370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1440" userDrawn="1">
          <p15:clr>
            <a:srgbClr val="F26B43"/>
          </p15:clr>
        </p15:guide>
        <p15:guide id="3" orient="horz" pos="3888" userDrawn="1">
          <p15:clr>
            <a:srgbClr val="F26B43"/>
          </p15:clr>
        </p15:guide>
        <p15:guide id="4" orient="horz" pos="1368" userDrawn="1">
          <p15:clr>
            <a:srgbClr val="F26B43"/>
          </p15:clr>
        </p15:guide>
        <p15:guide id="5" pos="384" userDrawn="1">
          <p15:clr>
            <a:srgbClr val="F26B43"/>
          </p15:clr>
        </p15:guide>
        <p15:guide id="6" pos="7296"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58.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96.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hyperlink" Target="mailto:cpost3@uoregon.edu" TargetMode="External"/><Relationship Id="rId2" Type="http://schemas.openxmlformats.org/officeDocument/2006/relationships/hyperlink" Target="https://transitionoregon.org/event/open-mic-question-answer/" TargetMode="External"/><Relationship Id="rId1" Type="http://schemas.openxmlformats.org/officeDocument/2006/relationships/slideLayout" Target="../slideLayouts/slideLayout2.xml"/><Relationship Id="rId6" Type="http://schemas.openxmlformats.org/officeDocument/2006/relationships/hyperlink" Target="mailto:calverso@uoregon.edu" TargetMode="External"/><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transitionoregon.org/post-school-outcom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de.oss-datateam@ode.oregon.go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hava.Feinstein@ode.oregon.gov" TargetMode="External"/><Relationship Id="rId7" Type="http://schemas.openxmlformats.org/officeDocument/2006/relationships/hyperlink" Target="mailto:pso@uoregon.edu"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hyperlink" Target="mailto:ode.oss-datateam@ode.oregon.gov" TargetMode="External"/><Relationship Id="rId5" Type="http://schemas.openxmlformats.org/officeDocument/2006/relationships/hyperlink" Target="mailto:cpost3@uoregon.edu" TargetMode="External"/><Relationship Id="rId10" Type="http://schemas.openxmlformats.org/officeDocument/2006/relationships/image" Target="../media/image3.png"/><Relationship Id="rId4" Type="http://schemas.openxmlformats.org/officeDocument/2006/relationships/hyperlink" Target="mailto:calverso@uoregon.edu" TargetMode="External"/><Relationship Id="rId9" Type="http://schemas.openxmlformats.org/officeDocument/2006/relationships/image" Target="../media/image10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99" y="875164"/>
            <a:ext cx="10409382" cy="1460286"/>
          </a:xfrm>
        </p:spPr>
        <p:txBody>
          <a:bodyPr>
            <a:normAutofit fontScale="90000"/>
          </a:bodyPr>
          <a:lstStyle/>
          <a:p>
            <a:pPr algn="ctr"/>
            <a:r>
              <a:rPr lang="en-US" sz="3200" b="1" dirty="0">
                <a:solidFill>
                  <a:srgbClr val="000256"/>
                </a:solidFill>
                <a:latin typeface="Malgun Gothic" panose="020B0503020000020004" pitchFamily="34" charset="-127"/>
                <a:ea typeface="Malgun Gothic" panose="020B0503020000020004" pitchFamily="34" charset="-127"/>
              </a:rPr>
              <a:t> </a:t>
            </a:r>
            <a:br>
              <a:rPr lang="en-US" sz="3200" b="1" dirty="0">
                <a:solidFill>
                  <a:srgbClr val="000256"/>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Why Does It Matter: </a:t>
            </a:r>
            <a:br>
              <a:rPr lang="en-US" sz="3200" b="1" dirty="0">
                <a:solidFill>
                  <a:srgbClr val="0A0C65"/>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How to Navigate the ODE PSO 2.0 Application </a:t>
            </a:r>
            <a:br>
              <a:rPr lang="en-US" sz="3200" b="1" dirty="0">
                <a:solidFill>
                  <a:srgbClr val="0A0C65"/>
                </a:solidFill>
                <a:latin typeface="Malgun Gothic" panose="020B0503020000020004" pitchFamily="34" charset="-127"/>
                <a:ea typeface="Malgun Gothic" panose="020B0503020000020004" pitchFamily="34" charset="-127"/>
              </a:rPr>
            </a:br>
            <a:r>
              <a:rPr lang="en-US" sz="3200" b="1" dirty="0">
                <a:solidFill>
                  <a:srgbClr val="0A0C65"/>
                </a:solidFill>
                <a:latin typeface="Malgun Gothic" panose="020B0503020000020004" pitchFamily="34" charset="-127"/>
                <a:ea typeface="Malgun Gothic" panose="020B0503020000020004" pitchFamily="34" charset="-127"/>
              </a:rPr>
              <a:t>for the </a:t>
            </a:r>
            <a:r>
              <a:rPr lang="en-US" sz="3600" b="1" dirty="0">
                <a:solidFill>
                  <a:srgbClr val="0A0C65"/>
                </a:solidFill>
                <a:latin typeface="Malgun Gothic" panose="020B0503020000020004" pitchFamily="34" charset="-127"/>
                <a:ea typeface="Malgun Gothic" panose="020B0503020000020004" pitchFamily="34" charset="-127"/>
              </a:rPr>
              <a:t>PSO Follow-Up Interview Collection</a:t>
            </a:r>
          </a:p>
        </p:txBody>
      </p:sp>
      <p:pic>
        <p:nvPicPr>
          <p:cNvPr id="5" name="Picture 2">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16012" y="2566149"/>
            <a:ext cx="4359975" cy="236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2962" y="6375611"/>
            <a:ext cx="1653436" cy="369332"/>
          </a:xfrm>
          <a:prstGeom prst="rect">
            <a:avLst/>
          </a:prstGeom>
          <a:noFill/>
        </p:spPr>
        <p:txBody>
          <a:bodyPr wrap="square" rtlCol="0">
            <a:spAutoFit/>
          </a:bodyPr>
          <a:lstStyle/>
          <a:p>
            <a:r>
              <a:rPr lang="en-US">
                <a:solidFill>
                  <a:schemeClr val="bg1">
                    <a:lumMod val="85000"/>
                  </a:schemeClr>
                </a:solidFill>
              </a:rPr>
              <a:t>4/2024rev</a:t>
            </a:r>
          </a:p>
        </p:txBody>
      </p:sp>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68" y="259542"/>
            <a:ext cx="868796" cy="992909"/>
          </a:xfrm>
          <a:prstGeom prst="rect">
            <a:avLst/>
          </a:prstGeom>
        </p:spPr>
      </p:pic>
      <p:sp>
        <p:nvSpPr>
          <p:cNvPr id="4" name="TextBox 3">
            <a:extLst>
              <a:ext uri="{FF2B5EF4-FFF2-40B4-BE49-F238E27FC236}">
                <a16:creationId xmlns:a16="http://schemas.microsoft.com/office/drawing/2014/main" id="{CAE9C88B-3EB5-E5B5-FCC3-FCAA4A1CE837}"/>
              </a:ext>
            </a:extLst>
          </p:cNvPr>
          <p:cNvSpPr txBox="1"/>
          <p:nvPr/>
        </p:nvSpPr>
        <p:spPr>
          <a:xfrm>
            <a:off x="4058037" y="5166400"/>
            <a:ext cx="4217950" cy="923330"/>
          </a:xfrm>
          <a:prstGeom prst="rect">
            <a:avLst/>
          </a:prstGeom>
          <a:noFill/>
        </p:spPr>
        <p:txBody>
          <a:bodyPr wrap="none" rtlCol="0">
            <a:spAutoFit/>
          </a:bodyPr>
          <a:lstStyle/>
          <a:p>
            <a:pPr algn="ctr"/>
            <a:r>
              <a:rPr lang="en-US">
                <a:solidFill>
                  <a:srgbClr val="06085C"/>
                </a:solidFill>
              </a:rPr>
              <a:t>Charlotte Y. Alverson, University of Oregon </a:t>
            </a:r>
          </a:p>
          <a:p>
            <a:pPr algn="ctr"/>
            <a:r>
              <a:rPr lang="en-US">
                <a:solidFill>
                  <a:srgbClr val="06085C"/>
                </a:solidFill>
              </a:rPr>
              <a:t>ODE-PSO Project </a:t>
            </a:r>
          </a:p>
          <a:p>
            <a:pPr algn="ctr"/>
            <a:r>
              <a:rPr lang="en-US">
                <a:solidFill>
                  <a:srgbClr val="06085C"/>
                </a:solidFill>
              </a:rPr>
              <a:t>May 2024</a:t>
            </a:r>
          </a:p>
        </p:txBody>
      </p:sp>
    </p:spTree>
    <p:extLst>
      <p:ext uri="{BB962C8B-B14F-4D97-AF65-F5344CB8AC3E}">
        <p14:creationId xmlns:p14="http://schemas.microsoft.com/office/powerpoint/2010/main" val="286853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08"/>
            <a:ext cx="10515600" cy="1325563"/>
          </a:xfrm>
        </p:spPr>
        <p:txBody>
          <a:bodyPr>
            <a:normAutofit/>
          </a:bodyPr>
          <a:lstStyle/>
          <a:p>
            <a:r>
              <a:rPr lang="en-US" b="0">
                <a:latin typeface="Calibri Light" panose="020F0302020204030204" pitchFamily="34" charset="0"/>
                <a:cs typeface="Calibri Light" panose="020F0302020204030204" pitchFamily="34" charset="0"/>
              </a:rPr>
              <a:t>Step 1: Access to the PSO 2.0 App</a:t>
            </a:r>
          </a:p>
        </p:txBody>
      </p:sp>
      <p:sp>
        <p:nvSpPr>
          <p:cNvPr id="3" name="Content Placeholder 2"/>
          <p:cNvSpPr>
            <a:spLocks noGrp="1"/>
          </p:cNvSpPr>
          <p:nvPr>
            <p:ph idx="1"/>
          </p:nvPr>
        </p:nvSpPr>
        <p:spPr>
          <a:xfrm>
            <a:off x="838200" y="1443507"/>
            <a:ext cx="10963173" cy="2090087"/>
          </a:xfrm>
        </p:spPr>
        <p:txBody>
          <a:bodyPr>
            <a:normAutofit fontScale="92500" lnSpcReduction="20000"/>
          </a:bodyPr>
          <a:lstStyle/>
          <a:p>
            <a:pPr marL="457200" indent="-457200">
              <a:buFont typeface="+mj-lt"/>
              <a:buAutoNum type="arabicPeriod"/>
            </a:pPr>
            <a:r>
              <a:rPr lang="en-US" sz="2200"/>
              <a:t>Get permission from your special education director to obtain a password for access</a:t>
            </a:r>
          </a:p>
          <a:p>
            <a:pPr marL="457200" indent="-457200">
              <a:buFont typeface="+mj-lt"/>
              <a:buAutoNum type="arabicPeriod"/>
            </a:pPr>
            <a:r>
              <a:rPr lang="en-US" sz="2200"/>
              <a:t>Login to Central Login site at </a:t>
            </a:r>
            <a:r>
              <a:rPr lang="en-US" sz="2200" u="sng">
                <a:hlinkClick r:id="rId3"/>
              </a:rPr>
              <a:t>https://district.ode.state.or.us/CentralLogin/</a:t>
            </a:r>
            <a:r>
              <a:rPr lang="en-US" sz="2200" u="sng"/>
              <a:t> </a:t>
            </a:r>
          </a:p>
          <a:p>
            <a:pPr marL="914400" lvl="1" indent="-457200">
              <a:buFont typeface="+mj-lt"/>
              <a:buAutoNum type="alphaLcPeriod"/>
            </a:pPr>
            <a:r>
              <a:rPr lang="en-US" sz="1800"/>
              <a:t>If needed, locate your District Security Administrator for access to the application</a:t>
            </a:r>
          </a:p>
          <a:p>
            <a:pPr marL="457200" indent="-457200">
              <a:buFont typeface="+mj-lt"/>
              <a:buAutoNum type="arabicPeriod"/>
            </a:pPr>
            <a:r>
              <a:rPr lang="en-US" sz="2200"/>
              <a:t>Select </a:t>
            </a:r>
            <a:r>
              <a:rPr lang="en-US" sz="2200" b="1" i="1"/>
              <a:t>Special Ed Post School Outcomes 2.0 – Oregon Department of Education  </a:t>
            </a:r>
          </a:p>
        </p:txBody>
      </p:sp>
      <p:sp>
        <p:nvSpPr>
          <p:cNvPr id="8" name="TextBox 7"/>
          <p:cNvSpPr txBox="1"/>
          <p:nvPr/>
        </p:nvSpPr>
        <p:spPr>
          <a:xfrm>
            <a:off x="11801373" y="6488668"/>
            <a:ext cx="364490" cy="369332"/>
          </a:xfrm>
          <a:prstGeom prst="rect">
            <a:avLst/>
          </a:prstGeom>
          <a:noFill/>
        </p:spPr>
        <p:txBody>
          <a:bodyPr wrap="square" rtlCol="0">
            <a:spAutoFit/>
          </a:bodyPr>
          <a:lstStyle/>
          <a:p>
            <a:r>
              <a:rPr lang="en-US">
                <a:solidFill>
                  <a:schemeClr val="bg1"/>
                </a:solidFill>
              </a:rPr>
              <a:t>9</a:t>
            </a:r>
          </a:p>
        </p:txBody>
      </p:sp>
      <p:pic>
        <p:nvPicPr>
          <p:cNvPr id="11"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3836478-26B1-EF6C-8B60-65C0AD38DF86}"/>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208383" y="3533594"/>
            <a:ext cx="11775235" cy="3324406"/>
          </a:xfrm>
          <a:prstGeom prst="rect">
            <a:avLst/>
          </a:prstGeom>
        </p:spPr>
      </p:pic>
    </p:spTree>
    <p:extLst>
      <p:ext uri="{BB962C8B-B14F-4D97-AF65-F5344CB8AC3E}">
        <p14:creationId xmlns:p14="http://schemas.microsoft.com/office/powerpoint/2010/main" val="29072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E5A0-1498-DDF1-AE31-CB475A1F09F3}"/>
              </a:ext>
            </a:extLst>
          </p:cNvPr>
          <p:cNvSpPr>
            <a:spLocks noGrp="1"/>
          </p:cNvSpPr>
          <p:nvPr>
            <p:ph type="title"/>
          </p:nvPr>
        </p:nvSpPr>
        <p:spPr>
          <a:xfrm>
            <a:off x="277368" y="159449"/>
            <a:ext cx="9568461" cy="1325563"/>
          </a:xfrm>
        </p:spPr>
        <p:txBody>
          <a:bodyPr>
            <a:normAutofit/>
          </a:bodyPr>
          <a:lstStyle/>
          <a:p>
            <a:r>
              <a:rPr lang="en-US" sz="3600"/>
              <a:t>Step 1: Welcome to the Post-School Outcomes (PSO) 2.0 Application </a:t>
            </a:r>
          </a:p>
        </p:txBody>
      </p:sp>
      <p:sp>
        <p:nvSpPr>
          <p:cNvPr id="3" name="Content Placeholder 2">
            <a:extLst>
              <a:ext uri="{FF2B5EF4-FFF2-40B4-BE49-F238E27FC236}">
                <a16:creationId xmlns:a16="http://schemas.microsoft.com/office/drawing/2014/main" id="{24B9ECBD-636D-3AAF-954B-C3CF351F3C98}"/>
              </a:ext>
            </a:extLst>
          </p:cNvPr>
          <p:cNvSpPr>
            <a:spLocks noGrp="1"/>
          </p:cNvSpPr>
          <p:nvPr>
            <p:ph idx="1"/>
          </p:nvPr>
        </p:nvSpPr>
        <p:spPr>
          <a:xfrm>
            <a:off x="569976" y="1447673"/>
            <a:ext cx="10515600" cy="4351338"/>
          </a:xfrm>
        </p:spPr>
        <p:txBody>
          <a:bodyPr/>
          <a:lstStyle/>
          <a:p>
            <a:r>
              <a:rPr lang="en-US"/>
              <a:t>Land on the Home Dashboard </a:t>
            </a:r>
          </a:p>
        </p:txBody>
      </p:sp>
      <p:sp>
        <p:nvSpPr>
          <p:cNvPr id="4" name="Slide Number Placeholder 3">
            <a:extLst>
              <a:ext uri="{FF2B5EF4-FFF2-40B4-BE49-F238E27FC236}">
                <a16:creationId xmlns:a16="http://schemas.microsoft.com/office/drawing/2014/main" id="{F6703392-6078-3325-4E70-9C73B2522212}"/>
              </a:ext>
            </a:extLst>
          </p:cNvPr>
          <p:cNvSpPr>
            <a:spLocks noGrp="1"/>
          </p:cNvSpPr>
          <p:nvPr>
            <p:ph type="sldNum" sz="quarter" idx="12"/>
          </p:nvPr>
        </p:nvSpPr>
        <p:spPr/>
        <p:txBody>
          <a:bodyPr/>
          <a:lstStyle/>
          <a:p>
            <a:fld id="{8B45A440-1358-493A-BACA-36C065BC0130}" type="slidenum">
              <a:rPr lang="en-US" smtClean="0"/>
              <a:t>11</a:t>
            </a:fld>
            <a:endParaRPr lang="en-US"/>
          </a:p>
        </p:txBody>
      </p:sp>
      <p:pic>
        <p:nvPicPr>
          <p:cNvPr id="6" name="Picture 5">
            <a:extLst>
              <a:ext uri="{FF2B5EF4-FFF2-40B4-BE49-F238E27FC236}">
                <a16:creationId xmlns:a16="http://schemas.microsoft.com/office/drawing/2014/main" id="{C7427125-1AB0-7A69-A54B-6550FD3AE97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0" y="1848578"/>
            <a:ext cx="12192000" cy="4872897"/>
          </a:xfrm>
          <a:prstGeom prst="rect">
            <a:avLst/>
          </a:prstGeom>
        </p:spPr>
      </p:pic>
      <p:pic>
        <p:nvPicPr>
          <p:cNvPr id="5" name="Picture 4">
            <a:extLst>
              <a:ext uri="{FF2B5EF4-FFF2-40B4-BE49-F238E27FC236}">
                <a16:creationId xmlns:a16="http://schemas.microsoft.com/office/drawing/2014/main" id="{B8E7DED1-EABD-B423-505F-A32DD4EF2F1B}"/>
              </a:ext>
              <a:ext uri="{C183D7F6-B498-43B3-948B-1728B52AA6E4}">
                <adec:decorative xmlns:adec="http://schemas.microsoft.com/office/drawing/2017/decorative" xmlns="" val="1"/>
              </a:ext>
            </a:extLst>
          </p:cNvPr>
          <p:cNvPicPr>
            <a:picLocks noChangeAspect="1"/>
          </p:cNvPicPr>
          <p:nvPr/>
        </p:nvPicPr>
        <p:blipFill rotWithShape="1">
          <a:blip r:embed="rId3"/>
          <a:srcRect r="81441" b="8510"/>
          <a:stretch/>
        </p:blipFill>
        <p:spPr>
          <a:xfrm>
            <a:off x="0" y="2159931"/>
            <a:ext cx="1497105" cy="2322421"/>
          </a:xfrm>
          <a:prstGeom prst="rect">
            <a:avLst/>
          </a:prstGeom>
        </p:spPr>
      </p:pic>
    </p:spTree>
    <p:extLst>
      <p:ext uri="{BB962C8B-B14F-4D97-AF65-F5344CB8AC3E}">
        <p14:creationId xmlns:p14="http://schemas.microsoft.com/office/powerpoint/2010/main" val="11203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D9D-C576-CF88-BFF0-C92C343E5607}"/>
              </a:ext>
            </a:extLst>
          </p:cNvPr>
          <p:cNvSpPr>
            <a:spLocks noGrp="1"/>
          </p:cNvSpPr>
          <p:nvPr>
            <p:ph type="title"/>
          </p:nvPr>
        </p:nvSpPr>
        <p:spPr>
          <a:xfrm>
            <a:off x="595130" y="57391"/>
            <a:ext cx="10515600" cy="1325563"/>
          </a:xfrm>
          <a:noFill/>
        </p:spPr>
        <p:txBody>
          <a:bodyPr vert="horz" lIns="91440" tIns="45720" rIns="91440" bIns="45720" rtlCol="0" anchor="ctr">
            <a:normAutofit/>
          </a:bodyPr>
          <a:lstStyle/>
          <a:p>
            <a:r>
              <a:rPr lang="en-US" kern="1200">
                <a:latin typeface="Calibri Light" panose="020F0302020204030204" pitchFamily="34" charset="0"/>
                <a:cs typeface="Calibri Light" panose="020F0302020204030204" pitchFamily="34" charset="0"/>
              </a:rPr>
              <a:t>Step 2: Update Agency Contacts</a:t>
            </a:r>
          </a:p>
        </p:txBody>
      </p:sp>
      <p:sp>
        <p:nvSpPr>
          <p:cNvPr id="4" name="Slide Number Placeholder 3">
            <a:extLst>
              <a:ext uri="{FF2B5EF4-FFF2-40B4-BE49-F238E27FC236}">
                <a16:creationId xmlns:a16="http://schemas.microsoft.com/office/drawing/2014/main" id="{B4CC3BA7-10F6-E5A1-48F9-BC7B80E2F259}"/>
              </a:ext>
            </a:extLst>
          </p:cNvPr>
          <p:cNvSpPr>
            <a:spLocks noGrp="1"/>
          </p:cNvSpPr>
          <p:nvPr>
            <p:ph type="sldNum" sz="quarter" idx="12"/>
          </p:nvPr>
        </p:nvSpPr>
        <p:spPr/>
        <p:txBody>
          <a:bodyPr vert="horz" lIns="91440" tIns="45720" rIns="91440" bIns="45720" rtlCol="0" anchor="ctr">
            <a:normAutofit/>
          </a:bodyPr>
          <a:lstStyle/>
          <a:p>
            <a:pPr>
              <a:spcAft>
                <a:spcPts val="600"/>
              </a:spcAft>
            </a:pPr>
            <a:fld id="{C2BB338F-5192-412D-A58E-93B2FE5E5E9D}"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
        <p:nvSpPr>
          <p:cNvPr id="31" name="Content Placeholder 30">
            <a:extLst>
              <a:ext uri="{FF2B5EF4-FFF2-40B4-BE49-F238E27FC236}">
                <a16:creationId xmlns:a16="http://schemas.microsoft.com/office/drawing/2014/main" id="{77E45F18-1B38-9822-6B43-47D37D6FCC39}"/>
              </a:ext>
            </a:extLst>
          </p:cNvPr>
          <p:cNvSpPr>
            <a:spLocks noGrp="1"/>
          </p:cNvSpPr>
          <p:nvPr>
            <p:ph idx="1"/>
          </p:nvPr>
        </p:nvSpPr>
        <p:spPr>
          <a:xfrm>
            <a:off x="702732" y="1382954"/>
            <a:ext cx="11047307" cy="1578237"/>
          </a:xfrm>
        </p:spPr>
        <p:txBody>
          <a:bodyPr>
            <a:normAutofit fontScale="92500"/>
          </a:bodyPr>
          <a:lstStyle/>
          <a:p>
            <a:r>
              <a:rPr lang="en-US" sz="2400"/>
              <a:t>Scroll past the Dashboard to </a:t>
            </a:r>
            <a:r>
              <a:rPr lang="en-US" sz="2400" b="1" i="1"/>
              <a:t>Agency Contacts Responsible for PSO Collection</a:t>
            </a:r>
            <a:r>
              <a:rPr lang="en-US" sz="2400" i="1"/>
              <a:t> </a:t>
            </a:r>
            <a:r>
              <a:rPr lang="en-US" sz="2400"/>
              <a:t>and </a:t>
            </a:r>
            <a:r>
              <a:rPr lang="en-US" sz="2400" b="1" i="1"/>
              <a:t>Agency Contacts for Staff Performing PSO Interviews</a:t>
            </a:r>
          </a:p>
          <a:p>
            <a:r>
              <a:rPr lang="en-US" sz="2400"/>
              <a:t>This information must be provided to continue to the interview</a:t>
            </a:r>
          </a:p>
          <a:p>
            <a:endParaRPr lang="en-US" sz="2400"/>
          </a:p>
          <a:p>
            <a:endParaRPr lang="en-US" sz="2400"/>
          </a:p>
        </p:txBody>
      </p:sp>
      <p:pic>
        <p:nvPicPr>
          <p:cNvPr id="34" name="Content Placeholder 5">
            <a:extLst>
              <a:ext uri="{FF2B5EF4-FFF2-40B4-BE49-F238E27FC236}">
                <a16:creationId xmlns:a16="http://schemas.microsoft.com/office/drawing/2014/main" id="{DFEC1BAA-6A52-D58D-EFF7-E3B1B059B06B}"/>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237751" y="2890071"/>
            <a:ext cx="9230359" cy="3967929"/>
          </a:xfrm>
          <a:prstGeom prst="rect">
            <a:avLst/>
          </a:prstGeom>
        </p:spPr>
      </p:pic>
      <p:pic>
        <p:nvPicPr>
          <p:cNvPr id="3" name="Picture 2">
            <a:extLst>
              <a:ext uri="{FF2B5EF4-FFF2-40B4-BE49-F238E27FC236}">
                <a16:creationId xmlns:a16="http://schemas.microsoft.com/office/drawing/2014/main" id="{65C9553C-540D-CEF6-47D8-63F0571EA25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0195424" y="296464"/>
            <a:ext cx="1554615" cy="847417"/>
          </a:xfrm>
          <a:prstGeom prst="rect">
            <a:avLst/>
          </a:prstGeom>
        </p:spPr>
      </p:pic>
    </p:spTree>
    <p:extLst>
      <p:ext uri="{BB962C8B-B14F-4D97-AF65-F5344CB8AC3E}">
        <p14:creationId xmlns:p14="http://schemas.microsoft.com/office/powerpoint/2010/main" val="326077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3085-128B-393F-AA9E-561A6839742C}"/>
              </a:ext>
            </a:extLst>
          </p:cNvPr>
          <p:cNvSpPr>
            <a:spLocks noGrp="1"/>
          </p:cNvSpPr>
          <p:nvPr>
            <p:ph type="title"/>
          </p:nvPr>
        </p:nvSpPr>
        <p:spPr/>
        <p:txBody>
          <a:bodyPr/>
          <a:lstStyle/>
          <a:p>
            <a:r>
              <a:rPr lang="en-US"/>
              <a:t>Step 2: Update Agency Contacts </a:t>
            </a:r>
          </a:p>
        </p:txBody>
      </p:sp>
      <p:sp>
        <p:nvSpPr>
          <p:cNvPr id="3" name="Content Placeholder 2">
            <a:extLst>
              <a:ext uri="{FF2B5EF4-FFF2-40B4-BE49-F238E27FC236}">
                <a16:creationId xmlns:a16="http://schemas.microsoft.com/office/drawing/2014/main" id="{8C1299A5-259A-2264-E4F6-7A2142A9817B}"/>
              </a:ext>
            </a:extLst>
          </p:cNvPr>
          <p:cNvSpPr>
            <a:spLocks noGrp="1"/>
          </p:cNvSpPr>
          <p:nvPr>
            <p:ph idx="1"/>
          </p:nvPr>
        </p:nvSpPr>
        <p:spPr>
          <a:xfrm>
            <a:off x="838200" y="1533525"/>
            <a:ext cx="10515600" cy="4959350"/>
          </a:xfrm>
        </p:spPr>
        <p:txBody>
          <a:bodyPr>
            <a:normAutofit lnSpcReduction="10000"/>
          </a:bodyPr>
          <a:lstStyle/>
          <a:p>
            <a:pPr>
              <a:spcBef>
                <a:spcPts val="1200"/>
              </a:spcBef>
            </a:pPr>
            <a:r>
              <a:rPr lang="en-US"/>
              <a:t>Under </a:t>
            </a:r>
            <a:r>
              <a:rPr lang="en-US" b="1" i="1"/>
              <a:t>Agency Contacts Responsible for PSO Collection</a:t>
            </a:r>
            <a:r>
              <a:rPr lang="en-US" i="1"/>
              <a:t> </a:t>
            </a:r>
          </a:p>
          <a:p>
            <a:pPr marL="1828800" lvl="1" indent="-457200">
              <a:spcBef>
                <a:spcPts val="1200"/>
              </a:spcBef>
              <a:buFont typeface="+mj-lt"/>
              <a:buAutoNum type="alphaLcPeriod"/>
            </a:pPr>
            <a:r>
              <a:rPr lang="en-US"/>
              <a:t>Click the </a:t>
            </a:r>
            <a:r>
              <a:rPr lang="en-US" b="1"/>
              <a:t>Edit</a:t>
            </a:r>
            <a:r>
              <a:rPr lang="en-US"/>
              <a:t> button to change the title, name, email, and phone number for the Administrator, Follow-Up Data Contact, and Exit Data Contact.</a:t>
            </a:r>
          </a:p>
          <a:p>
            <a:pPr>
              <a:spcBef>
                <a:spcPts val="1200"/>
              </a:spcBef>
            </a:pPr>
            <a:r>
              <a:rPr lang="en-US"/>
              <a:t>Under </a:t>
            </a:r>
            <a:r>
              <a:rPr lang="en-US" b="1" i="1"/>
              <a:t>Agency Contacts for Staff Performing PSO Interviews</a:t>
            </a:r>
          </a:p>
          <a:p>
            <a:pPr marL="1606550">
              <a:spcBef>
                <a:spcPts val="1800"/>
              </a:spcBef>
            </a:pPr>
            <a:r>
              <a:rPr lang="en-US" sz="2400"/>
              <a:t>Click the </a:t>
            </a:r>
            <a:r>
              <a:rPr lang="en-US" sz="2400" b="1"/>
              <a:t>Edit</a:t>
            </a:r>
            <a:r>
              <a:rPr lang="en-US" sz="2400"/>
              <a:t> or </a:t>
            </a:r>
            <a:r>
              <a:rPr lang="en-US" sz="2400" b="1"/>
              <a:t>Delete</a:t>
            </a:r>
            <a:r>
              <a:rPr lang="en-US" sz="2400"/>
              <a:t> button to update the contact information for staff conducting the interviews. </a:t>
            </a:r>
          </a:p>
          <a:p>
            <a:pPr marL="1606550">
              <a:spcBef>
                <a:spcPts val="1800"/>
              </a:spcBef>
            </a:pPr>
            <a:r>
              <a:rPr lang="en-US" sz="2400"/>
              <a:t>Click </a:t>
            </a:r>
            <a:r>
              <a:rPr lang="en-US" sz="2400" b="1"/>
              <a:t>Add Contact </a:t>
            </a:r>
            <a:r>
              <a:rPr lang="en-US" sz="2400"/>
              <a:t>button</a:t>
            </a:r>
            <a:r>
              <a:rPr lang="en-US" sz="2400" b="1"/>
              <a:t> </a:t>
            </a:r>
            <a:r>
              <a:rPr lang="en-US" sz="2400"/>
              <a:t>to add new data collectors. </a:t>
            </a:r>
          </a:p>
          <a:p>
            <a:pPr marL="1606550">
              <a:spcBef>
                <a:spcPts val="1800"/>
              </a:spcBef>
            </a:pPr>
            <a:r>
              <a:rPr lang="en-US" sz="2400"/>
              <a:t>List all data collectors. There is no limit to the number of people listed here. </a:t>
            </a:r>
          </a:p>
          <a:p>
            <a:pPr marL="1606550">
              <a:spcBef>
                <a:spcPts val="1800"/>
              </a:spcBef>
            </a:pPr>
            <a:r>
              <a:rPr lang="en-US" sz="2400"/>
              <a:t>Click the button </a:t>
            </a:r>
            <a:r>
              <a:rPr lang="en-US" sz="2400" b="1"/>
              <a:t>Click to Verify </a:t>
            </a:r>
            <a:r>
              <a:rPr lang="en-US" sz="2400"/>
              <a:t>if the information is still correct or revisions were made. </a:t>
            </a:r>
          </a:p>
        </p:txBody>
      </p:sp>
      <p:sp>
        <p:nvSpPr>
          <p:cNvPr id="4" name="Slide Number Placeholder 3">
            <a:extLst>
              <a:ext uri="{FF2B5EF4-FFF2-40B4-BE49-F238E27FC236}">
                <a16:creationId xmlns:a16="http://schemas.microsoft.com/office/drawing/2014/main" id="{4D230DC2-BF2D-C630-67B3-8B41070C9DBC}"/>
              </a:ext>
            </a:extLst>
          </p:cNvPr>
          <p:cNvSpPr>
            <a:spLocks noGrp="1"/>
          </p:cNvSpPr>
          <p:nvPr>
            <p:ph type="sldNum" sz="quarter" idx="12"/>
          </p:nvPr>
        </p:nvSpPr>
        <p:spPr/>
        <p:txBody>
          <a:bodyPr/>
          <a:lstStyle/>
          <a:p>
            <a:fld id="{8B45A440-1358-493A-BACA-36C065BC0130}" type="slidenum">
              <a:rPr lang="en-US" smtClean="0"/>
              <a:t>13</a:t>
            </a:fld>
            <a:endParaRPr lang="en-US"/>
          </a:p>
        </p:txBody>
      </p:sp>
      <p:pic>
        <p:nvPicPr>
          <p:cNvPr id="6" name="Picture 5">
            <a:extLst>
              <a:ext uri="{FF2B5EF4-FFF2-40B4-BE49-F238E27FC236}">
                <a16:creationId xmlns:a16="http://schemas.microsoft.com/office/drawing/2014/main" id="{67644721-8DD8-7AD9-ACF8-BE699D8A456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507023" y="2043483"/>
            <a:ext cx="756239" cy="651529"/>
          </a:xfrm>
          <a:prstGeom prst="rect">
            <a:avLst/>
          </a:prstGeom>
        </p:spPr>
      </p:pic>
      <p:pic>
        <p:nvPicPr>
          <p:cNvPr id="10" name="Picture 9">
            <a:extLst>
              <a:ext uri="{FF2B5EF4-FFF2-40B4-BE49-F238E27FC236}">
                <a16:creationId xmlns:a16="http://schemas.microsoft.com/office/drawing/2014/main" id="{A7DD7307-2C0D-5A0A-3B54-C9DBBA344FF3}"/>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55356" y="3583903"/>
            <a:ext cx="1177931" cy="559018"/>
          </a:xfrm>
          <a:prstGeom prst="rect">
            <a:avLst/>
          </a:prstGeom>
        </p:spPr>
      </p:pic>
      <p:pic>
        <p:nvPicPr>
          <p:cNvPr id="12" name="Picture 11">
            <a:extLst>
              <a:ext uri="{FF2B5EF4-FFF2-40B4-BE49-F238E27FC236}">
                <a16:creationId xmlns:a16="http://schemas.microsoft.com/office/drawing/2014/main" id="{35881B6D-FB42-B2DB-DC05-56B74BC2B7FD}"/>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508886" y="4520453"/>
            <a:ext cx="1736324" cy="554368"/>
          </a:xfrm>
          <a:prstGeom prst="rect">
            <a:avLst/>
          </a:prstGeom>
        </p:spPr>
      </p:pic>
      <p:grpSp>
        <p:nvGrpSpPr>
          <p:cNvPr id="5" name="Group 4">
            <a:extLst>
              <a:ext uri="{FF2B5EF4-FFF2-40B4-BE49-F238E27FC236}">
                <a16:creationId xmlns:a16="http://schemas.microsoft.com/office/drawing/2014/main" id="{181507DA-B873-A909-209B-16CED27037F5}"/>
              </a:ext>
              <a:ext uri="{C183D7F6-B498-43B3-948B-1728B52AA6E4}">
                <adec:decorative xmlns:adec="http://schemas.microsoft.com/office/drawing/2017/decorative" xmlns="" val="1"/>
              </a:ext>
            </a:extLst>
          </p:cNvPr>
          <p:cNvGrpSpPr/>
          <p:nvPr/>
        </p:nvGrpSpPr>
        <p:grpSpPr>
          <a:xfrm>
            <a:off x="262641" y="5811862"/>
            <a:ext cx="2872989" cy="1030770"/>
            <a:chOff x="262641" y="5811862"/>
            <a:chExt cx="2872989" cy="1030770"/>
          </a:xfrm>
        </p:grpSpPr>
        <p:pic>
          <p:nvPicPr>
            <p:cNvPr id="8" name="Picture 7">
              <a:extLst>
                <a:ext uri="{FF2B5EF4-FFF2-40B4-BE49-F238E27FC236}">
                  <a16:creationId xmlns:a16="http://schemas.microsoft.com/office/drawing/2014/main" id="{0C8F0EC2-D2FF-2A93-00A3-A15DBEA7CC59}"/>
                </a:ext>
              </a:extLst>
            </p:cNvPr>
            <p:cNvPicPr>
              <a:picLocks noChangeAspect="1"/>
            </p:cNvPicPr>
            <p:nvPr/>
          </p:nvPicPr>
          <p:blipFill rotWithShape="1">
            <a:blip r:embed="rId6"/>
            <a:srcRect l="5739" t="11657" r="5316" b="13911"/>
            <a:stretch/>
          </p:blipFill>
          <p:spPr>
            <a:xfrm>
              <a:off x="768835" y="5811862"/>
              <a:ext cx="1476375" cy="448547"/>
            </a:xfrm>
            <a:prstGeom prst="rect">
              <a:avLst/>
            </a:prstGeom>
          </p:spPr>
        </p:pic>
        <p:pic>
          <p:nvPicPr>
            <p:cNvPr id="7" name="Picture 6">
              <a:extLst>
                <a:ext uri="{FF2B5EF4-FFF2-40B4-BE49-F238E27FC236}">
                  <a16:creationId xmlns:a16="http://schemas.microsoft.com/office/drawing/2014/main" id="{6156C1DF-93F6-DB4D-1405-7555A217F262}"/>
                </a:ext>
              </a:extLst>
            </p:cNvPr>
            <p:cNvPicPr>
              <a:picLocks noChangeAspect="1"/>
            </p:cNvPicPr>
            <p:nvPr/>
          </p:nvPicPr>
          <p:blipFill>
            <a:blip r:embed="rId7"/>
            <a:stretch>
              <a:fillRect/>
            </a:stretch>
          </p:blipFill>
          <p:spPr>
            <a:xfrm>
              <a:off x="262641" y="6408254"/>
              <a:ext cx="2872989" cy="434378"/>
            </a:xfrm>
            <a:prstGeom prst="rect">
              <a:avLst/>
            </a:prstGeom>
          </p:spPr>
        </p:pic>
      </p:grpSp>
    </p:spTree>
    <p:extLst>
      <p:ext uri="{BB962C8B-B14F-4D97-AF65-F5344CB8AC3E}">
        <p14:creationId xmlns:p14="http://schemas.microsoft.com/office/powerpoint/2010/main" val="5427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D9D-C576-CF88-BFF0-C92C343E5607}"/>
              </a:ext>
            </a:extLst>
          </p:cNvPr>
          <p:cNvSpPr>
            <a:spLocks noGrp="1"/>
          </p:cNvSpPr>
          <p:nvPr>
            <p:ph type="title"/>
          </p:nvPr>
        </p:nvSpPr>
        <p:spPr>
          <a:xfrm>
            <a:off x="595131" y="320675"/>
            <a:ext cx="10515600" cy="1325563"/>
          </a:xfrm>
          <a:noFill/>
        </p:spPr>
        <p:txBody>
          <a:bodyPr vert="horz" lIns="91440" tIns="45720" rIns="91440" bIns="45720" rtlCol="0" anchor="ctr">
            <a:normAutofit/>
          </a:bodyPr>
          <a:lstStyle/>
          <a:p>
            <a:r>
              <a:rPr lang="en-US" sz="3600" kern="1200">
                <a:latin typeface="+mj-lt"/>
                <a:ea typeface="+mj-ea"/>
                <a:cs typeface="+mj-cs"/>
              </a:rPr>
              <a:t>Step 3: Enter “Follow-Up</a:t>
            </a:r>
            <a:r>
              <a:rPr lang="en-US" sz="3600"/>
              <a:t>” within the App </a:t>
            </a:r>
            <a:endParaRPr lang="en-US" sz="3600" kern="1200">
              <a:latin typeface="+mj-lt"/>
              <a:ea typeface="+mj-ea"/>
              <a:cs typeface="+mj-cs"/>
            </a:endParaRPr>
          </a:p>
        </p:txBody>
      </p:sp>
      <p:sp>
        <p:nvSpPr>
          <p:cNvPr id="4" name="Slide Number Placeholder 3">
            <a:extLst>
              <a:ext uri="{FF2B5EF4-FFF2-40B4-BE49-F238E27FC236}">
                <a16:creationId xmlns:a16="http://schemas.microsoft.com/office/drawing/2014/main" id="{B4CC3BA7-10F6-E5A1-48F9-BC7B80E2F259}"/>
              </a:ext>
            </a:extLst>
          </p:cNvPr>
          <p:cNvSpPr>
            <a:spLocks noGrp="1"/>
          </p:cNvSpPr>
          <p:nvPr>
            <p:ph type="sldNum" sz="quarter" idx="12"/>
          </p:nvPr>
        </p:nvSpPr>
        <p:spPr/>
        <p:txBody>
          <a:bodyPr vert="horz" lIns="91440" tIns="45720" rIns="91440" bIns="45720" rtlCol="0" anchor="ctr">
            <a:normAutofit/>
          </a:bodyPr>
          <a:lstStyle/>
          <a:p>
            <a:pPr>
              <a:spcAft>
                <a:spcPts val="600"/>
              </a:spcAft>
            </a:pPr>
            <a:fld id="{C2BB338F-5192-412D-A58E-93B2FE5E5E9D}" type="slidenum">
              <a:rPr lang="en-US" smtClean="0">
                <a:solidFill>
                  <a:schemeClr val="tx1">
                    <a:alpha val="80000"/>
                  </a:schemeClr>
                </a:solidFill>
              </a:rPr>
              <a:pPr>
                <a:spcAft>
                  <a:spcPts val="600"/>
                </a:spcAft>
              </a:pPr>
              <a:t>14</a:t>
            </a:fld>
            <a:endParaRPr lang="en-US">
              <a:solidFill>
                <a:schemeClr val="tx1">
                  <a:alpha val="80000"/>
                </a:schemeClr>
              </a:solidFill>
            </a:endParaRPr>
          </a:p>
        </p:txBody>
      </p:sp>
      <p:sp>
        <p:nvSpPr>
          <p:cNvPr id="31" name="Content Placeholder 30">
            <a:extLst>
              <a:ext uri="{FF2B5EF4-FFF2-40B4-BE49-F238E27FC236}">
                <a16:creationId xmlns:a16="http://schemas.microsoft.com/office/drawing/2014/main" id="{77E45F18-1B38-9822-6B43-47D37D6FCC39}"/>
              </a:ext>
            </a:extLst>
          </p:cNvPr>
          <p:cNvSpPr>
            <a:spLocks noGrp="1"/>
          </p:cNvSpPr>
          <p:nvPr>
            <p:ph idx="1"/>
          </p:nvPr>
        </p:nvSpPr>
        <p:spPr/>
        <p:txBody>
          <a:bodyPr/>
          <a:lstStyle/>
          <a:p>
            <a:pPr marL="0" indent="0">
              <a:buNone/>
            </a:pPr>
            <a:r>
              <a:rPr lang="en-US"/>
              <a:t>After updating Agency Contacts and Interviewers, </a:t>
            </a:r>
          </a:p>
          <a:p>
            <a:pPr marL="1716088"/>
            <a:r>
              <a:rPr lang="en-US"/>
              <a:t>Click the Follow-Up button to enter your district/school site</a:t>
            </a:r>
            <a:endParaRPr lang="en-US" i="1"/>
          </a:p>
          <a:p>
            <a:endParaRPr lang="en-US"/>
          </a:p>
        </p:txBody>
      </p:sp>
      <p:pic>
        <p:nvPicPr>
          <p:cNvPr id="34" name="Content Placeholder 5">
            <a:extLst>
              <a:ext uri="{FF2B5EF4-FFF2-40B4-BE49-F238E27FC236}">
                <a16:creationId xmlns:a16="http://schemas.microsoft.com/office/drawing/2014/main" id="{DFEC1BAA-6A52-D58D-EFF7-E3B1B059B06B}"/>
              </a:ext>
              <a:ext uri="{C183D7F6-B498-43B3-948B-1728B52AA6E4}">
                <adec:decorative xmlns:adec="http://schemas.microsoft.com/office/drawing/2017/decorative" xmlns="" val="1"/>
              </a:ext>
            </a:extLst>
          </p:cNvPr>
          <p:cNvPicPr>
            <a:picLocks noChangeAspect="1"/>
          </p:cNvPicPr>
          <p:nvPr/>
        </p:nvPicPr>
        <p:blipFill rotWithShape="1">
          <a:blip r:embed="rId2"/>
          <a:srcRect b="23161"/>
          <a:stretch/>
        </p:blipFill>
        <p:spPr>
          <a:xfrm>
            <a:off x="782564" y="3347766"/>
            <a:ext cx="10626871" cy="3510234"/>
          </a:xfrm>
          <a:prstGeom prst="rect">
            <a:avLst/>
          </a:prstGeom>
        </p:spPr>
      </p:pic>
      <p:pic>
        <p:nvPicPr>
          <p:cNvPr id="5" name="Picture 4">
            <a:extLst>
              <a:ext uri="{FF2B5EF4-FFF2-40B4-BE49-F238E27FC236}">
                <a16:creationId xmlns:a16="http://schemas.microsoft.com/office/drawing/2014/main" id="{64699480-E796-6EFC-1EA3-88FED1793573}"/>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59218" y="2377128"/>
            <a:ext cx="1265030" cy="419136"/>
          </a:xfrm>
          <a:prstGeom prst="rect">
            <a:avLst/>
          </a:prstGeom>
        </p:spPr>
      </p:pic>
    </p:spTree>
    <p:extLst>
      <p:ext uri="{BB962C8B-B14F-4D97-AF65-F5344CB8AC3E}">
        <p14:creationId xmlns:p14="http://schemas.microsoft.com/office/powerpoint/2010/main" val="290695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58EBB-6B3B-7A6A-4C44-A028C09D32D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57108" y="3508374"/>
            <a:ext cx="11869495" cy="3097036"/>
          </a:xfrm>
          <a:prstGeom prst="rect">
            <a:avLst/>
          </a:prstGeom>
        </p:spPr>
      </p:pic>
      <p:sp>
        <p:nvSpPr>
          <p:cNvPr id="2" name="Title 1">
            <a:extLst>
              <a:ext uri="{FF2B5EF4-FFF2-40B4-BE49-F238E27FC236}">
                <a16:creationId xmlns:a16="http://schemas.microsoft.com/office/drawing/2014/main" id="{B2048C40-1F37-DFC3-B3A5-391186F8FFED}"/>
              </a:ext>
            </a:extLst>
          </p:cNvPr>
          <p:cNvSpPr>
            <a:spLocks noGrp="1"/>
          </p:cNvSpPr>
          <p:nvPr>
            <p:ph type="title"/>
          </p:nvPr>
        </p:nvSpPr>
        <p:spPr/>
        <p:txBody>
          <a:bodyPr/>
          <a:lstStyle/>
          <a:p>
            <a:r>
              <a:rPr lang="en-US"/>
              <a:t>Step 3: Enter “Follow-Up” within the App </a:t>
            </a:r>
          </a:p>
        </p:txBody>
      </p:sp>
      <p:sp>
        <p:nvSpPr>
          <p:cNvPr id="3" name="Content Placeholder 2">
            <a:extLst>
              <a:ext uri="{FF2B5EF4-FFF2-40B4-BE49-F238E27FC236}">
                <a16:creationId xmlns:a16="http://schemas.microsoft.com/office/drawing/2014/main" id="{6DE0BAED-11FB-A50B-A6DD-D1A301815069}"/>
              </a:ext>
            </a:extLst>
          </p:cNvPr>
          <p:cNvSpPr>
            <a:spLocks noGrp="1"/>
          </p:cNvSpPr>
          <p:nvPr>
            <p:ph idx="1"/>
          </p:nvPr>
        </p:nvSpPr>
        <p:spPr>
          <a:xfrm>
            <a:off x="2404533" y="1763155"/>
            <a:ext cx="9397569" cy="1943486"/>
          </a:xfrm>
        </p:spPr>
        <p:txBody>
          <a:bodyPr>
            <a:normAutofit/>
          </a:bodyPr>
          <a:lstStyle/>
          <a:p>
            <a:r>
              <a:rPr lang="en-US"/>
              <a:t>The Follow-Up button takes you to the Follow-Up Dashboard</a:t>
            </a:r>
          </a:p>
          <a:p>
            <a:endParaRPr lang="en-US"/>
          </a:p>
          <a:p>
            <a:r>
              <a:rPr lang="en-US"/>
              <a:t>Make sure the correct school year (2023-2024) is selected from the dropdown</a:t>
            </a:r>
          </a:p>
        </p:txBody>
      </p:sp>
      <p:sp>
        <p:nvSpPr>
          <p:cNvPr id="4" name="Slide Number Placeholder 3">
            <a:extLst>
              <a:ext uri="{FF2B5EF4-FFF2-40B4-BE49-F238E27FC236}">
                <a16:creationId xmlns:a16="http://schemas.microsoft.com/office/drawing/2014/main" id="{A33F59EC-D9D0-3583-30CB-DE0EC616FA80}"/>
              </a:ext>
            </a:extLst>
          </p:cNvPr>
          <p:cNvSpPr>
            <a:spLocks noGrp="1"/>
          </p:cNvSpPr>
          <p:nvPr>
            <p:ph type="sldNum" sz="quarter" idx="12"/>
          </p:nvPr>
        </p:nvSpPr>
        <p:spPr/>
        <p:txBody>
          <a:bodyPr/>
          <a:lstStyle/>
          <a:p>
            <a:fld id="{8B45A440-1358-493A-BACA-36C065BC0130}" type="slidenum">
              <a:rPr lang="en-US" smtClean="0"/>
              <a:t>15</a:t>
            </a:fld>
            <a:endParaRPr lang="en-US"/>
          </a:p>
        </p:txBody>
      </p:sp>
      <p:pic>
        <p:nvPicPr>
          <p:cNvPr id="6" name="Picture 5">
            <a:extLst>
              <a:ext uri="{FF2B5EF4-FFF2-40B4-BE49-F238E27FC236}">
                <a16:creationId xmlns:a16="http://schemas.microsoft.com/office/drawing/2014/main" id="{5A7B8661-8DC7-3B4E-7949-3513BCFFB85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64351" y="1733928"/>
            <a:ext cx="1828516" cy="570067"/>
          </a:xfrm>
          <a:prstGeom prst="rect">
            <a:avLst/>
          </a:prstGeom>
        </p:spPr>
      </p:pic>
      <p:pic>
        <p:nvPicPr>
          <p:cNvPr id="7" name="Picture 6">
            <a:extLst>
              <a:ext uri="{FF2B5EF4-FFF2-40B4-BE49-F238E27FC236}">
                <a16:creationId xmlns:a16="http://schemas.microsoft.com/office/drawing/2014/main" id="{8AC46EEA-9348-0FB1-2BAE-FB5A6A9544C7}"/>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299742" y="2894188"/>
            <a:ext cx="2093125" cy="478819"/>
          </a:xfrm>
          <a:prstGeom prst="rect">
            <a:avLst/>
          </a:prstGeom>
        </p:spPr>
      </p:pic>
      <p:pic>
        <p:nvPicPr>
          <p:cNvPr id="13" name="Picture 12">
            <a:extLst>
              <a:ext uri="{C183D7F6-B498-43B3-948B-1728B52AA6E4}">
                <adec:decorative xmlns:adec="http://schemas.microsoft.com/office/drawing/2017/decorative" xmlns="" val="1"/>
              </a:ext>
            </a:extLst>
          </p:cNvPr>
          <p:cNvPicPr>
            <a:picLocks noChangeAspect="1"/>
          </p:cNvPicPr>
          <p:nvPr/>
        </p:nvPicPr>
        <p:blipFill rotWithShape="1">
          <a:blip r:embed="rId6"/>
          <a:srcRect r="809" b="18334"/>
          <a:stretch/>
        </p:blipFill>
        <p:spPr>
          <a:xfrm>
            <a:off x="389898" y="3779108"/>
            <a:ext cx="11641681" cy="453800"/>
          </a:xfrm>
          <a:prstGeom prst="rect">
            <a:avLst/>
          </a:prstGeom>
        </p:spPr>
      </p:pic>
    </p:spTree>
    <p:extLst>
      <p:ext uri="{BB962C8B-B14F-4D97-AF65-F5344CB8AC3E}">
        <p14:creationId xmlns:p14="http://schemas.microsoft.com/office/powerpoint/2010/main" val="41832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B908-BCE3-C3DE-FB5F-3521C01E8340}"/>
              </a:ext>
            </a:extLst>
          </p:cNvPr>
          <p:cNvSpPr>
            <a:spLocks noGrp="1"/>
          </p:cNvSpPr>
          <p:nvPr>
            <p:ph type="title"/>
          </p:nvPr>
        </p:nvSpPr>
        <p:spPr>
          <a:xfrm>
            <a:off x="476575" y="42096"/>
            <a:ext cx="10515600" cy="1325563"/>
          </a:xfrm>
        </p:spPr>
        <p:txBody>
          <a:bodyPr/>
          <a:lstStyle/>
          <a:p>
            <a:r>
              <a:rPr lang="en-US">
                <a:latin typeface="Calibri Light" panose="020F0302020204030204" pitchFamily="34" charset="0"/>
                <a:cs typeface="Calibri Light" panose="020F0302020204030204" pitchFamily="34" charset="0"/>
              </a:rPr>
              <a:t>Step 4: Data Collection and Entry  </a:t>
            </a:r>
          </a:p>
        </p:txBody>
      </p:sp>
      <p:sp>
        <p:nvSpPr>
          <p:cNvPr id="3" name="Content Placeholder 2"/>
          <p:cNvSpPr>
            <a:spLocks noGrp="1"/>
          </p:cNvSpPr>
          <p:nvPr>
            <p:ph idx="1"/>
          </p:nvPr>
        </p:nvSpPr>
        <p:spPr>
          <a:xfrm>
            <a:off x="838200" y="1343212"/>
            <a:ext cx="10515600" cy="4942256"/>
          </a:xfrm>
        </p:spPr>
        <p:txBody>
          <a:bodyPr>
            <a:noAutofit/>
          </a:bodyPr>
          <a:lstStyle/>
          <a:p>
            <a:pPr marL="1425575"/>
            <a:r>
              <a:rPr lang="en-US" sz="2400"/>
              <a:t>Scroll past the Follow-Up Dashboard for the district listings</a:t>
            </a:r>
          </a:p>
          <a:p>
            <a:pPr marL="1425575"/>
            <a:endParaRPr lang="en-US" sz="2600"/>
          </a:p>
          <a:p>
            <a:pPr marL="0" indent="0">
              <a:buNone/>
            </a:pPr>
            <a:endParaRPr lang="en-US" sz="2600"/>
          </a:p>
          <a:p>
            <a:pPr marL="1196975" indent="0">
              <a:buNone/>
            </a:pPr>
            <a:endParaRPr lang="en-US" sz="2600"/>
          </a:p>
          <a:p>
            <a:pPr marL="1425575"/>
            <a:endParaRPr lang="en-US" sz="2600"/>
          </a:p>
          <a:p>
            <a:pPr marL="1425575"/>
            <a:r>
              <a:rPr lang="en-US" sz="2600"/>
              <a:t>Click on the Data Entry button to begin an interview </a:t>
            </a:r>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476575" y="3766394"/>
            <a:ext cx="1463040" cy="404076"/>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11767507" y="6488668"/>
            <a:ext cx="424493" cy="369332"/>
          </a:xfrm>
          <a:prstGeom prst="rect">
            <a:avLst/>
          </a:prstGeom>
          <a:noFill/>
        </p:spPr>
        <p:txBody>
          <a:bodyPr wrap="square" rtlCol="0">
            <a:spAutoFit/>
          </a:bodyPr>
          <a:lstStyle/>
          <a:p>
            <a:r>
              <a:rPr lang="en-US">
                <a:solidFill>
                  <a:schemeClr val="bg1"/>
                </a:solidFill>
              </a:rPr>
              <a:t>31</a:t>
            </a:r>
          </a:p>
        </p:txBody>
      </p:sp>
      <p:pic>
        <p:nvPicPr>
          <p:cNvPr id="10"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0B4D9170-43F6-1FBA-05EF-63D9C8C9EC2A}"/>
              </a:ext>
              <a:ext uri="{C183D7F6-B498-43B3-948B-1728B52AA6E4}">
                <adec:decorative xmlns:adec="http://schemas.microsoft.com/office/drawing/2017/decorative" xmlns="" val="1"/>
              </a:ext>
            </a:extLst>
          </p:cNvPr>
          <p:cNvGrpSpPr/>
          <p:nvPr/>
        </p:nvGrpSpPr>
        <p:grpSpPr>
          <a:xfrm>
            <a:off x="2122888" y="4399913"/>
            <a:ext cx="7826184" cy="2479083"/>
            <a:chOff x="1663531" y="3152840"/>
            <a:chExt cx="8847587" cy="3467400"/>
          </a:xfrm>
        </p:grpSpPr>
        <p:grpSp>
          <p:nvGrpSpPr>
            <p:cNvPr id="18" name="Group 17">
              <a:extLst>
                <a:ext uri="{FF2B5EF4-FFF2-40B4-BE49-F238E27FC236}">
                  <a16:creationId xmlns:a16="http://schemas.microsoft.com/office/drawing/2014/main" id="{E969BCBF-5A67-EFA7-7BEA-41011798D464}"/>
                </a:ext>
              </a:extLst>
            </p:cNvPr>
            <p:cNvGrpSpPr/>
            <p:nvPr/>
          </p:nvGrpSpPr>
          <p:grpSpPr>
            <a:xfrm>
              <a:off x="1663531" y="3152840"/>
              <a:ext cx="8847587" cy="3467400"/>
              <a:chOff x="2093547" y="3298321"/>
              <a:chExt cx="8847587" cy="3467400"/>
            </a:xfrm>
          </p:grpSpPr>
          <p:pic>
            <p:nvPicPr>
              <p:cNvPr id="16" name="Picture 15">
                <a:extLst>
                  <a:ext uri="{FF2B5EF4-FFF2-40B4-BE49-F238E27FC236}">
                    <a16:creationId xmlns:a16="http://schemas.microsoft.com/office/drawing/2014/main" id="{1655E847-A65A-B4FA-103D-6F2696ADFFB7}"/>
                  </a:ext>
                </a:extLst>
              </p:cNvPr>
              <p:cNvPicPr>
                <a:picLocks noChangeAspect="1"/>
              </p:cNvPicPr>
              <p:nvPr/>
            </p:nvPicPr>
            <p:blipFill>
              <a:blip r:embed="rId4"/>
              <a:stretch>
                <a:fillRect/>
              </a:stretch>
            </p:blipFill>
            <p:spPr>
              <a:xfrm>
                <a:off x="2093547" y="3298321"/>
                <a:ext cx="8847587" cy="3467400"/>
              </a:xfrm>
              <a:prstGeom prst="rect">
                <a:avLst/>
              </a:prstGeom>
            </p:spPr>
          </p:pic>
          <p:pic>
            <p:nvPicPr>
              <p:cNvPr id="17" name="Picture 16">
                <a:extLst>
                  <a:ext uri="{FF2B5EF4-FFF2-40B4-BE49-F238E27FC236}">
                    <a16:creationId xmlns:a16="http://schemas.microsoft.com/office/drawing/2014/main" id="{395BC689-A9B0-9B62-8CEB-C0A92C2D8DC6}"/>
                  </a:ext>
                </a:extLst>
              </p:cNvPr>
              <p:cNvPicPr>
                <a:picLocks noChangeAspect="1"/>
              </p:cNvPicPr>
              <p:nvPr/>
            </p:nvPicPr>
            <p:blipFill>
              <a:blip r:embed="rId5"/>
              <a:stretch>
                <a:fillRect/>
              </a:stretch>
            </p:blipFill>
            <p:spPr>
              <a:xfrm>
                <a:off x="8705249" y="5126150"/>
                <a:ext cx="331175" cy="316121"/>
              </a:xfrm>
              <a:prstGeom prst="rect">
                <a:avLst/>
              </a:prstGeom>
            </p:spPr>
          </p:pic>
        </p:grpSp>
        <p:pic>
          <p:nvPicPr>
            <p:cNvPr id="19" name="Picture 18">
              <a:extLst>
                <a:ext uri="{FF2B5EF4-FFF2-40B4-BE49-F238E27FC236}">
                  <a16:creationId xmlns:a16="http://schemas.microsoft.com/office/drawing/2014/main" id="{2063C320-5B95-4D0E-8A39-903ADD9200EB}"/>
                </a:ext>
              </a:extLst>
            </p:cNvPr>
            <p:cNvPicPr>
              <a:picLocks noChangeAspect="1"/>
            </p:cNvPicPr>
            <p:nvPr/>
          </p:nvPicPr>
          <p:blipFill>
            <a:blip r:embed="rId5"/>
            <a:stretch>
              <a:fillRect/>
            </a:stretch>
          </p:blipFill>
          <p:spPr>
            <a:xfrm>
              <a:off x="3277119" y="4980668"/>
              <a:ext cx="331175" cy="316121"/>
            </a:xfrm>
            <a:prstGeom prst="rect">
              <a:avLst/>
            </a:prstGeom>
          </p:spPr>
        </p:pic>
      </p:grpSp>
      <p:grpSp>
        <p:nvGrpSpPr>
          <p:cNvPr id="5" name="Group 4">
            <a:extLst>
              <a:ext uri="{FF2B5EF4-FFF2-40B4-BE49-F238E27FC236}">
                <a16:creationId xmlns:a16="http://schemas.microsoft.com/office/drawing/2014/main" id="{E6F4778F-0A38-6843-085B-5E6000372B94}"/>
              </a:ext>
              <a:ext uri="{C183D7F6-B498-43B3-948B-1728B52AA6E4}">
                <adec:decorative xmlns:adec="http://schemas.microsoft.com/office/drawing/2017/decorative" xmlns="" val="1"/>
              </a:ext>
            </a:extLst>
          </p:cNvPr>
          <p:cNvGrpSpPr/>
          <p:nvPr/>
        </p:nvGrpSpPr>
        <p:grpSpPr>
          <a:xfrm>
            <a:off x="1939615" y="1834022"/>
            <a:ext cx="8009457" cy="1358361"/>
            <a:chOff x="3118566" y="2102398"/>
            <a:chExt cx="8009457" cy="1358361"/>
          </a:xfrm>
        </p:grpSpPr>
        <p:pic>
          <p:nvPicPr>
            <p:cNvPr id="22" name="Picture 21">
              <a:extLst>
                <a:ext uri="{FF2B5EF4-FFF2-40B4-BE49-F238E27FC236}">
                  <a16:creationId xmlns:a16="http://schemas.microsoft.com/office/drawing/2014/main" id="{BF2C751D-532C-D97D-9A0B-6B38557E2895}"/>
                </a:ext>
              </a:extLst>
            </p:cNvPr>
            <p:cNvPicPr>
              <a:picLocks noChangeAspect="1"/>
            </p:cNvPicPr>
            <p:nvPr/>
          </p:nvPicPr>
          <p:blipFill>
            <a:blip r:embed="rId6"/>
            <a:stretch>
              <a:fillRect/>
            </a:stretch>
          </p:blipFill>
          <p:spPr>
            <a:xfrm>
              <a:off x="3118566" y="2102398"/>
              <a:ext cx="8009457" cy="1358361"/>
            </a:xfrm>
            <a:prstGeom prst="rect">
              <a:avLst/>
            </a:prstGeom>
            <a:ln>
              <a:solidFill>
                <a:schemeClr val="accent1"/>
              </a:solidFill>
            </a:ln>
          </p:spPr>
        </p:pic>
        <p:sp>
          <p:nvSpPr>
            <p:cNvPr id="24" name="TextBox 23">
              <a:extLst>
                <a:ext uri="{FF2B5EF4-FFF2-40B4-BE49-F238E27FC236}">
                  <a16:creationId xmlns:a16="http://schemas.microsoft.com/office/drawing/2014/main" id="{340EB15E-2DD5-FB53-EB53-71A1FCE17374}"/>
                </a:ext>
              </a:extLst>
            </p:cNvPr>
            <p:cNvSpPr txBox="1"/>
            <p:nvPr/>
          </p:nvSpPr>
          <p:spPr>
            <a:xfrm>
              <a:off x="3925570" y="2415759"/>
              <a:ext cx="1274526" cy="307777"/>
            </a:xfrm>
            <a:prstGeom prst="rect">
              <a:avLst/>
            </a:prstGeom>
            <a:solidFill>
              <a:srgbClr val="F7FBFF"/>
            </a:solidFill>
          </p:spPr>
          <p:txBody>
            <a:bodyPr wrap="square" rtlCol="0">
              <a:spAutoFit/>
            </a:bodyPr>
            <a:lstStyle/>
            <a:p>
              <a:r>
                <a:rPr lang="en-US" sz="1400" b="1">
                  <a:solidFill>
                    <a:srgbClr val="79888F"/>
                  </a:solidFill>
                </a:rPr>
                <a:t>My SD 411</a:t>
              </a:r>
            </a:p>
          </p:txBody>
        </p:sp>
      </p:grpSp>
    </p:spTree>
    <p:extLst>
      <p:ext uri="{BB962C8B-B14F-4D97-AF65-F5344CB8AC3E}">
        <p14:creationId xmlns:p14="http://schemas.microsoft.com/office/powerpoint/2010/main" val="2981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509318" y="1820594"/>
            <a:ext cx="11169602" cy="4351338"/>
          </a:xfrm>
        </p:spPr>
        <p:txBody>
          <a:bodyPr>
            <a:normAutofit/>
          </a:bodyPr>
          <a:lstStyle/>
          <a:p>
            <a:r>
              <a:rPr lang="en-US" sz="2400"/>
              <a:t>The Data Entry button takes you to the Follow-Up Collection Dashboard </a:t>
            </a:r>
          </a:p>
          <a:p>
            <a:r>
              <a:rPr lang="en-US" sz="2400"/>
              <a:t>The Follow-Up Collection Dashboard shows the Status of the data collection, the Preliminary Response Rate, and Preliminary Engagement Outcomes. </a:t>
            </a:r>
          </a:p>
          <a:p>
            <a:r>
              <a:rPr lang="en-US" sz="2400"/>
              <a:t>This information is dynamic throughout data collection. It is preliminary until ODE verifies these data.  </a:t>
            </a:r>
          </a:p>
        </p:txBody>
      </p:sp>
      <p:grpSp>
        <p:nvGrpSpPr>
          <p:cNvPr id="3" name="Group 2">
            <a:extLst>
              <a:ext uri="{FF2B5EF4-FFF2-40B4-BE49-F238E27FC236}">
                <a16:creationId xmlns:a16="http://schemas.microsoft.com/office/drawing/2014/main" id="{F86F9122-3989-25D2-1893-137392AE4AA1}"/>
              </a:ext>
              <a:ext uri="{C183D7F6-B498-43B3-948B-1728B52AA6E4}">
                <adec:decorative xmlns:adec="http://schemas.microsoft.com/office/drawing/2017/decorative" xmlns="" val="1"/>
              </a:ext>
            </a:extLst>
          </p:cNvPr>
          <p:cNvGrpSpPr/>
          <p:nvPr/>
        </p:nvGrpSpPr>
        <p:grpSpPr>
          <a:xfrm>
            <a:off x="403797" y="3851196"/>
            <a:ext cx="11275123" cy="2889441"/>
            <a:chOff x="403797" y="3851196"/>
            <a:chExt cx="11275123" cy="2889441"/>
          </a:xfrm>
        </p:grpSpPr>
        <p:pic>
          <p:nvPicPr>
            <p:cNvPr id="2" name="Picture 1"/>
            <p:cNvPicPr>
              <a:picLocks noChangeAspect="1"/>
            </p:cNvPicPr>
            <p:nvPr/>
          </p:nvPicPr>
          <p:blipFill>
            <a:blip r:embed="rId3"/>
            <a:stretch>
              <a:fillRect/>
            </a:stretch>
          </p:blipFill>
          <p:spPr>
            <a:xfrm>
              <a:off x="403797" y="3851196"/>
              <a:ext cx="11173363" cy="2450642"/>
            </a:xfrm>
            <a:prstGeom prst="rect">
              <a:avLst/>
            </a:prstGeom>
            <a:ln>
              <a:solidFill>
                <a:schemeClr val="tx1"/>
              </a:solidFill>
            </a:ln>
          </p:spPr>
        </p:pic>
        <p:pic>
          <p:nvPicPr>
            <p:cNvPr id="6" name="Picture 5">
              <a:extLst>
                <a:ext uri="{FF2B5EF4-FFF2-40B4-BE49-F238E27FC236}">
                  <a16:creationId xmlns:a16="http://schemas.microsoft.com/office/drawing/2014/main" id="{CD482E3C-EBCF-DD29-8B78-D82C33EC507B}"/>
                </a:ext>
              </a:extLst>
            </p:cNvPr>
            <p:cNvPicPr>
              <a:picLocks noChangeAspect="1"/>
            </p:cNvPicPr>
            <p:nvPr/>
          </p:nvPicPr>
          <p:blipFill>
            <a:blip r:embed="rId4"/>
            <a:stretch>
              <a:fillRect/>
            </a:stretch>
          </p:blipFill>
          <p:spPr>
            <a:xfrm>
              <a:off x="9910927" y="6336742"/>
              <a:ext cx="1767993" cy="403895"/>
            </a:xfrm>
            <a:prstGeom prst="rect">
              <a:avLst/>
            </a:prstGeom>
          </p:spPr>
        </p:pic>
      </p:grpSp>
    </p:spTree>
    <p:extLst>
      <p:ext uri="{BB962C8B-B14F-4D97-AF65-F5344CB8AC3E}">
        <p14:creationId xmlns:p14="http://schemas.microsoft.com/office/powerpoint/2010/main" val="2133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a:xfrm>
            <a:off x="869731" y="393793"/>
            <a:ext cx="9568461" cy="1325563"/>
          </a:xfrm>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594145" y="1916368"/>
            <a:ext cx="11281480" cy="4351338"/>
          </a:xfrm>
        </p:spPr>
        <p:txBody>
          <a:bodyPr/>
          <a:lstStyle/>
          <a:p>
            <a:r>
              <a:rPr lang="en-US"/>
              <a:t>Scroll past the Dashboard to see the school or list of schools in the District</a:t>
            </a:r>
          </a:p>
          <a:p>
            <a:pPr marL="1377950" lvl="1"/>
            <a:r>
              <a:rPr lang="en-US"/>
              <a:t>Some schools may have an asterisk by the name</a:t>
            </a:r>
          </a:p>
          <a:p>
            <a:pPr marL="1377950" lvl="1"/>
            <a:r>
              <a:rPr lang="en-US"/>
              <a:t>The asterisk indicates a special program attended by one or more students from the district. </a:t>
            </a:r>
          </a:p>
          <a:p>
            <a:pPr marL="1377950" lvl="1"/>
            <a:r>
              <a:rPr lang="en-US"/>
              <a:t>The asterisk will also be listed by the student’s name. </a:t>
            </a:r>
          </a:p>
          <a:p>
            <a:endParaRPr lang="en-US"/>
          </a:p>
        </p:txBody>
      </p:sp>
      <p:grpSp>
        <p:nvGrpSpPr>
          <p:cNvPr id="13" name="Group 12">
            <a:extLst>
              <a:ext uri="{FF2B5EF4-FFF2-40B4-BE49-F238E27FC236}">
                <a16:creationId xmlns:a16="http://schemas.microsoft.com/office/drawing/2014/main" id="{BFB478D8-80EA-91FD-39FA-D1778C13CDD4}"/>
              </a:ext>
              <a:ext uri="{C183D7F6-B498-43B3-948B-1728B52AA6E4}">
                <adec:decorative xmlns:adec="http://schemas.microsoft.com/office/drawing/2017/decorative" xmlns="" val="1"/>
              </a:ext>
            </a:extLst>
          </p:cNvPr>
          <p:cNvGrpSpPr/>
          <p:nvPr/>
        </p:nvGrpSpPr>
        <p:grpSpPr>
          <a:xfrm>
            <a:off x="509318" y="4300052"/>
            <a:ext cx="11173363" cy="2078135"/>
            <a:chOff x="420732" y="3429000"/>
            <a:chExt cx="11173363" cy="2078135"/>
          </a:xfrm>
        </p:grpSpPr>
        <p:pic>
          <p:nvPicPr>
            <p:cNvPr id="16" name="Picture 15"/>
            <p:cNvPicPr>
              <a:picLocks noChangeAspect="1"/>
            </p:cNvPicPr>
            <p:nvPr/>
          </p:nvPicPr>
          <p:blipFill>
            <a:blip r:embed="rId3"/>
            <a:stretch>
              <a:fillRect/>
            </a:stretch>
          </p:blipFill>
          <p:spPr>
            <a:xfrm>
              <a:off x="420732" y="3429000"/>
              <a:ext cx="11173363" cy="2078135"/>
            </a:xfrm>
            <a:prstGeom prst="rect">
              <a:avLst/>
            </a:prstGeom>
            <a:ln>
              <a:solidFill>
                <a:schemeClr val="tx1"/>
              </a:solidFill>
            </a:ln>
          </p:spPr>
        </p:pic>
        <p:pic>
          <p:nvPicPr>
            <p:cNvPr id="10" name="Picture 9">
              <a:extLst>
                <a:ext uri="{FF2B5EF4-FFF2-40B4-BE49-F238E27FC236}">
                  <a16:creationId xmlns:a16="http://schemas.microsoft.com/office/drawing/2014/main" id="{B2F8B055-90A2-A82F-770D-E0DFCA241378}"/>
                </a:ext>
              </a:extLst>
            </p:cNvPr>
            <p:cNvPicPr>
              <a:picLocks noChangeAspect="1"/>
            </p:cNvPicPr>
            <p:nvPr/>
          </p:nvPicPr>
          <p:blipFill>
            <a:blip r:embed="rId4"/>
            <a:stretch>
              <a:fillRect/>
            </a:stretch>
          </p:blipFill>
          <p:spPr>
            <a:xfrm>
              <a:off x="3996376" y="4854322"/>
              <a:ext cx="187444" cy="207819"/>
            </a:xfrm>
            <a:prstGeom prst="rect">
              <a:avLst/>
            </a:prstGeom>
          </p:spPr>
        </p:pic>
      </p:grpSp>
      <p:pic>
        <p:nvPicPr>
          <p:cNvPr id="14" name="Picture 13">
            <a:extLst>
              <a:ext uri="{FF2B5EF4-FFF2-40B4-BE49-F238E27FC236}">
                <a16:creationId xmlns:a16="http://schemas.microsoft.com/office/drawing/2014/main" id="{46C7DF12-CB13-E0AB-19FB-5D71426F5495}"/>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980080" y="2549930"/>
            <a:ext cx="725867" cy="804104"/>
          </a:xfrm>
          <a:prstGeom prst="rect">
            <a:avLst/>
          </a:prstGeom>
        </p:spPr>
      </p:pic>
    </p:spTree>
    <p:extLst>
      <p:ext uri="{BB962C8B-B14F-4D97-AF65-F5344CB8AC3E}">
        <p14:creationId xmlns:p14="http://schemas.microsoft.com/office/powerpoint/2010/main" val="39260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down)">
                                      <p:cBhvr>
                                        <p:cTn id="21" dur="500"/>
                                        <p:tgtEl>
                                          <p:spTgt spid="8">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9B13-37E9-6B1C-5ADC-CEF72AB70064}"/>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r>
              <a:rPr lang="en-US"/>
              <a:t> </a:t>
            </a:r>
            <a:br>
              <a:rPr lang="en-US"/>
            </a:br>
            <a:r>
              <a:rPr lang="en-US"/>
              <a:t>Special Programs </a:t>
            </a:r>
          </a:p>
        </p:txBody>
      </p:sp>
      <p:sp>
        <p:nvSpPr>
          <p:cNvPr id="3" name="Content Placeholder 2">
            <a:extLst>
              <a:ext uri="{FF2B5EF4-FFF2-40B4-BE49-F238E27FC236}">
                <a16:creationId xmlns:a16="http://schemas.microsoft.com/office/drawing/2014/main" id="{3C30BA8A-04E7-8158-BAC3-4032AC73E995}"/>
              </a:ext>
            </a:extLst>
          </p:cNvPr>
          <p:cNvSpPr>
            <a:spLocks noGrp="1"/>
          </p:cNvSpPr>
          <p:nvPr>
            <p:ph idx="1"/>
          </p:nvPr>
        </p:nvSpPr>
        <p:spPr>
          <a:xfrm>
            <a:off x="1540505" y="2040388"/>
            <a:ext cx="10529575" cy="4361809"/>
          </a:xfrm>
        </p:spPr>
        <p:txBody>
          <a:bodyPr>
            <a:normAutofit fontScale="92500"/>
          </a:bodyPr>
          <a:lstStyle/>
          <a:p>
            <a:r>
              <a:rPr lang="en-US" sz="3200"/>
              <a:t>The Special Program is the </a:t>
            </a:r>
            <a:r>
              <a:rPr lang="en-US" sz="3200" b="1"/>
              <a:t>attending</a:t>
            </a:r>
            <a:r>
              <a:rPr lang="en-US" sz="3200"/>
              <a:t> school. </a:t>
            </a:r>
          </a:p>
          <a:p>
            <a:r>
              <a:rPr lang="en-US" sz="3200"/>
              <a:t>The student’s home district is the </a:t>
            </a:r>
            <a:r>
              <a:rPr lang="en-US" sz="3200" b="1"/>
              <a:t>resident</a:t>
            </a:r>
            <a:r>
              <a:rPr lang="en-US" sz="3200"/>
              <a:t> district. </a:t>
            </a:r>
          </a:p>
          <a:p>
            <a:r>
              <a:rPr lang="en-US" sz="3200"/>
              <a:t>The resident district is responsible for PSO Follow-Up Interview  </a:t>
            </a:r>
          </a:p>
          <a:p>
            <a:r>
              <a:rPr lang="en-US" sz="3200"/>
              <a:t>Best practice is to coordinate with the </a:t>
            </a:r>
            <a:r>
              <a:rPr lang="en-US" sz="3200" i="1" u="sng"/>
              <a:t>attending</a:t>
            </a:r>
            <a:r>
              <a:rPr lang="en-US" sz="3200"/>
              <a:t> district to do the Follow-Up Interview with the former student or their family designee. </a:t>
            </a:r>
          </a:p>
          <a:p>
            <a:pPr lvl="1"/>
            <a:r>
              <a:rPr lang="en-US" sz="2800"/>
              <a:t>The attending school has the relationship with the former student/family </a:t>
            </a:r>
          </a:p>
          <a:p>
            <a:r>
              <a:rPr lang="en-US" sz="3200"/>
              <a:t>Please be patient; there is no list of all special programs. </a:t>
            </a:r>
          </a:p>
        </p:txBody>
      </p:sp>
      <p:sp>
        <p:nvSpPr>
          <p:cNvPr id="4" name="Slide Number Placeholder 3">
            <a:extLst>
              <a:ext uri="{FF2B5EF4-FFF2-40B4-BE49-F238E27FC236}">
                <a16:creationId xmlns:a16="http://schemas.microsoft.com/office/drawing/2014/main" id="{F0BF73E8-5214-9F86-9F65-310CC8E0016D}"/>
              </a:ext>
            </a:extLst>
          </p:cNvPr>
          <p:cNvSpPr>
            <a:spLocks noGrp="1"/>
          </p:cNvSpPr>
          <p:nvPr>
            <p:ph type="sldNum" sz="quarter" idx="12"/>
          </p:nvPr>
        </p:nvSpPr>
        <p:spPr/>
        <p:txBody>
          <a:bodyPr/>
          <a:lstStyle/>
          <a:p>
            <a:fld id="{8B45A440-1358-493A-BACA-36C065BC0130}" type="slidenum">
              <a:rPr lang="en-US" smtClean="0"/>
              <a:t>19</a:t>
            </a:fld>
            <a:endParaRPr lang="en-US"/>
          </a:p>
        </p:txBody>
      </p:sp>
      <p:pic>
        <p:nvPicPr>
          <p:cNvPr id="8" name="Picture 7">
            <a:extLst>
              <a:ext uri="{FF2B5EF4-FFF2-40B4-BE49-F238E27FC236}">
                <a16:creationId xmlns:a16="http://schemas.microsoft.com/office/drawing/2014/main" id="{0EC98C8E-7DD1-4A72-B8ED-E66A21ED04F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25272" y="2040388"/>
            <a:ext cx="1015233" cy="1125586"/>
          </a:xfrm>
          <a:prstGeom prst="rect">
            <a:avLst/>
          </a:prstGeom>
        </p:spPr>
      </p:pic>
    </p:spTree>
    <p:extLst>
      <p:ext uri="{BB962C8B-B14F-4D97-AF65-F5344CB8AC3E}">
        <p14:creationId xmlns:p14="http://schemas.microsoft.com/office/powerpoint/2010/main" val="15755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C3FE-D818-4ADD-2FCD-1C9AEF1E79AE}"/>
              </a:ext>
            </a:extLst>
          </p:cNvPr>
          <p:cNvSpPr>
            <a:spLocks noGrp="1"/>
          </p:cNvSpPr>
          <p:nvPr>
            <p:ph type="title"/>
          </p:nvPr>
        </p:nvSpPr>
        <p:spPr/>
        <p:txBody>
          <a:bodyPr/>
          <a:lstStyle/>
          <a:p>
            <a:r>
              <a:rPr lang="en-US"/>
              <a:t>Overview </a:t>
            </a:r>
          </a:p>
        </p:txBody>
      </p:sp>
      <p:sp>
        <p:nvSpPr>
          <p:cNvPr id="3" name="Content Placeholder 2">
            <a:extLst>
              <a:ext uri="{FF2B5EF4-FFF2-40B4-BE49-F238E27FC236}">
                <a16:creationId xmlns:a16="http://schemas.microsoft.com/office/drawing/2014/main" id="{9A6B809F-BC9F-F1B3-4E47-7705E03EAF15}"/>
              </a:ext>
            </a:extLst>
          </p:cNvPr>
          <p:cNvSpPr>
            <a:spLocks noGrp="1"/>
          </p:cNvSpPr>
          <p:nvPr>
            <p:ph idx="1"/>
          </p:nvPr>
        </p:nvSpPr>
        <p:spPr>
          <a:xfrm>
            <a:off x="524257" y="1543050"/>
            <a:ext cx="11436148" cy="5314950"/>
          </a:xfrm>
        </p:spPr>
        <p:txBody>
          <a:bodyPr>
            <a:normAutofit lnSpcReduction="10000"/>
          </a:bodyPr>
          <a:lstStyle/>
          <a:p>
            <a:pPr>
              <a:lnSpc>
                <a:spcPct val="120000"/>
              </a:lnSpc>
              <a:spcBef>
                <a:spcPts val="0"/>
              </a:spcBef>
            </a:pPr>
            <a:r>
              <a:rPr lang="en-US"/>
              <a:t>Orientation to the App </a:t>
            </a:r>
          </a:p>
          <a:p>
            <a:pPr>
              <a:lnSpc>
                <a:spcPct val="120000"/>
              </a:lnSpc>
              <a:spcBef>
                <a:spcPts val="0"/>
              </a:spcBef>
            </a:pPr>
            <a:r>
              <a:rPr lang="en-US"/>
              <a:t>Glossary of Terms and Icons </a:t>
            </a:r>
          </a:p>
          <a:p>
            <a:pPr>
              <a:lnSpc>
                <a:spcPct val="120000"/>
              </a:lnSpc>
              <a:spcBef>
                <a:spcPts val="0"/>
              </a:spcBef>
            </a:pPr>
            <a:r>
              <a:rPr lang="en-US"/>
              <a:t>Step-by-Step Process </a:t>
            </a:r>
          </a:p>
          <a:p>
            <a:pPr>
              <a:lnSpc>
                <a:spcPct val="120000"/>
              </a:lnSpc>
              <a:spcBef>
                <a:spcPts val="0"/>
              </a:spcBef>
            </a:pPr>
            <a:r>
              <a:rPr lang="en-US"/>
              <a:t>Tips for Success</a:t>
            </a:r>
          </a:p>
          <a:p>
            <a:pPr>
              <a:lnSpc>
                <a:spcPct val="120000"/>
              </a:lnSpc>
              <a:spcBef>
                <a:spcPts val="0"/>
              </a:spcBef>
            </a:pPr>
            <a:r>
              <a:rPr lang="en-US"/>
              <a:t>Assumptions: </a:t>
            </a:r>
          </a:p>
          <a:p>
            <a:pPr lvl="1">
              <a:lnSpc>
                <a:spcPct val="120000"/>
              </a:lnSpc>
              <a:spcBef>
                <a:spcPts val="0"/>
              </a:spcBef>
            </a:pPr>
            <a:r>
              <a:rPr lang="en-US"/>
              <a:t>Reviewed P</a:t>
            </a:r>
            <a:r>
              <a:rPr lang="en-US" i="1"/>
              <a:t>art 1: Why Does It Matter </a:t>
            </a:r>
            <a:endParaRPr lang="en-US"/>
          </a:p>
          <a:p>
            <a:pPr lvl="1">
              <a:lnSpc>
                <a:spcPct val="120000"/>
              </a:lnSpc>
              <a:spcBef>
                <a:spcPts val="0"/>
              </a:spcBef>
            </a:pPr>
            <a:r>
              <a:rPr lang="en-US"/>
              <a:t>Data are being entered into the App during the interview.</a:t>
            </a:r>
          </a:p>
          <a:p>
            <a:pPr>
              <a:lnSpc>
                <a:spcPct val="120000"/>
              </a:lnSpc>
              <a:spcBef>
                <a:spcPts val="0"/>
              </a:spcBef>
            </a:pPr>
            <a:r>
              <a:rPr lang="en-US"/>
              <a:t>This training will not address: </a:t>
            </a:r>
          </a:p>
          <a:p>
            <a:pPr lvl="1">
              <a:lnSpc>
                <a:spcPct val="120000"/>
              </a:lnSpc>
              <a:spcBef>
                <a:spcPts val="0"/>
              </a:spcBef>
            </a:pPr>
            <a:r>
              <a:rPr lang="en-US"/>
              <a:t>Conducting Exit Interviews</a:t>
            </a:r>
          </a:p>
          <a:p>
            <a:pPr lvl="1">
              <a:lnSpc>
                <a:spcPct val="120000"/>
              </a:lnSpc>
              <a:spcBef>
                <a:spcPts val="0"/>
              </a:spcBef>
            </a:pPr>
            <a:r>
              <a:rPr lang="en-US"/>
              <a:t>Reviewing Student List </a:t>
            </a:r>
          </a:p>
          <a:p>
            <a:pPr lvl="1">
              <a:lnSpc>
                <a:spcPct val="120000"/>
              </a:lnSpc>
              <a:spcBef>
                <a:spcPts val="0"/>
              </a:spcBef>
            </a:pPr>
            <a:r>
              <a:rPr lang="en-US"/>
              <a:t>Using Interview Strategies </a:t>
            </a:r>
          </a:p>
        </p:txBody>
      </p:sp>
      <p:sp>
        <p:nvSpPr>
          <p:cNvPr id="4" name="Slide Number Placeholder 3">
            <a:extLst>
              <a:ext uri="{FF2B5EF4-FFF2-40B4-BE49-F238E27FC236}">
                <a16:creationId xmlns:a16="http://schemas.microsoft.com/office/drawing/2014/main" id="{2349DB7D-C22A-B60A-BADB-8A24C4E8CFB6}"/>
              </a:ext>
            </a:extLst>
          </p:cNvPr>
          <p:cNvSpPr>
            <a:spLocks noGrp="1"/>
          </p:cNvSpPr>
          <p:nvPr>
            <p:ph type="sldNum" sz="quarter" idx="12"/>
          </p:nvPr>
        </p:nvSpPr>
        <p:spPr/>
        <p:txBody>
          <a:bodyPr/>
          <a:lstStyle/>
          <a:p>
            <a:fld id="{C2BB338F-5192-412D-A58E-93B2FE5E5E9D}" type="slidenum">
              <a:rPr lang="en-US" smtClean="0"/>
              <a:t>2</a:t>
            </a:fld>
            <a:endParaRPr lang="en-US"/>
          </a:p>
        </p:txBody>
      </p:sp>
      <p:pic>
        <p:nvPicPr>
          <p:cNvPr id="5" name="Picture 4">
            <a:extLst>
              <a:ext uri="{FF2B5EF4-FFF2-40B4-BE49-F238E27FC236}">
                <a16:creationId xmlns:a16="http://schemas.microsoft.com/office/drawing/2014/main" id="{EDEC904C-43FC-4BD4-CE1E-DCE5F8FD5FA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0406661" y="269945"/>
            <a:ext cx="1553744" cy="843238"/>
          </a:xfrm>
          <a:prstGeom prst="rect">
            <a:avLst/>
          </a:prstGeom>
        </p:spPr>
      </p:pic>
      <p:pic>
        <p:nvPicPr>
          <p:cNvPr id="6" name="Picture 5">
            <a:extLst>
              <a:ext uri="{FF2B5EF4-FFF2-40B4-BE49-F238E27FC236}">
                <a16:creationId xmlns:a16="http://schemas.microsoft.com/office/drawing/2014/main" id="{64DA887D-9087-EF44-8833-10609E87421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837059" y="2387671"/>
            <a:ext cx="3354941" cy="2082657"/>
          </a:xfrm>
          <a:prstGeom prst="rect">
            <a:avLst/>
          </a:prstGeom>
        </p:spPr>
      </p:pic>
    </p:spTree>
    <p:extLst>
      <p:ext uri="{BB962C8B-B14F-4D97-AF65-F5344CB8AC3E}">
        <p14:creationId xmlns:p14="http://schemas.microsoft.com/office/powerpoint/2010/main" val="396934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32</a:t>
            </a:r>
          </a:p>
        </p:txBody>
      </p:sp>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t>
            </a:r>
            <a:br>
              <a:rPr lang="en-US" dirty="0"/>
            </a:br>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810151" y="1741559"/>
            <a:ext cx="11169602" cy="4351338"/>
          </a:xfrm>
        </p:spPr>
        <p:txBody>
          <a:bodyPr>
            <a:normAutofit/>
          </a:bodyPr>
          <a:lstStyle/>
          <a:p>
            <a:r>
              <a:rPr lang="en-US" sz="2000"/>
              <a:t>Click on the name of the school to see a list of students</a:t>
            </a:r>
          </a:p>
          <a:p>
            <a:pPr marL="1427163"/>
            <a:r>
              <a:rPr lang="en-US" sz="2000"/>
              <a:t>Make sure the current school year shows in the dropdown  </a:t>
            </a:r>
          </a:p>
          <a:p>
            <a:pPr marL="1427163"/>
            <a:r>
              <a:rPr lang="en-US" sz="2000"/>
              <a:t>Confirm student information - Name, Method of Exit, Exit Survey, Primary Disability, Ethnicity, &amp; Age</a:t>
            </a:r>
          </a:p>
        </p:txBody>
      </p:sp>
      <p:grpSp>
        <p:nvGrpSpPr>
          <p:cNvPr id="14" name="Group 13">
            <a:extLst>
              <a:ext uri="{FF2B5EF4-FFF2-40B4-BE49-F238E27FC236}">
                <a16:creationId xmlns:a16="http://schemas.microsoft.com/office/drawing/2014/main" id="{312BBAA3-9E75-C3C6-9C4E-1EFD5B96D028}"/>
              </a:ext>
              <a:ext uri="{C183D7F6-B498-43B3-948B-1728B52AA6E4}">
                <adec:decorative xmlns:adec="http://schemas.microsoft.com/office/drawing/2017/decorative" xmlns="" val="1"/>
              </a:ext>
            </a:extLst>
          </p:cNvPr>
          <p:cNvGrpSpPr/>
          <p:nvPr/>
        </p:nvGrpSpPr>
        <p:grpSpPr>
          <a:xfrm>
            <a:off x="417893" y="3035967"/>
            <a:ext cx="11561860" cy="5292837"/>
            <a:chOff x="445940" y="2942167"/>
            <a:chExt cx="11561860" cy="5292837"/>
          </a:xfrm>
        </p:grpSpPr>
        <p:pic>
          <p:nvPicPr>
            <p:cNvPr id="2" name="Picture 1">
              <a:extLst>
                <a:ext uri="{FF2B5EF4-FFF2-40B4-BE49-F238E27FC236}">
                  <a16:creationId xmlns:a16="http://schemas.microsoft.com/office/drawing/2014/main" id="{EB7328A7-4B4C-0880-FE3C-6EACEEF41500}"/>
                </a:ext>
              </a:extLst>
            </p:cNvPr>
            <p:cNvPicPr>
              <a:picLocks noChangeAspect="1"/>
            </p:cNvPicPr>
            <p:nvPr/>
          </p:nvPicPr>
          <p:blipFill rotWithShape="1">
            <a:blip r:embed="rId3"/>
            <a:srcRect t="8460"/>
            <a:stretch/>
          </p:blipFill>
          <p:spPr>
            <a:xfrm>
              <a:off x="445940" y="3080546"/>
              <a:ext cx="11533813" cy="5154458"/>
            </a:xfrm>
            <a:prstGeom prst="rect">
              <a:avLst/>
            </a:prstGeom>
            <a:ln>
              <a:solidFill>
                <a:sysClr val="windowText" lastClr="000000"/>
              </a:solidFill>
            </a:ln>
          </p:spPr>
        </p:pic>
        <p:pic>
          <p:nvPicPr>
            <p:cNvPr id="9" name="Picture 8">
              <a:extLst>
                <a:ext uri="{FF2B5EF4-FFF2-40B4-BE49-F238E27FC236}">
                  <a16:creationId xmlns:a16="http://schemas.microsoft.com/office/drawing/2014/main" id="{D2D7DAFB-0505-861E-25C4-5D93F3B896C1}"/>
                </a:ext>
              </a:extLst>
            </p:cNvPr>
            <p:cNvPicPr>
              <a:picLocks noChangeAspect="1"/>
            </p:cNvPicPr>
            <p:nvPr/>
          </p:nvPicPr>
          <p:blipFill>
            <a:blip r:embed="rId4"/>
            <a:stretch>
              <a:fillRect/>
            </a:stretch>
          </p:blipFill>
          <p:spPr>
            <a:xfrm>
              <a:off x="10507538" y="2942167"/>
              <a:ext cx="1500262" cy="2169497"/>
            </a:xfrm>
            <a:prstGeom prst="rect">
              <a:avLst/>
            </a:prstGeom>
          </p:spPr>
        </p:pic>
        <p:pic>
          <p:nvPicPr>
            <p:cNvPr id="11" name="Picture 10">
              <a:extLst>
                <a:ext uri="{FF2B5EF4-FFF2-40B4-BE49-F238E27FC236}">
                  <a16:creationId xmlns:a16="http://schemas.microsoft.com/office/drawing/2014/main" id="{0DD00DB3-CB6C-0957-F2CC-63DA685BA629}"/>
                </a:ext>
              </a:extLst>
            </p:cNvPr>
            <p:cNvPicPr>
              <a:picLocks noChangeAspect="1"/>
            </p:cNvPicPr>
            <p:nvPr/>
          </p:nvPicPr>
          <p:blipFill>
            <a:blip r:embed="rId5"/>
            <a:stretch>
              <a:fillRect/>
            </a:stretch>
          </p:blipFill>
          <p:spPr>
            <a:xfrm>
              <a:off x="697229" y="3429000"/>
              <a:ext cx="857252" cy="228600"/>
            </a:xfrm>
            <a:prstGeom prst="rect">
              <a:avLst/>
            </a:prstGeom>
          </p:spPr>
        </p:pic>
      </p:grpSp>
      <p:pic>
        <p:nvPicPr>
          <p:cNvPr id="19" name="Picture 18">
            <a:extLst>
              <a:ext uri="{FF2B5EF4-FFF2-40B4-BE49-F238E27FC236}">
                <a16:creationId xmlns:a16="http://schemas.microsoft.com/office/drawing/2014/main" id="{0FDC08F9-EE16-F95C-3533-FDE068B57145}"/>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263834" y="2245361"/>
            <a:ext cx="1740328" cy="398114"/>
          </a:xfrm>
          <a:prstGeom prst="rect">
            <a:avLst/>
          </a:prstGeom>
        </p:spPr>
      </p:pic>
    </p:spTree>
    <p:extLst>
      <p:ext uri="{BB962C8B-B14F-4D97-AF65-F5344CB8AC3E}">
        <p14:creationId xmlns:p14="http://schemas.microsoft.com/office/powerpoint/2010/main" val="33697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down)">
                                      <p:cBhvr>
                                        <p:cTn id="20" dur="500"/>
                                        <p:tgtEl>
                                          <p:spTgt spid="8">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74F-FD39-232D-3F28-233CDAF54924}"/>
              </a:ext>
            </a:extLst>
          </p:cNvPr>
          <p:cNvSpPr>
            <a:spLocks noGrp="1"/>
          </p:cNvSpPr>
          <p:nvPr>
            <p:ph type="title"/>
          </p:nvPr>
        </p:nvSpPr>
        <p:spPr>
          <a:xfrm>
            <a:off x="742940" y="176666"/>
            <a:ext cx="9568461" cy="1325563"/>
          </a:xfrm>
        </p:spPr>
        <p:txBody>
          <a:bodyPr/>
          <a:lstStyle/>
          <a:p>
            <a:r>
              <a:rPr lang="en-US" dirty="0"/>
              <a:t>Step 4: Data </a:t>
            </a:r>
            <a:r>
              <a:rPr lang="en-US" dirty="0">
                <a:latin typeface="Calibri Light" panose="020F0302020204030204" pitchFamily="34" charset="0"/>
                <a:cs typeface="Calibri Light" panose="020F0302020204030204" pitchFamily="34" charset="0"/>
              </a:rPr>
              <a:t>Collection</a:t>
            </a:r>
            <a:r>
              <a:rPr lang="en-US" dirty="0"/>
              <a:t/>
            </a:r>
            <a:br>
              <a:rPr lang="en-US" dirty="0"/>
            </a:br>
            <a:r>
              <a:rPr lang="en-US" dirty="0"/>
              <a:t>Edit Student Information </a:t>
            </a:r>
          </a:p>
        </p:txBody>
      </p:sp>
      <p:sp>
        <p:nvSpPr>
          <p:cNvPr id="3" name="Content Placeholder 2">
            <a:extLst>
              <a:ext uri="{FF2B5EF4-FFF2-40B4-BE49-F238E27FC236}">
                <a16:creationId xmlns:a16="http://schemas.microsoft.com/office/drawing/2014/main" id="{03876ABC-2075-C8CF-259F-D9E2F523EC1F}"/>
              </a:ext>
            </a:extLst>
          </p:cNvPr>
          <p:cNvSpPr>
            <a:spLocks noGrp="1"/>
          </p:cNvSpPr>
          <p:nvPr>
            <p:ph idx="1"/>
          </p:nvPr>
        </p:nvSpPr>
        <p:spPr>
          <a:xfrm>
            <a:off x="1244912" y="1811129"/>
            <a:ext cx="6042049" cy="4545221"/>
          </a:xfrm>
        </p:spPr>
        <p:txBody>
          <a:bodyPr>
            <a:normAutofit/>
          </a:bodyPr>
          <a:lstStyle/>
          <a:p>
            <a:pPr marL="1198563" indent="-230188"/>
            <a:r>
              <a:rPr lang="en-US" sz="2000" dirty="0"/>
              <a:t>Click the Lightning Bolt button to </a:t>
            </a:r>
          </a:p>
          <a:p>
            <a:pPr marL="1712913" indent="-457200">
              <a:buFont typeface="+mj-lt"/>
              <a:buAutoNum type="alphaLcPeriod"/>
            </a:pPr>
            <a:r>
              <a:rPr lang="en-US" sz="2000" dirty="0"/>
              <a:t>Edit the last school attended, or </a:t>
            </a:r>
          </a:p>
          <a:p>
            <a:pPr marL="1712913" indent="-457200">
              <a:buFont typeface="+mj-lt"/>
              <a:buAutoNum type="alphaLcPeriod"/>
            </a:pPr>
            <a:r>
              <a:rPr lang="en-US" sz="2000" dirty="0"/>
              <a:t>Mark the student as ineligible. </a:t>
            </a:r>
          </a:p>
          <a:p>
            <a:pPr marL="1255713" indent="0">
              <a:buNone/>
            </a:pPr>
            <a:endParaRPr lang="en-US" sz="2000" dirty="0"/>
          </a:p>
          <a:p>
            <a:pPr marL="1200150"/>
            <a:r>
              <a:rPr lang="en-US" sz="2000" dirty="0"/>
              <a:t>Click the Save button if editing last school; only ODE Data Team can make other edits</a:t>
            </a:r>
          </a:p>
          <a:p>
            <a:pPr marL="1200150"/>
            <a:endParaRPr lang="en-US" sz="2000" dirty="0"/>
          </a:p>
          <a:p>
            <a:pPr marL="1200150"/>
            <a:r>
              <a:rPr lang="en-US" sz="2000" dirty="0"/>
              <a:t>If marking student ineligible, confirm the reason the student is ineligible</a:t>
            </a:r>
          </a:p>
          <a:p>
            <a:pPr marL="1657350" lvl="1"/>
            <a:r>
              <a:rPr lang="en-US" sz="1600" dirty="0"/>
              <a:t>Returned to high school</a:t>
            </a:r>
          </a:p>
          <a:p>
            <a:pPr marL="1657350" lvl="1"/>
            <a:r>
              <a:rPr lang="en-US" sz="1600" dirty="0"/>
              <a:t>Still in high school</a:t>
            </a:r>
          </a:p>
          <a:p>
            <a:pPr marL="1657350" lvl="1"/>
            <a:r>
              <a:rPr lang="en-US" sz="1600" dirty="0"/>
              <a:t>Has been out of school for less than one year</a:t>
            </a:r>
          </a:p>
          <a:p>
            <a:pPr marL="1657350" lvl="1"/>
            <a:r>
              <a:rPr lang="en-US" sz="1600" dirty="0"/>
              <a:t>Student is deceased</a:t>
            </a:r>
          </a:p>
          <a:p>
            <a:pPr marL="1428750" lvl="1" indent="0">
              <a:buNone/>
            </a:pPr>
            <a:endParaRPr lang="en-US" sz="1600" dirty="0"/>
          </a:p>
          <a:p>
            <a:pPr marL="914400"/>
            <a:endParaRPr lang="en-US" sz="2000" dirty="0"/>
          </a:p>
        </p:txBody>
      </p:sp>
      <p:sp>
        <p:nvSpPr>
          <p:cNvPr id="4" name="Slide Number Placeholder 3">
            <a:extLst>
              <a:ext uri="{FF2B5EF4-FFF2-40B4-BE49-F238E27FC236}">
                <a16:creationId xmlns:a16="http://schemas.microsoft.com/office/drawing/2014/main" id="{6F2B5B20-AE23-F30B-AF27-FFB935017A26}"/>
              </a:ext>
            </a:extLst>
          </p:cNvPr>
          <p:cNvSpPr>
            <a:spLocks noGrp="1"/>
          </p:cNvSpPr>
          <p:nvPr>
            <p:ph type="sldNum" sz="quarter" idx="12"/>
          </p:nvPr>
        </p:nvSpPr>
        <p:spPr/>
        <p:txBody>
          <a:bodyPr/>
          <a:lstStyle/>
          <a:p>
            <a:fld id="{8B45A440-1358-493A-BACA-36C065BC0130}" type="slidenum">
              <a:rPr lang="en-US" smtClean="0"/>
              <a:t>21</a:t>
            </a:fld>
            <a:endParaRPr lang="en-US"/>
          </a:p>
        </p:txBody>
      </p:sp>
      <p:grpSp>
        <p:nvGrpSpPr>
          <p:cNvPr id="6" name="Group 5">
            <a:extLst>
              <a:ext uri="{FF2B5EF4-FFF2-40B4-BE49-F238E27FC236}">
                <a16:creationId xmlns:a16="http://schemas.microsoft.com/office/drawing/2014/main" id="{BA87FF7C-7FE6-CC51-E6AE-83AE4F9DD126}"/>
              </a:ext>
              <a:ext uri="{C183D7F6-B498-43B3-948B-1728B52AA6E4}">
                <adec:decorative xmlns:adec="http://schemas.microsoft.com/office/drawing/2017/decorative" xmlns="" val="1"/>
              </a:ext>
            </a:extLst>
          </p:cNvPr>
          <p:cNvGrpSpPr/>
          <p:nvPr/>
        </p:nvGrpSpPr>
        <p:grpSpPr>
          <a:xfrm>
            <a:off x="7226423" y="1658889"/>
            <a:ext cx="4783002" cy="4462385"/>
            <a:chOff x="6452179" y="1811129"/>
            <a:chExt cx="5580033" cy="4910346"/>
          </a:xfrm>
        </p:grpSpPr>
        <p:grpSp>
          <p:nvGrpSpPr>
            <p:cNvPr id="16" name="Group 15">
              <a:extLst>
                <a:ext uri="{FF2B5EF4-FFF2-40B4-BE49-F238E27FC236}">
                  <a16:creationId xmlns:a16="http://schemas.microsoft.com/office/drawing/2014/main" id="{16917201-8746-4C6E-BD18-94B2332F83DA}"/>
                </a:ext>
              </a:extLst>
            </p:cNvPr>
            <p:cNvGrpSpPr/>
            <p:nvPr/>
          </p:nvGrpSpPr>
          <p:grpSpPr>
            <a:xfrm>
              <a:off x="6452179" y="1811129"/>
              <a:ext cx="5580033" cy="4910346"/>
              <a:chOff x="2078067" y="290304"/>
              <a:chExt cx="6645216" cy="6066046"/>
            </a:xfrm>
          </p:grpSpPr>
          <p:pic>
            <p:nvPicPr>
              <p:cNvPr id="8" name="Picture 7">
                <a:extLst>
                  <a:ext uri="{FF2B5EF4-FFF2-40B4-BE49-F238E27FC236}">
                    <a16:creationId xmlns:a16="http://schemas.microsoft.com/office/drawing/2014/main" id="{8B9369A6-6D00-0389-1801-3CA4C5F9A80D}"/>
                  </a:ext>
                </a:extLst>
              </p:cNvPr>
              <p:cNvPicPr>
                <a:picLocks noChangeAspect="1"/>
              </p:cNvPicPr>
              <p:nvPr/>
            </p:nvPicPr>
            <p:blipFill>
              <a:blip r:embed="rId3"/>
              <a:stretch>
                <a:fillRect/>
              </a:stretch>
            </p:blipFill>
            <p:spPr>
              <a:xfrm>
                <a:off x="2078067" y="290304"/>
                <a:ext cx="6645216" cy="6066046"/>
              </a:xfrm>
              <a:prstGeom prst="rect">
                <a:avLst/>
              </a:prstGeom>
            </p:spPr>
          </p:pic>
          <p:sp>
            <p:nvSpPr>
              <p:cNvPr id="5" name="TextBox 4">
                <a:extLst>
                  <a:ext uri="{FF2B5EF4-FFF2-40B4-BE49-F238E27FC236}">
                    <a16:creationId xmlns:a16="http://schemas.microsoft.com/office/drawing/2014/main" id="{9E34029C-6E1B-D14B-E21A-26B5B65EF3E8}"/>
                  </a:ext>
                </a:extLst>
              </p:cNvPr>
              <p:cNvSpPr txBox="1"/>
              <p:nvPr/>
            </p:nvSpPr>
            <p:spPr>
              <a:xfrm>
                <a:off x="2162175" y="914400"/>
                <a:ext cx="2805576" cy="369332"/>
              </a:xfrm>
              <a:prstGeom prst="rect">
                <a:avLst/>
              </a:prstGeom>
              <a:solidFill>
                <a:srgbClr val="F7F7F7"/>
              </a:solidFill>
            </p:spPr>
            <p:txBody>
              <a:bodyPr wrap="none" rtlCol="0">
                <a:spAutoFit/>
              </a:bodyPr>
              <a:lstStyle/>
              <a:p>
                <a:r>
                  <a:rPr lang="en-US"/>
                  <a:t>Hannah </a:t>
                </a:r>
                <a:r>
                  <a:rPr lang="en-US" err="1"/>
                  <a:t>Banah</a:t>
                </a:r>
                <a:r>
                  <a:rPr lang="en-US"/>
                  <a:t> (111111111)</a:t>
                </a:r>
              </a:p>
            </p:txBody>
          </p:sp>
          <p:sp>
            <p:nvSpPr>
              <p:cNvPr id="7" name="TextBox 6">
                <a:extLst>
                  <a:ext uri="{FF2B5EF4-FFF2-40B4-BE49-F238E27FC236}">
                    <a16:creationId xmlns:a16="http://schemas.microsoft.com/office/drawing/2014/main" id="{2C0AED8F-75BE-D434-5C46-613AEA165744}"/>
                  </a:ext>
                </a:extLst>
              </p:cNvPr>
              <p:cNvSpPr txBox="1"/>
              <p:nvPr/>
            </p:nvSpPr>
            <p:spPr>
              <a:xfrm>
                <a:off x="4611576" y="3244334"/>
                <a:ext cx="1047242" cy="380215"/>
              </a:xfrm>
              <a:prstGeom prst="rect">
                <a:avLst/>
              </a:prstGeom>
              <a:solidFill>
                <a:srgbClr val="F7F7F7"/>
              </a:solidFill>
            </p:spPr>
            <p:txBody>
              <a:bodyPr wrap="square" rtlCol="0">
                <a:spAutoFit/>
              </a:bodyPr>
              <a:lstStyle/>
              <a:p>
                <a:r>
                  <a:rPr lang="en-US" sz="1400" err="1">
                    <a:solidFill>
                      <a:srgbClr val="B9ABAB"/>
                    </a:solidFill>
                  </a:rPr>
                  <a:t>Banah</a:t>
                </a:r>
                <a:endParaRPr lang="en-US">
                  <a:solidFill>
                    <a:srgbClr val="B9ABAB"/>
                  </a:solidFill>
                </a:endParaRPr>
              </a:p>
            </p:txBody>
          </p:sp>
          <p:sp>
            <p:nvSpPr>
              <p:cNvPr id="9" name="TextBox 8">
                <a:extLst>
                  <a:ext uri="{FF2B5EF4-FFF2-40B4-BE49-F238E27FC236}">
                    <a16:creationId xmlns:a16="http://schemas.microsoft.com/office/drawing/2014/main" id="{A430F277-07F5-ACEF-528C-11A527096DF0}"/>
                  </a:ext>
                </a:extLst>
              </p:cNvPr>
              <p:cNvSpPr txBox="1"/>
              <p:nvPr/>
            </p:nvSpPr>
            <p:spPr>
              <a:xfrm>
                <a:off x="2715050" y="4001294"/>
                <a:ext cx="591829" cy="261610"/>
              </a:xfrm>
              <a:prstGeom prst="rect">
                <a:avLst/>
              </a:prstGeom>
              <a:solidFill>
                <a:schemeClr val="bg1"/>
              </a:solidFill>
            </p:spPr>
            <p:txBody>
              <a:bodyPr wrap="none" rtlCol="0">
                <a:spAutoFit/>
              </a:bodyPr>
              <a:lstStyle/>
              <a:p>
                <a:r>
                  <a:rPr lang="en-US" sz="1100">
                    <a:solidFill>
                      <a:srgbClr val="B9ABAB"/>
                    </a:solidFill>
                  </a:rPr>
                  <a:t>60 - ED</a:t>
                </a:r>
              </a:p>
            </p:txBody>
          </p:sp>
          <p:sp>
            <p:nvSpPr>
              <p:cNvPr id="10" name="TextBox 9">
                <a:extLst>
                  <a:ext uri="{FF2B5EF4-FFF2-40B4-BE49-F238E27FC236}">
                    <a16:creationId xmlns:a16="http://schemas.microsoft.com/office/drawing/2014/main" id="{D8475469-CC02-AD8E-6497-320941730307}"/>
                  </a:ext>
                </a:extLst>
              </p:cNvPr>
              <p:cNvSpPr txBox="1"/>
              <p:nvPr/>
            </p:nvSpPr>
            <p:spPr>
              <a:xfrm>
                <a:off x="4594230" y="4001294"/>
                <a:ext cx="1409360" cy="261610"/>
              </a:xfrm>
              <a:prstGeom prst="rect">
                <a:avLst/>
              </a:prstGeom>
              <a:solidFill>
                <a:schemeClr val="bg1"/>
              </a:solidFill>
            </p:spPr>
            <p:txBody>
              <a:bodyPr wrap="none" rtlCol="0">
                <a:spAutoFit/>
              </a:bodyPr>
              <a:lstStyle/>
              <a:p>
                <a:r>
                  <a:rPr lang="en-US" sz="1100">
                    <a:solidFill>
                      <a:srgbClr val="B9ABAB"/>
                    </a:solidFill>
                  </a:rPr>
                  <a:t>31 – Regular Diploma</a:t>
                </a:r>
              </a:p>
            </p:txBody>
          </p:sp>
          <p:sp>
            <p:nvSpPr>
              <p:cNvPr id="14" name="TextBox 13">
                <a:extLst>
                  <a:ext uri="{FF2B5EF4-FFF2-40B4-BE49-F238E27FC236}">
                    <a16:creationId xmlns:a16="http://schemas.microsoft.com/office/drawing/2014/main" id="{4418BDFA-225B-2E50-A20E-8D02A9AE32F6}"/>
                  </a:ext>
                </a:extLst>
              </p:cNvPr>
              <p:cNvSpPr txBox="1"/>
              <p:nvPr/>
            </p:nvSpPr>
            <p:spPr>
              <a:xfrm>
                <a:off x="2715050" y="2521928"/>
                <a:ext cx="891591" cy="276999"/>
              </a:xfrm>
              <a:prstGeom prst="rect">
                <a:avLst/>
              </a:prstGeom>
              <a:solidFill>
                <a:srgbClr val="E9ECEF"/>
              </a:solidFill>
            </p:spPr>
            <p:txBody>
              <a:bodyPr wrap="none" rtlCol="0">
                <a:spAutoFit/>
              </a:bodyPr>
              <a:lstStyle/>
              <a:p>
                <a:r>
                  <a:rPr lang="en-US" sz="1200">
                    <a:solidFill>
                      <a:srgbClr val="B9ABAB"/>
                    </a:solidFill>
                  </a:rPr>
                  <a:t>111111111</a:t>
                </a:r>
                <a:endParaRPr lang="en-US">
                  <a:solidFill>
                    <a:srgbClr val="B9ABAB"/>
                  </a:solidFill>
                </a:endParaRPr>
              </a:p>
            </p:txBody>
          </p:sp>
        </p:grpSp>
        <p:sp>
          <p:nvSpPr>
            <p:cNvPr id="17" name="TextBox 16">
              <a:extLst>
                <a:ext uri="{FF2B5EF4-FFF2-40B4-BE49-F238E27FC236}">
                  <a16:creationId xmlns:a16="http://schemas.microsoft.com/office/drawing/2014/main" id="{B77C0B20-B78A-2E97-E52C-88DF96EA2D86}"/>
                </a:ext>
              </a:extLst>
            </p:cNvPr>
            <p:cNvSpPr txBox="1"/>
            <p:nvPr/>
          </p:nvSpPr>
          <p:spPr>
            <a:xfrm>
              <a:off x="8579584" y="3630042"/>
              <a:ext cx="1143068" cy="224225"/>
            </a:xfrm>
            <a:prstGeom prst="rect">
              <a:avLst/>
            </a:prstGeom>
            <a:solidFill>
              <a:schemeClr val="bg1"/>
            </a:solidFill>
          </p:spPr>
          <p:txBody>
            <a:bodyPr wrap="none" rtlCol="0">
              <a:spAutoFit/>
            </a:bodyPr>
            <a:lstStyle/>
            <a:p>
              <a:r>
                <a:rPr lang="en-US" sz="1200">
                  <a:solidFill>
                    <a:srgbClr val="B9ABAB"/>
                  </a:solidFill>
                </a:rPr>
                <a:t>Mudd High School</a:t>
              </a:r>
            </a:p>
          </p:txBody>
        </p:sp>
      </p:grpSp>
      <p:grpSp>
        <p:nvGrpSpPr>
          <p:cNvPr id="11" name="Group 10">
            <a:extLst>
              <a:ext uri="{FF2B5EF4-FFF2-40B4-BE49-F238E27FC236}">
                <a16:creationId xmlns:a16="http://schemas.microsoft.com/office/drawing/2014/main" id="{05B67ED0-A330-04A0-F833-39613248EADB}"/>
              </a:ext>
              <a:ext uri="{C183D7F6-B498-43B3-948B-1728B52AA6E4}">
                <adec:decorative xmlns:adec="http://schemas.microsoft.com/office/drawing/2017/decorative" xmlns="" val="1"/>
              </a:ext>
            </a:extLst>
          </p:cNvPr>
          <p:cNvGrpSpPr/>
          <p:nvPr/>
        </p:nvGrpSpPr>
        <p:grpSpPr>
          <a:xfrm>
            <a:off x="432990" y="1811129"/>
            <a:ext cx="1940712" cy="1036984"/>
            <a:chOff x="432990" y="1811129"/>
            <a:chExt cx="1940712" cy="1036984"/>
          </a:xfrm>
        </p:grpSpPr>
        <p:pic>
          <p:nvPicPr>
            <p:cNvPr id="20" name="Picture 19">
              <a:extLst>
                <a:ext uri="{FF2B5EF4-FFF2-40B4-BE49-F238E27FC236}">
                  <a16:creationId xmlns:a16="http://schemas.microsoft.com/office/drawing/2014/main" id="{6EA4DF95-01E4-3076-A91E-F131280F739C}"/>
                </a:ext>
              </a:extLst>
            </p:cNvPr>
            <p:cNvPicPr>
              <a:picLocks noChangeAspect="1"/>
            </p:cNvPicPr>
            <p:nvPr/>
          </p:nvPicPr>
          <p:blipFill>
            <a:blip r:embed="rId4"/>
            <a:stretch>
              <a:fillRect/>
            </a:stretch>
          </p:blipFill>
          <p:spPr>
            <a:xfrm>
              <a:off x="432990" y="2354293"/>
              <a:ext cx="1940712" cy="493820"/>
            </a:xfrm>
            <a:prstGeom prst="rect">
              <a:avLst/>
            </a:prstGeom>
          </p:spPr>
        </p:pic>
        <p:pic>
          <p:nvPicPr>
            <p:cNvPr id="21" name="Picture 20">
              <a:extLst>
                <a:ext uri="{FF2B5EF4-FFF2-40B4-BE49-F238E27FC236}">
                  <a16:creationId xmlns:a16="http://schemas.microsoft.com/office/drawing/2014/main" id="{62A99B0E-C12E-7B25-D39B-DF7A34F9C2A4}"/>
                </a:ext>
              </a:extLst>
            </p:cNvPr>
            <p:cNvPicPr>
              <a:picLocks noChangeAspect="1"/>
            </p:cNvPicPr>
            <p:nvPr/>
          </p:nvPicPr>
          <p:blipFill rotWithShape="1">
            <a:blip r:embed="rId5"/>
            <a:srcRect l="23810" t="19346" r="21170" b="13517"/>
            <a:stretch/>
          </p:blipFill>
          <p:spPr>
            <a:xfrm>
              <a:off x="1636295" y="1811129"/>
              <a:ext cx="430874" cy="439036"/>
            </a:xfrm>
            <a:prstGeom prst="rect">
              <a:avLst/>
            </a:prstGeom>
          </p:spPr>
        </p:pic>
      </p:grpSp>
      <p:pic>
        <p:nvPicPr>
          <p:cNvPr id="24" name="Picture 23">
            <a:extLst>
              <a:ext uri="{FF2B5EF4-FFF2-40B4-BE49-F238E27FC236}">
                <a16:creationId xmlns:a16="http://schemas.microsoft.com/office/drawing/2014/main" id="{4D30003A-FEA3-73F5-913D-7D94597FCAF7}"/>
              </a:ext>
              <a:ext uri="{C183D7F6-B498-43B3-948B-1728B52AA6E4}">
                <adec:decorative xmlns:adec="http://schemas.microsoft.com/office/drawing/2017/decorative" xmlns="" val="1"/>
              </a:ext>
            </a:extLst>
          </p:cNvPr>
          <p:cNvPicPr>
            <a:picLocks noChangeAspect="1"/>
          </p:cNvPicPr>
          <p:nvPr/>
        </p:nvPicPr>
        <p:blipFill rotWithShape="1">
          <a:blip r:embed="rId6"/>
          <a:srcRect r="7392" b="19000"/>
          <a:stretch/>
        </p:blipFill>
        <p:spPr>
          <a:xfrm>
            <a:off x="983156" y="3453267"/>
            <a:ext cx="1084013" cy="493819"/>
          </a:xfrm>
          <a:prstGeom prst="rect">
            <a:avLst/>
          </a:prstGeom>
        </p:spPr>
      </p:pic>
      <p:grpSp>
        <p:nvGrpSpPr>
          <p:cNvPr id="31" name="Group 30">
            <a:extLst>
              <a:ext uri="{FF2B5EF4-FFF2-40B4-BE49-F238E27FC236}">
                <a16:creationId xmlns:a16="http://schemas.microsoft.com/office/drawing/2014/main" id="{59A9C8BD-7C5D-C090-EBD6-42BC3B858A7E}"/>
              </a:ext>
              <a:ext uri="{C183D7F6-B498-43B3-948B-1728B52AA6E4}">
                <adec:decorative xmlns:adec="http://schemas.microsoft.com/office/drawing/2017/decorative" xmlns="" val="1"/>
              </a:ext>
            </a:extLst>
          </p:cNvPr>
          <p:cNvGrpSpPr/>
          <p:nvPr/>
        </p:nvGrpSpPr>
        <p:grpSpPr>
          <a:xfrm>
            <a:off x="182575" y="4581266"/>
            <a:ext cx="2033170" cy="1568817"/>
            <a:chOff x="186156" y="3092929"/>
            <a:chExt cx="2033170" cy="1568817"/>
          </a:xfrm>
        </p:grpSpPr>
        <p:pic>
          <p:nvPicPr>
            <p:cNvPr id="23" name="Picture 22">
              <a:extLst>
                <a:ext uri="{FF2B5EF4-FFF2-40B4-BE49-F238E27FC236}">
                  <a16:creationId xmlns:a16="http://schemas.microsoft.com/office/drawing/2014/main" id="{0D5D8ED4-9EA4-08A6-661F-84C2D0A95BCD}"/>
                </a:ext>
              </a:extLst>
            </p:cNvPr>
            <p:cNvPicPr>
              <a:picLocks noChangeAspect="1"/>
            </p:cNvPicPr>
            <p:nvPr/>
          </p:nvPicPr>
          <p:blipFill>
            <a:blip r:embed="rId7"/>
            <a:stretch>
              <a:fillRect/>
            </a:stretch>
          </p:blipFill>
          <p:spPr>
            <a:xfrm>
              <a:off x="186156" y="3092929"/>
              <a:ext cx="2033170" cy="1568817"/>
            </a:xfrm>
            <a:prstGeom prst="rect">
              <a:avLst/>
            </a:prstGeom>
          </p:spPr>
        </p:pic>
        <p:sp>
          <p:nvSpPr>
            <p:cNvPr id="25" name="TextBox 24">
              <a:extLst>
                <a:ext uri="{FF2B5EF4-FFF2-40B4-BE49-F238E27FC236}">
                  <a16:creationId xmlns:a16="http://schemas.microsoft.com/office/drawing/2014/main" id="{8F9B4DA8-B70A-94BE-7252-0F22F18D672C}"/>
                </a:ext>
              </a:extLst>
            </p:cNvPr>
            <p:cNvSpPr txBox="1"/>
            <p:nvPr/>
          </p:nvSpPr>
          <p:spPr>
            <a:xfrm>
              <a:off x="769308" y="3622271"/>
              <a:ext cx="759436" cy="123111"/>
            </a:xfrm>
            <a:prstGeom prst="rect">
              <a:avLst/>
            </a:prstGeom>
            <a:solidFill>
              <a:srgbClr val="FFFF00"/>
            </a:solidFill>
          </p:spPr>
          <p:txBody>
            <a:bodyPr wrap="square" rtlCol="0">
              <a:spAutoFit/>
            </a:bodyPr>
            <a:lstStyle/>
            <a:p>
              <a:r>
                <a:rPr lang="en-US" sz="200" err="1">
                  <a:solidFill>
                    <a:schemeClr val="bg2">
                      <a:lumMod val="50000"/>
                    </a:schemeClr>
                  </a:solidFill>
                  <a:highlight>
                    <a:srgbClr val="FFFF00"/>
                  </a:highlight>
                </a:rPr>
                <a:t>Banah</a:t>
              </a:r>
              <a:r>
                <a:rPr lang="en-US" sz="200">
                  <a:solidFill>
                    <a:schemeClr val="bg2">
                      <a:lumMod val="50000"/>
                    </a:schemeClr>
                  </a:solidFill>
                  <a:highlight>
                    <a:srgbClr val="FFFF00"/>
                  </a:highlight>
                </a:rPr>
                <a:t>, Hannah</a:t>
              </a:r>
            </a:p>
          </p:txBody>
        </p:sp>
      </p:grpSp>
    </p:spTree>
    <p:extLst>
      <p:ext uri="{BB962C8B-B14F-4D97-AF65-F5344CB8AC3E}">
        <p14:creationId xmlns:p14="http://schemas.microsoft.com/office/powerpoint/2010/main" val="31443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E76-0A4C-633D-25E1-3B522BC9EFBC}"/>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r>
              <a:rPr lang="en-US"/>
              <a:t/>
            </a:r>
            <a:br>
              <a:rPr lang="en-US"/>
            </a:br>
            <a:r>
              <a:rPr lang="en-US"/>
              <a:t>The Interview </a:t>
            </a:r>
          </a:p>
        </p:txBody>
      </p:sp>
      <p:sp>
        <p:nvSpPr>
          <p:cNvPr id="3" name="Content Placeholder 2">
            <a:extLst>
              <a:ext uri="{FF2B5EF4-FFF2-40B4-BE49-F238E27FC236}">
                <a16:creationId xmlns:a16="http://schemas.microsoft.com/office/drawing/2014/main" id="{365570AA-155C-6FD6-6CB2-29706412B01C}"/>
              </a:ext>
            </a:extLst>
          </p:cNvPr>
          <p:cNvSpPr>
            <a:spLocks noGrp="1"/>
          </p:cNvSpPr>
          <p:nvPr>
            <p:ph idx="1"/>
          </p:nvPr>
        </p:nvSpPr>
        <p:spPr/>
        <p:txBody>
          <a:bodyPr/>
          <a:lstStyle/>
          <a:p>
            <a:r>
              <a:rPr lang="en-US"/>
              <a:t>Click on the student’s name to start their interview</a:t>
            </a:r>
          </a:p>
        </p:txBody>
      </p:sp>
      <p:sp>
        <p:nvSpPr>
          <p:cNvPr id="4" name="Slide Number Placeholder 3">
            <a:extLst>
              <a:ext uri="{FF2B5EF4-FFF2-40B4-BE49-F238E27FC236}">
                <a16:creationId xmlns:a16="http://schemas.microsoft.com/office/drawing/2014/main" id="{238B770F-9B5A-BF7F-AE52-D3AE60D885BD}"/>
              </a:ext>
            </a:extLst>
          </p:cNvPr>
          <p:cNvSpPr>
            <a:spLocks noGrp="1"/>
          </p:cNvSpPr>
          <p:nvPr>
            <p:ph type="sldNum" sz="quarter" idx="12"/>
          </p:nvPr>
        </p:nvSpPr>
        <p:spPr/>
        <p:txBody>
          <a:bodyPr/>
          <a:lstStyle/>
          <a:p>
            <a:fld id="{8B45A440-1358-493A-BACA-36C065BC0130}" type="slidenum">
              <a:rPr lang="en-US" smtClean="0"/>
              <a:t>22</a:t>
            </a:fld>
            <a:endParaRPr lang="en-US"/>
          </a:p>
        </p:txBody>
      </p:sp>
      <p:pic>
        <p:nvPicPr>
          <p:cNvPr id="5" name="Picture 4">
            <a:extLst>
              <a:ext uri="{FF2B5EF4-FFF2-40B4-BE49-F238E27FC236}">
                <a16:creationId xmlns:a16="http://schemas.microsoft.com/office/drawing/2014/main" id="{AC5D0390-4C80-D8BE-8F8D-03232D3673FD}"/>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38200" y="2467564"/>
            <a:ext cx="10414288" cy="4932403"/>
          </a:xfrm>
          <a:prstGeom prst="rect">
            <a:avLst/>
          </a:prstGeom>
        </p:spPr>
      </p:pic>
    </p:spTree>
    <p:extLst>
      <p:ext uri="{BB962C8B-B14F-4D97-AF65-F5344CB8AC3E}">
        <p14:creationId xmlns:p14="http://schemas.microsoft.com/office/powerpoint/2010/main" val="31261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BE53-E003-B7C3-EB4F-E5C5B6BB1A8D}"/>
              </a:ext>
            </a:extLst>
          </p:cNvPr>
          <p:cNvSpPr>
            <a:spLocks noGrp="1"/>
          </p:cNvSpPr>
          <p:nvPr>
            <p:ph type="title"/>
          </p:nvPr>
        </p:nvSpPr>
        <p:spPr/>
        <p:txBody>
          <a:bodyPr/>
          <a:lstStyle/>
          <a:p>
            <a:r>
              <a:rPr lang="en-US"/>
              <a:t>Step 4: Data </a:t>
            </a:r>
            <a:r>
              <a:rPr lang="en-US">
                <a:latin typeface="Calibri Light" panose="020F0302020204030204" pitchFamily="34" charset="0"/>
                <a:cs typeface="Calibri Light" panose="020F0302020204030204" pitchFamily="34" charset="0"/>
              </a:rPr>
              <a:t>Collection</a:t>
            </a:r>
            <a:r>
              <a:rPr lang="en-US"/>
              <a:t/>
            </a:r>
            <a:br>
              <a:rPr lang="en-US"/>
            </a:br>
            <a:r>
              <a:rPr lang="en-US"/>
              <a:t>Contact Information </a:t>
            </a:r>
          </a:p>
        </p:txBody>
      </p:sp>
      <p:sp>
        <p:nvSpPr>
          <p:cNvPr id="3" name="Content Placeholder 2">
            <a:extLst>
              <a:ext uri="{FF2B5EF4-FFF2-40B4-BE49-F238E27FC236}">
                <a16:creationId xmlns:a16="http://schemas.microsoft.com/office/drawing/2014/main" id="{B1165C19-E887-B71B-EE8C-79B108CB27B3}"/>
              </a:ext>
            </a:extLst>
          </p:cNvPr>
          <p:cNvSpPr>
            <a:spLocks noGrp="1"/>
          </p:cNvSpPr>
          <p:nvPr>
            <p:ph idx="1"/>
          </p:nvPr>
        </p:nvSpPr>
        <p:spPr>
          <a:xfrm>
            <a:off x="811221" y="1710131"/>
            <a:ext cx="10515600" cy="4351338"/>
          </a:xfrm>
        </p:spPr>
        <p:txBody>
          <a:bodyPr/>
          <a:lstStyle/>
          <a:p>
            <a:r>
              <a:rPr lang="en-US"/>
              <a:t>Contact information entered in the Exit Interview is carried forward to the Follow-Up Interview  </a:t>
            </a:r>
          </a:p>
          <a:p>
            <a:endParaRPr lang="en-US"/>
          </a:p>
          <a:p>
            <a:endParaRPr lang="en-US"/>
          </a:p>
          <a:p>
            <a:endParaRPr lang="en-US"/>
          </a:p>
          <a:p>
            <a:endParaRPr lang="en-US"/>
          </a:p>
          <a:p>
            <a:r>
              <a:rPr lang="en-US"/>
              <a:t>When no contact information is listed, use district or other resources to find contact information</a:t>
            </a:r>
          </a:p>
        </p:txBody>
      </p:sp>
      <p:sp>
        <p:nvSpPr>
          <p:cNvPr id="4" name="Slide Number Placeholder 3">
            <a:extLst>
              <a:ext uri="{FF2B5EF4-FFF2-40B4-BE49-F238E27FC236}">
                <a16:creationId xmlns:a16="http://schemas.microsoft.com/office/drawing/2014/main" id="{040BDDFA-F19B-284D-4DE9-B0844D1715A9}"/>
              </a:ext>
            </a:extLst>
          </p:cNvPr>
          <p:cNvSpPr>
            <a:spLocks noGrp="1"/>
          </p:cNvSpPr>
          <p:nvPr>
            <p:ph type="sldNum" sz="quarter" idx="12"/>
          </p:nvPr>
        </p:nvSpPr>
        <p:spPr/>
        <p:txBody>
          <a:bodyPr/>
          <a:lstStyle/>
          <a:p>
            <a:fld id="{8B45A440-1358-493A-BACA-36C065BC0130}" type="slidenum">
              <a:rPr lang="en-US" smtClean="0"/>
              <a:t>23</a:t>
            </a:fld>
            <a:endParaRPr lang="en-US"/>
          </a:p>
        </p:txBody>
      </p:sp>
      <p:pic>
        <p:nvPicPr>
          <p:cNvPr id="5" name="Picture 4">
            <a:extLst>
              <a:ext uri="{FF2B5EF4-FFF2-40B4-BE49-F238E27FC236}">
                <a16:creationId xmlns:a16="http://schemas.microsoft.com/office/drawing/2014/main" id="{B7FF4848-15F7-4D06-8C56-44FAC14D2116}"/>
              </a:ext>
              <a:ext uri="{C183D7F6-B498-43B3-948B-1728B52AA6E4}">
                <adec:decorative xmlns:adec="http://schemas.microsoft.com/office/drawing/2017/decorative" xmlns="" val="1"/>
              </a:ext>
            </a:extLst>
          </p:cNvPr>
          <p:cNvPicPr>
            <a:picLocks noChangeAspect="1"/>
          </p:cNvPicPr>
          <p:nvPr/>
        </p:nvPicPr>
        <p:blipFill rotWithShape="1">
          <a:blip r:embed="rId3"/>
          <a:srcRect t="8457"/>
          <a:stretch/>
        </p:blipFill>
        <p:spPr>
          <a:xfrm>
            <a:off x="792931" y="5470564"/>
            <a:ext cx="10498222" cy="1345006"/>
          </a:xfrm>
          <a:prstGeom prst="rect">
            <a:avLst/>
          </a:prstGeom>
        </p:spPr>
      </p:pic>
      <p:pic>
        <p:nvPicPr>
          <p:cNvPr id="6" name="Picture 5">
            <a:extLst>
              <a:ext uri="{FF2B5EF4-FFF2-40B4-BE49-F238E27FC236}">
                <a16:creationId xmlns:a16="http://schemas.microsoft.com/office/drawing/2014/main" id="{EB776850-EEC2-2B57-8BE0-78509F224A26}"/>
              </a:ext>
              <a:ext uri="{C183D7F6-B498-43B3-948B-1728B52AA6E4}">
                <adec:decorative xmlns:adec="http://schemas.microsoft.com/office/drawing/2017/decorative" xmlns="" val="1"/>
              </a:ext>
            </a:extLst>
          </p:cNvPr>
          <p:cNvPicPr>
            <a:picLocks noChangeAspect="1"/>
          </p:cNvPicPr>
          <p:nvPr/>
        </p:nvPicPr>
        <p:blipFill rotWithShape="1">
          <a:blip r:embed="rId4"/>
          <a:srcRect t="6885"/>
          <a:stretch/>
        </p:blipFill>
        <p:spPr>
          <a:xfrm>
            <a:off x="811221" y="2604655"/>
            <a:ext cx="10461643" cy="2020926"/>
          </a:xfrm>
          <a:prstGeom prst="rect">
            <a:avLst/>
          </a:prstGeom>
        </p:spPr>
      </p:pic>
    </p:spTree>
    <p:extLst>
      <p:ext uri="{BB962C8B-B14F-4D97-AF65-F5344CB8AC3E}">
        <p14:creationId xmlns:p14="http://schemas.microsoft.com/office/powerpoint/2010/main" val="284678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C764-698A-7818-9612-CD498094A477}"/>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71C74B84-3891-FBE8-BD43-5ECCDF085A77}"/>
              </a:ext>
            </a:extLst>
          </p:cNvPr>
          <p:cNvSpPr>
            <a:spLocks noGrp="1"/>
          </p:cNvSpPr>
          <p:nvPr>
            <p:ph idx="1"/>
          </p:nvPr>
        </p:nvSpPr>
        <p:spPr/>
        <p:txBody>
          <a:bodyPr/>
          <a:lstStyle/>
          <a:p>
            <a:r>
              <a:rPr lang="en-US"/>
              <a:t>Six Areas of the Follow-Up Interview  </a:t>
            </a:r>
          </a:p>
        </p:txBody>
      </p:sp>
      <p:sp>
        <p:nvSpPr>
          <p:cNvPr id="4" name="Slide Number Placeholder 3">
            <a:extLst>
              <a:ext uri="{FF2B5EF4-FFF2-40B4-BE49-F238E27FC236}">
                <a16:creationId xmlns:a16="http://schemas.microsoft.com/office/drawing/2014/main" id="{580A8CFF-7004-1A46-496A-7094FC635024}"/>
              </a:ext>
            </a:extLst>
          </p:cNvPr>
          <p:cNvSpPr>
            <a:spLocks noGrp="1"/>
          </p:cNvSpPr>
          <p:nvPr>
            <p:ph type="sldNum" sz="quarter" idx="12"/>
          </p:nvPr>
        </p:nvSpPr>
        <p:spPr/>
        <p:txBody>
          <a:bodyPr/>
          <a:lstStyle/>
          <a:p>
            <a:fld id="{8B45A440-1358-493A-BACA-36C065BC0130}" type="slidenum">
              <a:rPr lang="en-US" smtClean="0"/>
              <a:t>24</a:t>
            </a:fld>
            <a:endParaRPr lang="en-US"/>
          </a:p>
        </p:txBody>
      </p:sp>
      <p:pic>
        <p:nvPicPr>
          <p:cNvPr id="5" name="Picture 4">
            <a:extLst>
              <a:ext uri="{FF2B5EF4-FFF2-40B4-BE49-F238E27FC236}">
                <a16:creationId xmlns:a16="http://schemas.microsoft.com/office/drawing/2014/main" id="{F4E217AE-E3D0-8740-DE23-B1F69F0EA185}"/>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032734" y="2391636"/>
            <a:ext cx="9574776" cy="4147276"/>
          </a:xfrm>
          <a:prstGeom prst="rect">
            <a:avLst/>
          </a:prstGeom>
        </p:spPr>
      </p:pic>
    </p:spTree>
    <p:extLst>
      <p:ext uri="{BB962C8B-B14F-4D97-AF65-F5344CB8AC3E}">
        <p14:creationId xmlns:p14="http://schemas.microsoft.com/office/powerpoint/2010/main" val="387551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1419-F06E-14A0-9C13-C84290A3FBCC}"/>
              </a:ext>
            </a:extLst>
          </p:cNvPr>
          <p:cNvSpPr>
            <a:spLocks noGrp="1"/>
          </p:cNvSpPr>
          <p:nvPr>
            <p:ph type="title"/>
          </p:nvPr>
        </p:nvSpPr>
        <p:spPr/>
        <p:txBody>
          <a:bodyPr/>
          <a:lstStyle/>
          <a:p>
            <a:r>
              <a:rPr lang="en-US" dirty="0"/>
              <a:t>Step 5: Follow-Up Interview </a:t>
            </a:r>
          </a:p>
        </p:txBody>
      </p:sp>
      <p:sp>
        <p:nvSpPr>
          <p:cNvPr id="3" name="Content Placeholder 2">
            <a:extLst>
              <a:ext uri="{FF2B5EF4-FFF2-40B4-BE49-F238E27FC236}">
                <a16:creationId xmlns:a16="http://schemas.microsoft.com/office/drawing/2014/main" id="{DC3C8D9D-8204-5FB2-CEE4-165B1A8938AB}"/>
              </a:ext>
            </a:extLst>
          </p:cNvPr>
          <p:cNvSpPr>
            <a:spLocks noGrp="1"/>
          </p:cNvSpPr>
          <p:nvPr>
            <p:ph idx="1"/>
          </p:nvPr>
        </p:nvSpPr>
        <p:spPr>
          <a:xfrm>
            <a:off x="838200" y="1534602"/>
            <a:ext cx="10914888" cy="5186873"/>
          </a:xfrm>
        </p:spPr>
        <p:txBody>
          <a:bodyPr>
            <a:normAutofit/>
          </a:bodyPr>
          <a:lstStyle/>
          <a:p>
            <a:r>
              <a:rPr lang="en-US" b="1" dirty="0"/>
              <a:t>Pre-Interview</a:t>
            </a:r>
            <a:r>
              <a:rPr lang="en-US" dirty="0"/>
              <a:t> – the interviewer confirms student is eligible for the Interview by answering “Yes” or “No”</a:t>
            </a:r>
          </a:p>
          <a:p>
            <a:pPr lvl="1"/>
            <a:r>
              <a:rPr lang="en-US" b="0" i="1" dirty="0">
                <a:solidFill>
                  <a:srgbClr val="212529"/>
                </a:solidFill>
                <a:effectLst/>
                <a:latin typeface="system-ui"/>
              </a:rPr>
              <a:t>Is this student eligible to take the Follow-Up Interview?</a:t>
            </a:r>
          </a:p>
          <a:p>
            <a:pPr lvl="1"/>
            <a:r>
              <a:rPr lang="en-US" dirty="0"/>
              <a:t>A “No” response (meaning ineligible) requires the reason a student is ineligible </a:t>
            </a:r>
          </a:p>
          <a:p>
            <a:r>
              <a:rPr lang="en-US" b="1" dirty="0"/>
              <a:t>Consent</a:t>
            </a:r>
            <a:r>
              <a:rPr lang="en-US" dirty="0"/>
              <a:t> – determines whether the former student or family designee is willing to answer questions. </a:t>
            </a:r>
          </a:p>
          <a:p>
            <a:pPr lvl="1"/>
            <a:r>
              <a:rPr lang="en-US" sz="2200" dirty="0">
                <a:solidFill>
                  <a:srgbClr val="586271"/>
                </a:solidFill>
              </a:rPr>
              <a:t>“</a:t>
            </a:r>
            <a:r>
              <a:rPr lang="en-US" altLang="en-US" sz="2200" i="1" dirty="0">
                <a:solidFill>
                  <a:srgbClr val="586271"/>
                </a:solidFill>
                <a:latin typeface="+mj-lt"/>
              </a:rPr>
              <a:t>Are </a:t>
            </a:r>
            <a:r>
              <a:rPr lang="en-US" altLang="en-US" sz="2200" i="1" dirty="0">
                <a:solidFill>
                  <a:srgbClr val="212529"/>
                </a:solidFill>
                <a:latin typeface="+mj-lt"/>
              </a:rPr>
              <a:t>you (student, family, or other contact) willing to answer a few questions about your education, jobs, and life in general following High School</a:t>
            </a:r>
            <a:r>
              <a:rPr lang="en-US" altLang="en-US" sz="2200" dirty="0">
                <a:solidFill>
                  <a:srgbClr val="212529"/>
                </a:solidFill>
                <a:latin typeface="+mj-lt"/>
              </a:rPr>
              <a:t>?”</a:t>
            </a:r>
            <a:endParaRPr lang="en-US" sz="2200" dirty="0"/>
          </a:p>
          <a:p>
            <a:pPr lvl="2"/>
            <a:r>
              <a:rPr lang="en-US" dirty="0"/>
              <a:t>The former student or their family designee answers “Yes” or “No” to this question</a:t>
            </a:r>
          </a:p>
          <a:p>
            <a:pPr lvl="2"/>
            <a:r>
              <a:rPr lang="en-US" dirty="0"/>
              <a:t>Only the former student or family designee can answer this question </a:t>
            </a:r>
          </a:p>
          <a:p>
            <a:pPr lvl="2"/>
            <a:r>
              <a:rPr lang="en-US" dirty="0"/>
              <a:t>Interviewer does not answer this question on behalf of the former student </a:t>
            </a:r>
          </a:p>
          <a:p>
            <a:pPr lvl="2"/>
            <a:r>
              <a:rPr lang="en-US" dirty="0"/>
              <a:t>A refusal (saying no) is a valid response to this question </a:t>
            </a:r>
          </a:p>
          <a:p>
            <a:pPr lvl="2"/>
            <a:r>
              <a:rPr lang="en-US" dirty="0"/>
              <a:t>Not having contact information or not getting an answer after leaving a message is not a refusal because you did not talk to a person</a:t>
            </a:r>
          </a:p>
        </p:txBody>
      </p:sp>
      <p:sp>
        <p:nvSpPr>
          <p:cNvPr id="4" name="Slide Number Placeholder 3">
            <a:extLst>
              <a:ext uri="{FF2B5EF4-FFF2-40B4-BE49-F238E27FC236}">
                <a16:creationId xmlns:a16="http://schemas.microsoft.com/office/drawing/2014/main" id="{306725DB-1D73-9B65-6E9D-CDE37C359103}"/>
              </a:ext>
            </a:extLst>
          </p:cNvPr>
          <p:cNvSpPr>
            <a:spLocks noGrp="1"/>
          </p:cNvSpPr>
          <p:nvPr>
            <p:ph type="sldNum" sz="quarter" idx="12"/>
          </p:nvPr>
        </p:nvSpPr>
        <p:spPr/>
        <p:txBody>
          <a:bodyPr/>
          <a:lstStyle/>
          <a:p>
            <a:fld id="{8B45A440-1358-493A-BACA-36C065BC0130}" type="slidenum">
              <a:rPr lang="en-US" smtClean="0"/>
              <a:t>25</a:t>
            </a:fld>
            <a:endParaRPr lang="en-US"/>
          </a:p>
        </p:txBody>
      </p:sp>
    </p:spTree>
    <p:extLst>
      <p:ext uri="{BB962C8B-B14F-4D97-AF65-F5344CB8AC3E}">
        <p14:creationId xmlns:p14="http://schemas.microsoft.com/office/powerpoint/2010/main" val="25858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1419-F06E-14A0-9C13-C84290A3FBCC}"/>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DC3C8D9D-8204-5FB2-CEE4-165B1A8938AB}"/>
              </a:ext>
            </a:extLst>
          </p:cNvPr>
          <p:cNvSpPr>
            <a:spLocks noGrp="1"/>
          </p:cNvSpPr>
          <p:nvPr>
            <p:ph idx="1"/>
          </p:nvPr>
        </p:nvSpPr>
        <p:spPr>
          <a:xfrm>
            <a:off x="838200" y="1825625"/>
            <a:ext cx="10515600" cy="4667250"/>
          </a:xfrm>
        </p:spPr>
        <p:txBody>
          <a:bodyPr>
            <a:normAutofit/>
          </a:bodyPr>
          <a:lstStyle/>
          <a:p>
            <a:pPr>
              <a:spcBef>
                <a:spcPts val="1800"/>
              </a:spcBef>
            </a:pPr>
            <a:r>
              <a:rPr lang="en-US" b="1"/>
              <a:t>Postsecondary Education </a:t>
            </a:r>
            <a:r>
              <a:rPr lang="en-US"/>
              <a:t>– Maximum 3 questions – to determine whether the former student enrolled in further education since leaving high school. </a:t>
            </a:r>
          </a:p>
          <a:p>
            <a:pPr>
              <a:spcBef>
                <a:spcPts val="1800"/>
              </a:spcBef>
            </a:pPr>
            <a:r>
              <a:rPr lang="en-US" b="1"/>
              <a:t>Employment</a:t>
            </a:r>
            <a:r>
              <a:rPr lang="en-US"/>
              <a:t> – Maximum 8 questions – to determine whether the former student enrolled worked since leaving high school. </a:t>
            </a:r>
          </a:p>
          <a:p>
            <a:pPr>
              <a:spcBef>
                <a:spcPts val="1800"/>
              </a:spcBef>
            </a:pPr>
            <a:r>
              <a:rPr lang="en-US" b="1"/>
              <a:t>Additional Information – </a:t>
            </a:r>
            <a:r>
              <a:rPr lang="en-US"/>
              <a:t>11 questions – supplemental questions about the former student’s experiences </a:t>
            </a:r>
          </a:p>
          <a:p>
            <a:pPr>
              <a:spcBef>
                <a:spcPts val="1800"/>
              </a:spcBef>
            </a:pPr>
            <a:r>
              <a:rPr lang="en-US" b="1"/>
              <a:t>Post-Interview – </a:t>
            </a:r>
            <a:r>
              <a:rPr lang="en-US"/>
              <a:t>5 questions about who and how data were collected</a:t>
            </a:r>
            <a:endParaRPr lang="en-US" b="1"/>
          </a:p>
          <a:p>
            <a:pPr>
              <a:spcBef>
                <a:spcPts val="1800"/>
              </a:spcBef>
            </a:pPr>
            <a:endParaRPr lang="en-US"/>
          </a:p>
        </p:txBody>
      </p:sp>
      <p:sp>
        <p:nvSpPr>
          <p:cNvPr id="4" name="Slide Number Placeholder 3">
            <a:extLst>
              <a:ext uri="{FF2B5EF4-FFF2-40B4-BE49-F238E27FC236}">
                <a16:creationId xmlns:a16="http://schemas.microsoft.com/office/drawing/2014/main" id="{306725DB-1D73-9B65-6E9D-CDE37C359103}"/>
              </a:ext>
            </a:extLst>
          </p:cNvPr>
          <p:cNvSpPr>
            <a:spLocks noGrp="1"/>
          </p:cNvSpPr>
          <p:nvPr>
            <p:ph type="sldNum" sz="quarter" idx="12"/>
          </p:nvPr>
        </p:nvSpPr>
        <p:spPr/>
        <p:txBody>
          <a:bodyPr/>
          <a:lstStyle/>
          <a:p>
            <a:fld id="{8B45A440-1358-493A-BACA-36C065BC0130}" type="slidenum">
              <a:rPr lang="en-US" smtClean="0"/>
              <a:t>26</a:t>
            </a:fld>
            <a:endParaRPr lang="en-US"/>
          </a:p>
        </p:txBody>
      </p:sp>
    </p:spTree>
    <p:extLst>
      <p:ext uri="{BB962C8B-B14F-4D97-AF65-F5344CB8AC3E}">
        <p14:creationId xmlns:p14="http://schemas.microsoft.com/office/powerpoint/2010/main" val="24709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36C8-25F4-A86A-E9DE-BC630E5F8588}"/>
              </a:ext>
            </a:extLst>
          </p:cNvPr>
          <p:cNvSpPr>
            <a:spLocks noGrp="1"/>
          </p:cNvSpPr>
          <p:nvPr>
            <p:ph type="title"/>
          </p:nvPr>
        </p:nvSpPr>
        <p:spPr/>
        <p:txBody>
          <a:bodyPr/>
          <a:lstStyle/>
          <a:p>
            <a:r>
              <a:rPr lang="en-US"/>
              <a:t>Step 5: Follow-Up Interview </a:t>
            </a:r>
          </a:p>
        </p:txBody>
      </p:sp>
      <p:sp>
        <p:nvSpPr>
          <p:cNvPr id="3" name="Content Placeholder 2">
            <a:extLst>
              <a:ext uri="{FF2B5EF4-FFF2-40B4-BE49-F238E27FC236}">
                <a16:creationId xmlns:a16="http://schemas.microsoft.com/office/drawing/2014/main" id="{D4F82C97-E5E5-DEA9-8197-698FCBCA8E81}"/>
              </a:ext>
            </a:extLst>
          </p:cNvPr>
          <p:cNvSpPr>
            <a:spLocks noGrp="1"/>
          </p:cNvSpPr>
          <p:nvPr>
            <p:ph idx="1"/>
          </p:nvPr>
        </p:nvSpPr>
        <p:spPr>
          <a:xfrm>
            <a:off x="718930" y="1725231"/>
            <a:ext cx="11024616" cy="4351338"/>
          </a:xfrm>
        </p:spPr>
        <p:txBody>
          <a:bodyPr/>
          <a:lstStyle/>
          <a:p>
            <a:r>
              <a:rPr lang="en-US"/>
              <a:t>An attempt is logged in the system each time a student’s name is clicked. </a:t>
            </a:r>
          </a:p>
          <a:p>
            <a:r>
              <a:rPr lang="en-US"/>
              <a:t>Each attempt results in one of three outcomes: </a:t>
            </a:r>
          </a:p>
          <a:p>
            <a:pPr lvl="1"/>
            <a:r>
              <a:rPr lang="en-US"/>
              <a:t>Talked to a person </a:t>
            </a:r>
          </a:p>
          <a:p>
            <a:pPr lvl="2"/>
            <a:r>
              <a:rPr lang="en-US"/>
              <a:t>Contact – </a:t>
            </a:r>
            <a:r>
              <a:rPr lang="en-US" i="1"/>
              <a:t>Survey Complete OR refused</a:t>
            </a:r>
          </a:p>
          <a:p>
            <a:pPr lvl="2"/>
            <a:r>
              <a:rPr lang="en-US"/>
              <a:t>Contact – Survey interrupted – </a:t>
            </a:r>
            <a:r>
              <a:rPr lang="en-US" i="1"/>
              <a:t>Will Complete Later </a:t>
            </a:r>
          </a:p>
          <a:p>
            <a:pPr lvl="1"/>
            <a:r>
              <a:rPr lang="en-US"/>
              <a:t>Did not talk to a person </a:t>
            </a:r>
          </a:p>
          <a:p>
            <a:pPr lvl="2"/>
            <a:r>
              <a:rPr lang="en-US"/>
              <a:t>No contact – </a:t>
            </a:r>
            <a:r>
              <a:rPr lang="en-US" i="1"/>
              <a:t>Will not complete an interview </a:t>
            </a:r>
          </a:p>
          <a:p>
            <a:pPr lvl="2"/>
            <a:r>
              <a:rPr lang="en-US"/>
              <a:t>No contact – Will complete an interview later </a:t>
            </a:r>
          </a:p>
          <a:p>
            <a:pPr lvl="1"/>
            <a:endParaRPr lang="en-US"/>
          </a:p>
        </p:txBody>
      </p:sp>
      <p:sp>
        <p:nvSpPr>
          <p:cNvPr id="4" name="Slide Number Placeholder 3">
            <a:extLst>
              <a:ext uri="{FF2B5EF4-FFF2-40B4-BE49-F238E27FC236}">
                <a16:creationId xmlns:a16="http://schemas.microsoft.com/office/drawing/2014/main" id="{7A171292-D8F6-7806-1D84-0FE396F63ECB}"/>
              </a:ext>
            </a:extLst>
          </p:cNvPr>
          <p:cNvSpPr>
            <a:spLocks noGrp="1"/>
          </p:cNvSpPr>
          <p:nvPr>
            <p:ph type="sldNum" sz="quarter" idx="12"/>
          </p:nvPr>
        </p:nvSpPr>
        <p:spPr/>
        <p:txBody>
          <a:bodyPr/>
          <a:lstStyle/>
          <a:p>
            <a:fld id="{8B45A440-1358-493A-BACA-36C065BC0130}" type="slidenum">
              <a:rPr lang="en-US" smtClean="0"/>
              <a:t>27</a:t>
            </a:fld>
            <a:endParaRPr lang="en-US"/>
          </a:p>
        </p:txBody>
      </p:sp>
      <p:pic>
        <p:nvPicPr>
          <p:cNvPr id="5" name="Picture 4">
            <a:extLst>
              <a:ext uri="{FF2B5EF4-FFF2-40B4-BE49-F238E27FC236}">
                <a16:creationId xmlns:a16="http://schemas.microsoft.com/office/drawing/2014/main" id="{CE9D30E5-4F10-DAB4-B794-2EE34472F732}"/>
              </a:ext>
              <a:ext uri="{C183D7F6-B498-43B3-948B-1728B52AA6E4}">
                <adec:decorative xmlns:adec="http://schemas.microsoft.com/office/drawing/2017/decorative" xmlns="" val="1"/>
              </a:ext>
            </a:extLst>
          </p:cNvPr>
          <p:cNvPicPr>
            <a:picLocks noChangeAspect="1"/>
          </p:cNvPicPr>
          <p:nvPr/>
        </p:nvPicPr>
        <p:blipFill rotWithShape="1">
          <a:blip r:embed="rId2"/>
          <a:srcRect t="16896" b="11432"/>
          <a:stretch/>
        </p:blipFill>
        <p:spPr>
          <a:xfrm>
            <a:off x="53841" y="5008499"/>
            <a:ext cx="11808975" cy="1433195"/>
          </a:xfrm>
          <a:prstGeom prst="rect">
            <a:avLst/>
          </a:prstGeom>
        </p:spPr>
      </p:pic>
    </p:spTree>
    <p:extLst>
      <p:ext uri="{BB962C8B-B14F-4D97-AF65-F5344CB8AC3E}">
        <p14:creationId xmlns:p14="http://schemas.microsoft.com/office/powerpoint/2010/main" val="338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6C50-85D2-8A2D-5403-369A25373E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Submit Buttons</a:t>
            </a:r>
          </a:p>
        </p:txBody>
      </p:sp>
      <p:pic>
        <p:nvPicPr>
          <p:cNvPr id="3" name="Picture 2" descr="Will not complete button (no further action)&#10;Will complete later (still in progress) button&#10;Submit (survey complete) button">
            <a:extLst>
              <a:ext uri="{FF2B5EF4-FFF2-40B4-BE49-F238E27FC236}">
                <a16:creationId xmlns:a16="http://schemas.microsoft.com/office/drawing/2014/main" id="{0C4C9CC0-5BFB-0977-8E4E-3AEA2CA699A6}"/>
              </a:ext>
              <a:ext uri="{C183D7F6-B498-43B3-948B-1728B52AA6E4}">
                <adec:decorative xmlns:adec="http://schemas.microsoft.com/office/drawing/2017/decorative" xmlns="" val="0"/>
              </a:ext>
            </a:extLst>
          </p:cNvPr>
          <p:cNvPicPr>
            <a:picLocks noChangeAspect="1"/>
          </p:cNvPicPr>
          <p:nvPr/>
        </p:nvPicPr>
        <p:blipFill rotWithShape="1">
          <a:blip r:embed="rId3"/>
          <a:srcRect t="15921" b="10920"/>
          <a:stretch/>
        </p:blipFill>
        <p:spPr>
          <a:xfrm>
            <a:off x="131062" y="318139"/>
            <a:ext cx="11805565" cy="1461893"/>
          </a:xfrm>
          <a:prstGeom prst="rect">
            <a:avLst/>
          </a:prstGeom>
        </p:spPr>
      </p:pic>
      <p:pic>
        <p:nvPicPr>
          <p:cNvPr id="5" name="Picture 4" descr="Reasons why Will not complete is selected - wrong contact information or no contact information &#10;No answer  Cancel or continue buttons">
            <a:extLst>
              <a:ext uri="{FF2B5EF4-FFF2-40B4-BE49-F238E27FC236}">
                <a16:creationId xmlns:a16="http://schemas.microsoft.com/office/drawing/2014/main" id="{7F9A5ACB-9447-DD72-EEC9-C2D7A22E0715}"/>
              </a:ext>
              <a:ext uri="{C183D7F6-B498-43B3-948B-1728B52AA6E4}">
                <adec:decorative xmlns:adec="http://schemas.microsoft.com/office/drawing/2017/decorative" xmlns="" val="0"/>
              </a:ext>
            </a:extLst>
          </p:cNvPr>
          <p:cNvPicPr>
            <a:picLocks noChangeAspect="1"/>
          </p:cNvPicPr>
          <p:nvPr/>
        </p:nvPicPr>
        <p:blipFill>
          <a:blip r:embed="rId4"/>
          <a:stretch>
            <a:fillRect/>
          </a:stretch>
        </p:blipFill>
        <p:spPr>
          <a:xfrm>
            <a:off x="333173" y="1998243"/>
            <a:ext cx="3897241" cy="2555293"/>
          </a:xfrm>
          <a:prstGeom prst="rect">
            <a:avLst/>
          </a:prstGeom>
        </p:spPr>
      </p:pic>
      <p:pic>
        <p:nvPicPr>
          <p:cNvPr id="7" name="Picture 6" descr="Will complete later reasons &#10;Person not available to talk (work, busy)&#10;Wrong contact information,  obtaining new information&#10;left a message&#10;no answer&#10;wasn't able to explain the purpose of the interview (hang-up)&#10;other (provide reason)">
            <a:extLst>
              <a:ext uri="{FF2B5EF4-FFF2-40B4-BE49-F238E27FC236}">
                <a16:creationId xmlns:a16="http://schemas.microsoft.com/office/drawing/2014/main" id="{7FC960C8-9568-5B7D-2E20-18B000D82866}"/>
              </a:ext>
              <a:ext uri="{C183D7F6-B498-43B3-948B-1728B52AA6E4}">
                <adec:decorative xmlns:adec="http://schemas.microsoft.com/office/drawing/2017/decorative" xmlns="" val="0"/>
              </a:ext>
            </a:extLst>
          </p:cNvPr>
          <p:cNvPicPr>
            <a:picLocks noChangeAspect="1"/>
          </p:cNvPicPr>
          <p:nvPr/>
        </p:nvPicPr>
        <p:blipFill>
          <a:blip r:embed="rId5"/>
          <a:stretch>
            <a:fillRect/>
          </a:stretch>
        </p:blipFill>
        <p:spPr>
          <a:xfrm>
            <a:off x="4633782" y="1998243"/>
            <a:ext cx="3263909" cy="4635535"/>
          </a:xfrm>
          <a:prstGeom prst="rect">
            <a:avLst/>
          </a:prstGeom>
        </p:spPr>
      </p:pic>
      <p:pic>
        <p:nvPicPr>
          <p:cNvPr id="13" name="Picture 12" descr="Survey submitted (survey marked as completed)&#10;">
            <a:extLst>
              <a:ext uri="{FF2B5EF4-FFF2-40B4-BE49-F238E27FC236}">
                <a16:creationId xmlns:a16="http://schemas.microsoft.com/office/drawing/2014/main" id="{0393DA49-2E2B-E1BB-20D4-CE86EC5951A2}"/>
              </a:ext>
              <a:ext uri="{C183D7F6-B498-43B3-948B-1728B52AA6E4}">
                <adec:decorative xmlns:adec="http://schemas.microsoft.com/office/drawing/2017/decorative" xmlns="" val="0"/>
              </a:ext>
            </a:extLst>
          </p:cNvPr>
          <p:cNvPicPr>
            <a:picLocks noChangeAspect="1"/>
          </p:cNvPicPr>
          <p:nvPr/>
        </p:nvPicPr>
        <p:blipFill rotWithShape="1">
          <a:blip r:embed="rId6"/>
          <a:srcRect l="3964" t="10503" r="2823" b="8270"/>
          <a:stretch/>
        </p:blipFill>
        <p:spPr>
          <a:xfrm>
            <a:off x="8490991" y="2037439"/>
            <a:ext cx="3211556" cy="777764"/>
          </a:xfrm>
          <a:prstGeom prst="rect">
            <a:avLst/>
          </a:prstGeom>
        </p:spPr>
      </p:pic>
      <p:pic>
        <p:nvPicPr>
          <p:cNvPr id="9" name="Picture 8" descr="Not all questions answered button &#10;You must answer all required questions to submit. All of the remaining questions have been highligthed. ">
            <a:extLst>
              <a:ext uri="{FF2B5EF4-FFF2-40B4-BE49-F238E27FC236}">
                <a16:creationId xmlns:a16="http://schemas.microsoft.com/office/drawing/2014/main" id="{920D2BDC-1D30-5B0F-E34A-71CA749D1E3F}"/>
              </a:ext>
              <a:ext uri="{C183D7F6-B498-43B3-948B-1728B52AA6E4}">
                <adec:decorative xmlns:adec="http://schemas.microsoft.com/office/drawing/2017/decorative" xmlns="" val="0"/>
              </a:ext>
            </a:extLst>
          </p:cNvPr>
          <p:cNvPicPr>
            <a:picLocks noChangeAspect="1"/>
          </p:cNvPicPr>
          <p:nvPr/>
        </p:nvPicPr>
        <p:blipFill rotWithShape="1">
          <a:blip r:embed="rId7"/>
          <a:srcRect l="9778" t="3988" r="3211" b="11681"/>
          <a:stretch/>
        </p:blipFill>
        <p:spPr>
          <a:xfrm>
            <a:off x="8490991" y="2939520"/>
            <a:ext cx="2895933" cy="1306893"/>
          </a:xfrm>
          <a:prstGeom prst="rect">
            <a:avLst/>
          </a:prstGeom>
        </p:spPr>
      </p:pic>
      <p:pic>
        <p:nvPicPr>
          <p:cNvPr id="11" name="Picture 10" descr="A screen shot of a computer showing Consent segment of interview. Reminder must have talked to a person to answer this question. ">
            <a:extLst>
              <a:ext uri="{FF2B5EF4-FFF2-40B4-BE49-F238E27FC236}">
                <a16:creationId xmlns:a16="http://schemas.microsoft.com/office/drawing/2014/main" id="{B405B98D-9763-C02E-5B02-BE15C1438D72}"/>
              </a:ext>
              <a:ext uri="{C183D7F6-B498-43B3-948B-1728B52AA6E4}">
                <adec:decorative xmlns:adec="http://schemas.microsoft.com/office/drawing/2017/decorative" xmlns="" val="0"/>
              </a:ext>
            </a:extLst>
          </p:cNvPr>
          <p:cNvPicPr>
            <a:picLocks noChangeAspect="1"/>
          </p:cNvPicPr>
          <p:nvPr/>
        </p:nvPicPr>
        <p:blipFill rotWithShape="1">
          <a:blip r:embed="rId8"/>
          <a:srcRect r="56673"/>
          <a:stretch/>
        </p:blipFill>
        <p:spPr>
          <a:xfrm>
            <a:off x="8490991" y="4316010"/>
            <a:ext cx="3565775" cy="2223851"/>
          </a:xfrm>
          <a:prstGeom prst="rect">
            <a:avLst/>
          </a:prstGeom>
        </p:spPr>
      </p:pic>
      <p:sp>
        <p:nvSpPr>
          <p:cNvPr id="14" name="TextBox 13">
            <a:extLst>
              <a:ext uri="{FF2B5EF4-FFF2-40B4-BE49-F238E27FC236}">
                <a16:creationId xmlns:a16="http://schemas.microsoft.com/office/drawing/2014/main" id="{90A7F6B0-4E7F-1170-2EFF-A19A344A006B}"/>
              </a:ext>
            </a:extLst>
          </p:cNvPr>
          <p:cNvSpPr txBox="1">
            <a:spLocks/>
          </p:cNvSpPr>
          <p:nvPr/>
        </p:nvSpPr>
        <p:spPr>
          <a:xfrm>
            <a:off x="9511933" y="5427935"/>
            <a:ext cx="25988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MUST HAVE TALKED WITH A PERSON </a:t>
            </a:r>
          </a:p>
        </p:txBody>
      </p:sp>
    </p:spTree>
    <p:extLst>
      <p:ext uri="{BB962C8B-B14F-4D97-AF65-F5344CB8AC3E}">
        <p14:creationId xmlns:p14="http://schemas.microsoft.com/office/powerpoint/2010/main" val="17246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6B06-8BBE-2B20-AB6A-71A83A383DB9}"/>
              </a:ext>
            </a:extLst>
          </p:cNvPr>
          <p:cNvSpPr>
            <a:spLocks noGrp="1"/>
          </p:cNvSpPr>
          <p:nvPr>
            <p:ph type="title"/>
          </p:nvPr>
        </p:nvSpPr>
        <p:spPr>
          <a:xfrm>
            <a:off x="468156" y="268900"/>
            <a:ext cx="9568461" cy="1325563"/>
          </a:xfrm>
        </p:spPr>
        <p:txBody>
          <a:bodyPr>
            <a:normAutofit/>
          </a:bodyPr>
          <a:lstStyle/>
          <a:p>
            <a:r>
              <a:rPr lang="en-US" dirty="0"/>
              <a:t>Step 5: Follow-Up Interview</a:t>
            </a:r>
            <a:br>
              <a:rPr lang="en-US" dirty="0"/>
            </a:br>
            <a:r>
              <a:rPr lang="en-US" dirty="0"/>
              <a:t>Decision Tree  </a:t>
            </a:r>
          </a:p>
        </p:txBody>
      </p:sp>
      <p:sp>
        <p:nvSpPr>
          <p:cNvPr id="13" name="TextBox 12">
            <a:extLst>
              <a:ext uri="{FF2B5EF4-FFF2-40B4-BE49-F238E27FC236}">
                <a16:creationId xmlns:a16="http://schemas.microsoft.com/office/drawing/2014/main" id="{1C2A28DF-EB98-F15E-2C38-EE4B2427E28C}"/>
              </a:ext>
            </a:extLst>
          </p:cNvPr>
          <p:cNvSpPr txBox="1"/>
          <p:nvPr/>
        </p:nvSpPr>
        <p:spPr>
          <a:xfrm>
            <a:off x="5483542" y="1111209"/>
            <a:ext cx="2912144" cy="461665"/>
          </a:xfrm>
          <a:prstGeom prst="rect">
            <a:avLst/>
          </a:prstGeom>
          <a:noFill/>
        </p:spPr>
        <p:txBody>
          <a:bodyPr wrap="none" rtlCol="0">
            <a:spAutoFit/>
          </a:bodyPr>
          <a:lstStyle/>
          <a:p>
            <a:r>
              <a:rPr lang="en-US" sz="2400">
                <a:solidFill>
                  <a:schemeClr val="tx2">
                    <a:lumMod val="75000"/>
                  </a:schemeClr>
                </a:solidFill>
              </a:rPr>
              <a:t>Attempt an Interview </a:t>
            </a:r>
          </a:p>
        </p:txBody>
      </p:sp>
      <p:sp>
        <p:nvSpPr>
          <p:cNvPr id="14" name="TextBox 13">
            <a:extLst>
              <a:ext uri="{FF2B5EF4-FFF2-40B4-BE49-F238E27FC236}">
                <a16:creationId xmlns:a16="http://schemas.microsoft.com/office/drawing/2014/main" id="{F95F6B05-92C7-4978-29C8-5511CB5A211D}"/>
              </a:ext>
            </a:extLst>
          </p:cNvPr>
          <p:cNvSpPr txBox="1"/>
          <p:nvPr/>
        </p:nvSpPr>
        <p:spPr>
          <a:xfrm>
            <a:off x="2373838" y="2318072"/>
            <a:ext cx="2182329" cy="369332"/>
          </a:xfrm>
          <a:prstGeom prst="rect">
            <a:avLst/>
          </a:prstGeom>
          <a:solidFill>
            <a:schemeClr val="tx2">
              <a:lumMod val="20000"/>
              <a:lumOff val="80000"/>
            </a:schemeClr>
          </a:solidFill>
        </p:spPr>
        <p:txBody>
          <a:bodyPr wrap="none" rtlCol="0">
            <a:spAutoFit/>
          </a:bodyPr>
          <a:lstStyle/>
          <a:p>
            <a:r>
              <a:rPr lang="en-US">
                <a:solidFill>
                  <a:schemeClr val="tx2">
                    <a:lumMod val="75000"/>
                  </a:schemeClr>
                </a:solidFill>
              </a:rPr>
              <a:t>Talked with a person</a:t>
            </a:r>
          </a:p>
        </p:txBody>
      </p:sp>
      <p:sp>
        <p:nvSpPr>
          <p:cNvPr id="16" name="TextBox 15">
            <a:extLst>
              <a:ext uri="{FF2B5EF4-FFF2-40B4-BE49-F238E27FC236}">
                <a16:creationId xmlns:a16="http://schemas.microsoft.com/office/drawing/2014/main" id="{9F41BA17-F2AC-8A10-47AF-3C957B801428}"/>
              </a:ext>
            </a:extLst>
          </p:cNvPr>
          <p:cNvSpPr txBox="1"/>
          <p:nvPr/>
        </p:nvSpPr>
        <p:spPr>
          <a:xfrm>
            <a:off x="7895885" y="2266283"/>
            <a:ext cx="2729786" cy="369332"/>
          </a:xfrm>
          <a:prstGeom prst="rect">
            <a:avLst/>
          </a:prstGeom>
          <a:solidFill>
            <a:schemeClr val="tx2">
              <a:lumMod val="20000"/>
              <a:lumOff val="80000"/>
            </a:schemeClr>
          </a:solidFill>
        </p:spPr>
        <p:txBody>
          <a:bodyPr wrap="none" rtlCol="0">
            <a:spAutoFit/>
          </a:bodyPr>
          <a:lstStyle/>
          <a:p>
            <a:r>
              <a:rPr lang="en-US" b="1">
                <a:solidFill>
                  <a:schemeClr val="tx2">
                    <a:lumMod val="75000"/>
                  </a:schemeClr>
                </a:solidFill>
              </a:rPr>
              <a:t>Did</a:t>
            </a:r>
            <a:r>
              <a:rPr lang="en-US">
                <a:solidFill>
                  <a:schemeClr val="tx2">
                    <a:lumMod val="75000"/>
                  </a:schemeClr>
                </a:solidFill>
              </a:rPr>
              <a:t> </a:t>
            </a:r>
            <a:r>
              <a:rPr lang="en-US" b="1">
                <a:solidFill>
                  <a:schemeClr val="tx2">
                    <a:lumMod val="75000"/>
                  </a:schemeClr>
                </a:solidFill>
              </a:rPr>
              <a:t>not</a:t>
            </a:r>
            <a:r>
              <a:rPr lang="en-US">
                <a:solidFill>
                  <a:schemeClr val="tx2">
                    <a:lumMod val="75000"/>
                  </a:schemeClr>
                </a:solidFill>
              </a:rPr>
              <a:t> talk with a person </a:t>
            </a:r>
          </a:p>
        </p:txBody>
      </p:sp>
      <p:sp>
        <p:nvSpPr>
          <p:cNvPr id="17" name="TextBox 16">
            <a:extLst>
              <a:ext uri="{FF2B5EF4-FFF2-40B4-BE49-F238E27FC236}">
                <a16:creationId xmlns:a16="http://schemas.microsoft.com/office/drawing/2014/main" id="{7D32F6DE-393F-1DFE-2C34-C727D8596913}"/>
              </a:ext>
            </a:extLst>
          </p:cNvPr>
          <p:cNvSpPr txBox="1"/>
          <p:nvPr/>
        </p:nvSpPr>
        <p:spPr>
          <a:xfrm>
            <a:off x="462924" y="3219156"/>
            <a:ext cx="2623524" cy="1200329"/>
          </a:xfrm>
          <a:prstGeom prst="rect">
            <a:avLst/>
          </a:prstGeom>
          <a:noFill/>
        </p:spPr>
        <p:txBody>
          <a:bodyPr wrap="square" rtlCol="0">
            <a:spAutoFit/>
          </a:bodyPr>
          <a:lstStyle/>
          <a:p>
            <a:pPr algn="ctr"/>
            <a:r>
              <a:rPr lang="en-US" dirty="0">
                <a:solidFill>
                  <a:schemeClr val="tx2">
                    <a:lumMod val="75000"/>
                  </a:schemeClr>
                </a:solidFill>
              </a:rPr>
              <a:t>Explained purpose of the call and person </a:t>
            </a:r>
            <a:r>
              <a:rPr lang="en-US" b="1" dirty="0">
                <a:solidFill>
                  <a:schemeClr val="tx2">
                    <a:lumMod val="75000"/>
                  </a:schemeClr>
                </a:solidFill>
              </a:rPr>
              <a:t>agreed</a:t>
            </a:r>
            <a:r>
              <a:rPr lang="en-US" dirty="0">
                <a:solidFill>
                  <a:schemeClr val="tx2">
                    <a:lumMod val="75000"/>
                  </a:schemeClr>
                </a:solidFill>
              </a:rPr>
              <a:t> to answer questions (consented). </a:t>
            </a:r>
          </a:p>
        </p:txBody>
      </p:sp>
      <p:sp>
        <p:nvSpPr>
          <p:cNvPr id="18" name="TextBox 17">
            <a:extLst>
              <a:ext uri="{FF2B5EF4-FFF2-40B4-BE49-F238E27FC236}">
                <a16:creationId xmlns:a16="http://schemas.microsoft.com/office/drawing/2014/main" id="{3F74992B-7821-3985-DDF6-789B231D0093}"/>
              </a:ext>
            </a:extLst>
          </p:cNvPr>
          <p:cNvSpPr txBox="1"/>
          <p:nvPr/>
        </p:nvSpPr>
        <p:spPr>
          <a:xfrm>
            <a:off x="334785" y="4897211"/>
            <a:ext cx="3126954"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Select Yes on Consent. </a:t>
            </a:r>
          </a:p>
          <a:p>
            <a:pPr marL="285750" indent="-285750">
              <a:buFont typeface="Arial" panose="020B0604020202020204" pitchFamily="34" charset="0"/>
              <a:buChar char="•"/>
            </a:pPr>
            <a:r>
              <a:rPr lang="en-US">
                <a:solidFill>
                  <a:schemeClr val="tx2">
                    <a:lumMod val="75000"/>
                  </a:schemeClr>
                </a:solidFill>
              </a:rPr>
              <a:t>Continue with the interview. </a:t>
            </a:r>
          </a:p>
          <a:p>
            <a:pPr marL="285750" indent="-285750">
              <a:buFont typeface="Arial" panose="020B0604020202020204" pitchFamily="34" charset="0"/>
              <a:buChar char="•"/>
            </a:pPr>
            <a:r>
              <a:rPr lang="en-US">
                <a:solidFill>
                  <a:schemeClr val="tx2">
                    <a:lumMod val="75000"/>
                  </a:schemeClr>
                </a:solidFill>
              </a:rPr>
              <a:t>Complete Post-Interview</a:t>
            </a:r>
          </a:p>
          <a:p>
            <a:pPr marL="285750" indent="-285750">
              <a:buFont typeface="Arial" panose="020B0604020202020204" pitchFamily="34" charset="0"/>
              <a:buChar char="•"/>
            </a:pPr>
            <a:r>
              <a:rPr lang="en-US">
                <a:solidFill>
                  <a:schemeClr val="tx2">
                    <a:lumMod val="75000"/>
                  </a:schemeClr>
                </a:solidFill>
              </a:rPr>
              <a:t>Select ‘Submit’</a:t>
            </a:r>
          </a:p>
        </p:txBody>
      </p:sp>
      <p:sp>
        <p:nvSpPr>
          <p:cNvPr id="15" name="TextBox 14">
            <a:extLst>
              <a:ext uri="{FF2B5EF4-FFF2-40B4-BE49-F238E27FC236}">
                <a16:creationId xmlns:a16="http://schemas.microsoft.com/office/drawing/2014/main" id="{E10BC7A7-8407-76BF-26BF-7DC6BEB70573}"/>
              </a:ext>
            </a:extLst>
          </p:cNvPr>
          <p:cNvSpPr txBox="1"/>
          <p:nvPr/>
        </p:nvSpPr>
        <p:spPr>
          <a:xfrm>
            <a:off x="3642175" y="3220826"/>
            <a:ext cx="2623524" cy="1200329"/>
          </a:xfrm>
          <a:prstGeom prst="rect">
            <a:avLst/>
          </a:prstGeom>
          <a:noFill/>
        </p:spPr>
        <p:txBody>
          <a:bodyPr wrap="square" rtlCol="0">
            <a:spAutoFit/>
          </a:bodyPr>
          <a:lstStyle/>
          <a:p>
            <a:pPr algn="ctr"/>
            <a:r>
              <a:rPr lang="en-US">
                <a:solidFill>
                  <a:schemeClr val="tx2">
                    <a:lumMod val="75000"/>
                  </a:schemeClr>
                </a:solidFill>
              </a:rPr>
              <a:t>Explained purpose of the call and person </a:t>
            </a:r>
            <a:r>
              <a:rPr lang="en-US" b="1">
                <a:solidFill>
                  <a:schemeClr val="tx2">
                    <a:lumMod val="75000"/>
                  </a:schemeClr>
                </a:solidFill>
              </a:rPr>
              <a:t>did not agree </a:t>
            </a:r>
            <a:r>
              <a:rPr lang="en-US">
                <a:solidFill>
                  <a:schemeClr val="tx2">
                    <a:lumMod val="75000"/>
                  </a:schemeClr>
                </a:solidFill>
              </a:rPr>
              <a:t>to answer questions (refused). </a:t>
            </a:r>
          </a:p>
        </p:txBody>
      </p:sp>
      <p:sp>
        <p:nvSpPr>
          <p:cNvPr id="19" name="TextBox 18">
            <a:extLst>
              <a:ext uri="{FF2B5EF4-FFF2-40B4-BE49-F238E27FC236}">
                <a16:creationId xmlns:a16="http://schemas.microsoft.com/office/drawing/2014/main" id="{FEA41E78-C213-9067-D708-C02C4C8DAA36}"/>
              </a:ext>
            </a:extLst>
          </p:cNvPr>
          <p:cNvSpPr txBox="1"/>
          <p:nvPr/>
        </p:nvSpPr>
        <p:spPr>
          <a:xfrm>
            <a:off x="3550450" y="4906970"/>
            <a:ext cx="2812506"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End the interview. </a:t>
            </a:r>
          </a:p>
          <a:p>
            <a:pPr marL="285750" indent="-285750">
              <a:buFont typeface="Arial" panose="020B0604020202020204" pitchFamily="34" charset="0"/>
              <a:buChar char="•"/>
            </a:pPr>
            <a:r>
              <a:rPr lang="en-US">
                <a:solidFill>
                  <a:schemeClr val="tx2">
                    <a:lumMod val="75000"/>
                  </a:schemeClr>
                </a:solidFill>
              </a:rPr>
              <a:t>Select ‘No’ on Consent. </a:t>
            </a:r>
          </a:p>
          <a:p>
            <a:pPr marL="285750" indent="-285750">
              <a:buFont typeface="Arial" panose="020B0604020202020204" pitchFamily="34" charset="0"/>
              <a:buChar char="•"/>
            </a:pPr>
            <a:r>
              <a:rPr lang="en-US">
                <a:solidFill>
                  <a:schemeClr val="tx2">
                    <a:lumMod val="75000"/>
                  </a:schemeClr>
                </a:solidFill>
              </a:rPr>
              <a:t>Complete Post-Interview. </a:t>
            </a:r>
          </a:p>
          <a:p>
            <a:pPr marL="285750" indent="-285750">
              <a:buFont typeface="Arial" panose="020B0604020202020204" pitchFamily="34" charset="0"/>
              <a:buChar char="•"/>
            </a:pPr>
            <a:r>
              <a:rPr lang="en-US">
                <a:solidFill>
                  <a:schemeClr val="tx2">
                    <a:lumMod val="75000"/>
                  </a:schemeClr>
                </a:solidFill>
              </a:rPr>
              <a:t>Select ‘Submit” </a:t>
            </a:r>
          </a:p>
        </p:txBody>
      </p:sp>
      <p:sp>
        <p:nvSpPr>
          <p:cNvPr id="21" name="TextBox 20">
            <a:extLst>
              <a:ext uri="{FF2B5EF4-FFF2-40B4-BE49-F238E27FC236}">
                <a16:creationId xmlns:a16="http://schemas.microsoft.com/office/drawing/2014/main" id="{5180742E-4462-C294-B74D-D62F43477D52}"/>
              </a:ext>
            </a:extLst>
          </p:cNvPr>
          <p:cNvSpPr txBox="1"/>
          <p:nvPr/>
        </p:nvSpPr>
        <p:spPr>
          <a:xfrm>
            <a:off x="6989240" y="3217208"/>
            <a:ext cx="1684052" cy="369332"/>
          </a:xfrm>
          <a:prstGeom prst="rect">
            <a:avLst/>
          </a:prstGeom>
          <a:noFill/>
        </p:spPr>
        <p:txBody>
          <a:bodyPr wrap="square" rtlCol="0">
            <a:spAutoFit/>
          </a:bodyPr>
          <a:lstStyle/>
          <a:p>
            <a:pPr algn="ctr"/>
            <a:r>
              <a:rPr lang="en-US">
                <a:solidFill>
                  <a:schemeClr val="tx2">
                    <a:lumMod val="75000"/>
                  </a:schemeClr>
                </a:solidFill>
              </a:rPr>
              <a:t>Will try again. </a:t>
            </a:r>
          </a:p>
        </p:txBody>
      </p:sp>
      <p:sp>
        <p:nvSpPr>
          <p:cNvPr id="20" name="TextBox 19">
            <a:extLst>
              <a:ext uri="{FF2B5EF4-FFF2-40B4-BE49-F238E27FC236}">
                <a16:creationId xmlns:a16="http://schemas.microsoft.com/office/drawing/2014/main" id="{BE1937CA-7D9F-4C16-F466-BD423B7E268D}"/>
              </a:ext>
            </a:extLst>
          </p:cNvPr>
          <p:cNvSpPr txBox="1"/>
          <p:nvPr/>
        </p:nvSpPr>
        <p:spPr>
          <a:xfrm>
            <a:off x="6354410" y="4235492"/>
            <a:ext cx="2664922" cy="17543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Enter a note/comment in the Post-Interview. </a:t>
            </a:r>
          </a:p>
          <a:p>
            <a:pPr marL="285750" indent="-285750">
              <a:buFont typeface="Arial" panose="020B0604020202020204" pitchFamily="34" charset="0"/>
              <a:buChar char="•"/>
            </a:pPr>
            <a:r>
              <a:rPr lang="en-US">
                <a:solidFill>
                  <a:schemeClr val="tx2">
                    <a:lumMod val="75000"/>
                  </a:schemeClr>
                </a:solidFill>
              </a:rPr>
              <a:t>Select “Will complete later.” </a:t>
            </a:r>
          </a:p>
          <a:p>
            <a:pPr marL="285750" indent="-285750">
              <a:buFont typeface="Arial" panose="020B0604020202020204" pitchFamily="34" charset="0"/>
              <a:buChar char="•"/>
            </a:pPr>
            <a:r>
              <a:rPr lang="en-US">
                <a:solidFill>
                  <a:schemeClr val="tx2">
                    <a:lumMod val="75000"/>
                  </a:schemeClr>
                </a:solidFill>
              </a:rPr>
              <a:t>Try another day, time, or contact method. </a:t>
            </a:r>
          </a:p>
        </p:txBody>
      </p:sp>
      <p:sp>
        <p:nvSpPr>
          <p:cNvPr id="22" name="TextBox 21">
            <a:extLst>
              <a:ext uri="{FF2B5EF4-FFF2-40B4-BE49-F238E27FC236}">
                <a16:creationId xmlns:a16="http://schemas.microsoft.com/office/drawing/2014/main" id="{798B3240-4CC3-AA85-1906-93AA40590A67}"/>
              </a:ext>
            </a:extLst>
          </p:cNvPr>
          <p:cNvSpPr txBox="1"/>
          <p:nvPr/>
        </p:nvSpPr>
        <p:spPr>
          <a:xfrm>
            <a:off x="9680932" y="3244334"/>
            <a:ext cx="1858579" cy="369332"/>
          </a:xfrm>
          <a:prstGeom prst="rect">
            <a:avLst/>
          </a:prstGeom>
          <a:noFill/>
        </p:spPr>
        <p:txBody>
          <a:bodyPr wrap="square" rtlCol="0">
            <a:spAutoFit/>
          </a:bodyPr>
          <a:lstStyle/>
          <a:p>
            <a:pPr algn="ctr"/>
            <a:r>
              <a:rPr lang="en-US">
                <a:solidFill>
                  <a:schemeClr val="tx2">
                    <a:lumMod val="75000"/>
                  </a:schemeClr>
                </a:solidFill>
              </a:rPr>
              <a:t>Will </a:t>
            </a:r>
            <a:r>
              <a:rPr lang="en-US" b="1" u="sng">
                <a:solidFill>
                  <a:schemeClr val="tx2">
                    <a:lumMod val="75000"/>
                  </a:schemeClr>
                </a:solidFill>
              </a:rPr>
              <a:t>not</a:t>
            </a:r>
            <a:r>
              <a:rPr lang="en-US">
                <a:solidFill>
                  <a:schemeClr val="tx2">
                    <a:lumMod val="75000"/>
                  </a:schemeClr>
                </a:solidFill>
              </a:rPr>
              <a:t> try again. </a:t>
            </a:r>
          </a:p>
        </p:txBody>
      </p:sp>
      <p:sp>
        <p:nvSpPr>
          <p:cNvPr id="23" name="TextBox 22">
            <a:extLst>
              <a:ext uri="{FF2B5EF4-FFF2-40B4-BE49-F238E27FC236}">
                <a16:creationId xmlns:a16="http://schemas.microsoft.com/office/drawing/2014/main" id="{77D3072C-9745-5CB6-7030-5360878D0195}"/>
              </a:ext>
            </a:extLst>
          </p:cNvPr>
          <p:cNvSpPr txBox="1"/>
          <p:nvPr/>
        </p:nvSpPr>
        <p:spPr>
          <a:xfrm>
            <a:off x="9069659" y="4256592"/>
            <a:ext cx="3072644" cy="2308324"/>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lumMod val="75000"/>
                  </a:schemeClr>
                </a:solidFill>
              </a:rPr>
              <a:t>Complete the Post-Interview. </a:t>
            </a:r>
          </a:p>
          <a:p>
            <a:pPr marL="285750" indent="-285750">
              <a:buFont typeface="Arial" panose="020B0604020202020204" pitchFamily="34" charset="0"/>
              <a:buChar char="•"/>
            </a:pPr>
            <a:r>
              <a:rPr lang="en-US">
                <a:solidFill>
                  <a:schemeClr val="tx2">
                    <a:lumMod val="75000"/>
                  </a:schemeClr>
                </a:solidFill>
              </a:rPr>
              <a:t>Select “Will Not Complete.” </a:t>
            </a:r>
          </a:p>
          <a:p>
            <a:pPr marL="285750" indent="-285750">
              <a:buFont typeface="Arial" panose="020B0604020202020204" pitchFamily="34" charset="0"/>
              <a:buChar char="•"/>
            </a:pPr>
            <a:r>
              <a:rPr lang="en-US">
                <a:solidFill>
                  <a:schemeClr val="tx2">
                    <a:lumMod val="75000"/>
                  </a:schemeClr>
                </a:solidFill>
              </a:rPr>
              <a:t>Select reason for not completing and explain anything unusual in Interviewer Notes. </a:t>
            </a:r>
          </a:p>
          <a:p>
            <a:pPr marL="285750" indent="-285750">
              <a:buFont typeface="Arial" panose="020B0604020202020204" pitchFamily="34" charset="0"/>
              <a:buChar char="•"/>
            </a:pPr>
            <a:r>
              <a:rPr lang="en-US" b="1">
                <a:solidFill>
                  <a:schemeClr val="tx2">
                    <a:lumMod val="75000"/>
                  </a:schemeClr>
                </a:solidFill>
              </a:rPr>
              <a:t>Do</a:t>
            </a:r>
            <a:r>
              <a:rPr lang="en-US">
                <a:solidFill>
                  <a:schemeClr val="tx2">
                    <a:lumMod val="75000"/>
                  </a:schemeClr>
                </a:solidFill>
              </a:rPr>
              <a:t> </a:t>
            </a:r>
            <a:r>
              <a:rPr lang="en-US" b="1" u="sng">
                <a:solidFill>
                  <a:schemeClr val="tx2">
                    <a:lumMod val="75000"/>
                  </a:schemeClr>
                </a:solidFill>
              </a:rPr>
              <a:t>not</a:t>
            </a:r>
            <a:r>
              <a:rPr lang="en-US">
                <a:solidFill>
                  <a:schemeClr val="tx2">
                    <a:lumMod val="75000"/>
                  </a:schemeClr>
                </a:solidFill>
              </a:rPr>
              <a:t> select ‘Submit’</a:t>
            </a:r>
          </a:p>
        </p:txBody>
      </p:sp>
      <p:cxnSp>
        <p:nvCxnSpPr>
          <p:cNvPr id="25" name="Straight Connector 24">
            <a:extLst>
              <a:ext uri="{FF2B5EF4-FFF2-40B4-BE49-F238E27FC236}">
                <a16:creationId xmlns:a16="http://schemas.microsoft.com/office/drawing/2014/main" id="{4C51C184-52DA-8A25-E894-8ADD1164AA20}"/>
              </a:ext>
              <a:ext uri="{C183D7F6-B498-43B3-948B-1728B52AA6E4}">
                <adec:decorative xmlns:adec="http://schemas.microsoft.com/office/drawing/2017/decorative" xmlns="" val="1"/>
              </a:ext>
            </a:extLst>
          </p:cNvPr>
          <p:cNvCxnSpPr>
            <a:cxnSpLocks/>
            <a:stCxn id="13" idx="2"/>
            <a:endCxn id="14" idx="0"/>
          </p:cNvCxnSpPr>
          <p:nvPr/>
        </p:nvCxnSpPr>
        <p:spPr>
          <a:xfrm flipH="1">
            <a:off x="3465003" y="1572874"/>
            <a:ext cx="3474611" cy="745198"/>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6F746C-FFDB-52A0-B27C-F184021E6ACA}"/>
              </a:ext>
              <a:ext uri="{C183D7F6-B498-43B3-948B-1728B52AA6E4}">
                <adec:decorative xmlns:adec="http://schemas.microsoft.com/office/drawing/2017/decorative" xmlns="" val="1"/>
              </a:ext>
            </a:extLst>
          </p:cNvPr>
          <p:cNvCxnSpPr>
            <a:cxnSpLocks/>
            <a:stCxn id="13" idx="2"/>
            <a:endCxn id="16" idx="0"/>
          </p:cNvCxnSpPr>
          <p:nvPr/>
        </p:nvCxnSpPr>
        <p:spPr>
          <a:xfrm>
            <a:off x="6939614" y="1572874"/>
            <a:ext cx="2321164" cy="693409"/>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EDA3DDE-84A0-E319-5D29-4795E2EA1579}"/>
              </a:ext>
              <a:ext uri="{C183D7F6-B498-43B3-948B-1728B52AA6E4}">
                <adec:decorative xmlns:adec="http://schemas.microsoft.com/office/drawing/2017/decorative" xmlns="" val="1"/>
              </a:ext>
            </a:extLst>
          </p:cNvPr>
          <p:cNvCxnSpPr>
            <a:cxnSpLocks/>
            <a:stCxn id="14" idx="2"/>
            <a:endCxn id="17" idx="0"/>
          </p:cNvCxnSpPr>
          <p:nvPr/>
        </p:nvCxnSpPr>
        <p:spPr>
          <a:xfrm flipH="1">
            <a:off x="1774686" y="2687404"/>
            <a:ext cx="1690317" cy="5317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F626B1-50B9-8A7B-3819-2FBF878643E3}"/>
              </a:ext>
              <a:ext uri="{C183D7F6-B498-43B3-948B-1728B52AA6E4}">
                <adec:decorative xmlns:adec="http://schemas.microsoft.com/office/drawing/2017/decorative" xmlns="" val="1"/>
              </a:ext>
            </a:extLst>
          </p:cNvPr>
          <p:cNvCxnSpPr>
            <a:cxnSpLocks/>
            <a:stCxn id="14" idx="2"/>
            <a:endCxn id="15" idx="0"/>
          </p:cNvCxnSpPr>
          <p:nvPr/>
        </p:nvCxnSpPr>
        <p:spPr>
          <a:xfrm>
            <a:off x="3465003" y="2687404"/>
            <a:ext cx="1488934" cy="53342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723071-AA71-7520-8B1A-1476BCEDF909}"/>
              </a:ext>
              <a:ext uri="{C183D7F6-B498-43B3-948B-1728B52AA6E4}">
                <adec:decorative xmlns:adec="http://schemas.microsoft.com/office/drawing/2017/decorative" xmlns="" val="1"/>
              </a:ext>
            </a:extLst>
          </p:cNvPr>
          <p:cNvCxnSpPr>
            <a:cxnSpLocks/>
            <a:stCxn id="16" idx="2"/>
            <a:endCxn id="22" idx="0"/>
          </p:cNvCxnSpPr>
          <p:nvPr/>
        </p:nvCxnSpPr>
        <p:spPr>
          <a:xfrm>
            <a:off x="9260778" y="2635615"/>
            <a:ext cx="1349444" cy="608719"/>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2AEF4B-E87A-EA06-737F-3938DD64E549}"/>
              </a:ext>
              <a:ext uri="{C183D7F6-B498-43B3-948B-1728B52AA6E4}">
                <adec:decorative xmlns:adec="http://schemas.microsoft.com/office/drawing/2017/decorative" xmlns="" val="1"/>
              </a:ext>
            </a:extLst>
          </p:cNvPr>
          <p:cNvCxnSpPr>
            <a:cxnSpLocks/>
            <a:stCxn id="16" idx="2"/>
            <a:endCxn id="21" idx="0"/>
          </p:cNvCxnSpPr>
          <p:nvPr/>
        </p:nvCxnSpPr>
        <p:spPr>
          <a:xfrm flipH="1">
            <a:off x="7831266" y="2635615"/>
            <a:ext cx="1429512" cy="581593"/>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AB98AF3-6F34-273A-2B17-9495E40C4EBC}"/>
              </a:ext>
              <a:ext uri="{C183D7F6-B498-43B3-948B-1728B52AA6E4}">
                <adec:decorative xmlns:adec="http://schemas.microsoft.com/office/drawing/2017/decorative" xmlns="" val="1"/>
              </a:ext>
            </a:extLst>
          </p:cNvPr>
          <p:cNvCxnSpPr>
            <a:cxnSpLocks/>
            <a:stCxn id="17" idx="2"/>
          </p:cNvCxnSpPr>
          <p:nvPr/>
        </p:nvCxnSpPr>
        <p:spPr>
          <a:xfrm>
            <a:off x="1774686" y="4419485"/>
            <a:ext cx="0" cy="5317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4BB31CF-A3D8-1D5A-82A6-1D8D1AE8A497}"/>
              </a:ext>
              <a:ext uri="{C183D7F6-B498-43B3-948B-1728B52AA6E4}">
                <adec:decorative xmlns:adec="http://schemas.microsoft.com/office/drawing/2017/decorative" xmlns="" val="1"/>
              </a:ext>
            </a:extLst>
          </p:cNvPr>
          <p:cNvCxnSpPr>
            <a:cxnSpLocks/>
            <a:stCxn id="15" idx="2"/>
            <a:endCxn id="19" idx="0"/>
          </p:cNvCxnSpPr>
          <p:nvPr/>
        </p:nvCxnSpPr>
        <p:spPr>
          <a:xfrm>
            <a:off x="4953937" y="4421155"/>
            <a:ext cx="2766" cy="485815"/>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859C5D-7299-CAC1-2453-171E5B94FE15}"/>
              </a:ext>
              <a:ext uri="{C183D7F6-B498-43B3-948B-1728B52AA6E4}">
                <adec:decorative xmlns:adec="http://schemas.microsoft.com/office/drawing/2017/decorative" xmlns="" val="1"/>
              </a:ext>
            </a:extLst>
          </p:cNvPr>
          <p:cNvCxnSpPr>
            <a:cxnSpLocks/>
            <a:stCxn id="21" idx="2"/>
          </p:cNvCxnSpPr>
          <p:nvPr/>
        </p:nvCxnSpPr>
        <p:spPr>
          <a:xfrm>
            <a:off x="7831266" y="3586540"/>
            <a:ext cx="0" cy="670052"/>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FF18A62-8255-D3DD-56A7-9AFDA0C39019}"/>
              </a:ext>
              <a:ext uri="{C183D7F6-B498-43B3-948B-1728B52AA6E4}">
                <adec:decorative xmlns:adec="http://schemas.microsoft.com/office/drawing/2017/decorative" xmlns="" val="1"/>
              </a:ext>
            </a:extLst>
          </p:cNvPr>
          <p:cNvCxnSpPr>
            <a:cxnSpLocks/>
            <a:stCxn id="22" idx="2"/>
            <a:endCxn id="23" idx="0"/>
          </p:cNvCxnSpPr>
          <p:nvPr/>
        </p:nvCxnSpPr>
        <p:spPr>
          <a:xfrm flipH="1">
            <a:off x="10605981" y="3613666"/>
            <a:ext cx="4241" cy="642926"/>
          </a:xfrm>
          <a:prstGeom prst="line">
            <a:avLst/>
          </a:prstGeom>
          <a:ln w="28575">
            <a:solidFill>
              <a:srgbClr val="4495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5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BB0-81C7-7933-AC0A-89A056F1F6A6}"/>
              </a:ext>
            </a:extLst>
          </p:cNvPr>
          <p:cNvSpPr>
            <a:spLocks noGrp="1"/>
          </p:cNvSpPr>
          <p:nvPr>
            <p:ph type="title"/>
          </p:nvPr>
        </p:nvSpPr>
        <p:spPr>
          <a:xfrm>
            <a:off x="878840" y="385763"/>
            <a:ext cx="9568461" cy="1325563"/>
          </a:xfrm>
        </p:spPr>
        <p:txBody>
          <a:bodyPr/>
          <a:lstStyle/>
          <a:p>
            <a:r>
              <a:rPr lang="en-US"/>
              <a:t>Orientation: Access &amp; Navigation  </a:t>
            </a:r>
          </a:p>
        </p:txBody>
      </p:sp>
      <p:sp>
        <p:nvSpPr>
          <p:cNvPr id="3" name="Content Placeholder 2">
            <a:extLst>
              <a:ext uri="{FF2B5EF4-FFF2-40B4-BE49-F238E27FC236}">
                <a16:creationId xmlns:a16="http://schemas.microsoft.com/office/drawing/2014/main" id="{60EB5407-9D2D-3EC0-B0C4-0FF3C0B94ED8}"/>
              </a:ext>
            </a:extLst>
          </p:cNvPr>
          <p:cNvSpPr>
            <a:spLocks noGrp="1"/>
          </p:cNvSpPr>
          <p:nvPr>
            <p:ph idx="1"/>
          </p:nvPr>
        </p:nvSpPr>
        <p:spPr>
          <a:xfrm>
            <a:off x="4257675" y="1825625"/>
            <a:ext cx="7315200" cy="4351338"/>
          </a:xfrm>
        </p:spPr>
        <p:txBody>
          <a:bodyPr>
            <a:normAutofit fontScale="92500" lnSpcReduction="20000"/>
          </a:bodyPr>
          <a:lstStyle/>
          <a:p>
            <a:r>
              <a:rPr lang="en-US"/>
              <a:t>You will access to the PSO 2.0 App from ODE via the ODE Central Login </a:t>
            </a:r>
            <a:r>
              <a:rPr lang="en-US">
                <a:hlinkClick r:id="rId3"/>
              </a:rPr>
              <a:t>https://district.ode.state.or.us/CentralLogin</a:t>
            </a:r>
            <a:r>
              <a:rPr lang="en-US"/>
              <a:t>   </a:t>
            </a:r>
          </a:p>
          <a:p>
            <a:endParaRPr lang="en-US"/>
          </a:p>
          <a:p>
            <a:r>
              <a:rPr lang="en-US"/>
              <a:t>A Navigation Pane on the left side of the screen will take you directly to the: </a:t>
            </a:r>
          </a:p>
          <a:p>
            <a:pPr lvl="1"/>
            <a:r>
              <a:rPr lang="en-US"/>
              <a:t>Dashboard – also the home landing page </a:t>
            </a:r>
          </a:p>
          <a:p>
            <a:pPr lvl="1"/>
            <a:r>
              <a:rPr lang="en-US"/>
              <a:t>Follow-Up</a:t>
            </a:r>
          </a:p>
          <a:p>
            <a:pPr lvl="1"/>
            <a:r>
              <a:rPr lang="en-US"/>
              <a:t>Exit </a:t>
            </a:r>
          </a:p>
          <a:p>
            <a:pPr lvl="1"/>
            <a:r>
              <a:rPr lang="en-US"/>
              <a:t>Help </a:t>
            </a:r>
          </a:p>
          <a:p>
            <a:endParaRPr lang="en-US"/>
          </a:p>
          <a:p>
            <a:r>
              <a:rPr lang="en-US"/>
              <a:t>Navigate within the App by clicking buttons and or scrolling</a:t>
            </a:r>
          </a:p>
        </p:txBody>
      </p:sp>
      <p:sp>
        <p:nvSpPr>
          <p:cNvPr id="4" name="Slide Number Placeholder 3">
            <a:extLst>
              <a:ext uri="{FF2B5EF4-FFF2-40B4-BE49-F238E27FC236}">
                <a16:creationId xmlns:a16="http://schemas.microsoft.com/office/drawing/2014/main" id="{5EF93FA9-6BF2-0E96-56AA-678B9DA1778F}"/>
              </a:ext>
            </a:extLst>
          </p:cNvPr>
          <p:cNvSpPr>
            <a:spLocks noGrp="1"/>
          </p:cNvSpPr>
          <p:nvPr>
            <p:ph type="sldNum" sz="quarter" idx="12"/>
          </p:nvPr>
        </p:nvSpPr>
        <p:spPr/>
        <p:txBody>
          <a:bodyPr/>
          <a:lstStyle/>
          <a:p>
            <a:fld id="{8B45A440-1358-493A-BACA-36C065BC0130}" type="slidenum">
              <a:rPr lang="en-US" smtClean="0"/>
              <a:t>3</a:t>
            </a:fld>
            <a:endParaRPr lang="en-US"/>
          </a:p>
        </p:txBody>
      </p:sp>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43183" y="1825625"/>
            <a:ext cx="3690985" cy="3833495"/>
          </a:xfrm>
          <a:prstGeom prst="rect">
            <a:avLst/>
          </a:prstGeom>
          <a:ln w="19050">
            <a:solidFill>
              <a:srgbClr val="000256"/>
            </a:solidFill>
          </a:ln>
        </p:spPr>
      </p:pic>
    </p:spTree>
    <p:extLst>
      <p:ext uri="{BB962C8B-B14F-4D97-AF65-F5344CB8AC3E}">
        <p14:creationId xmlns:p14="http://schemas.microsoft.com/office/powerpoint/2010/main" val="16965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1BFF-B4BA-F033-C4DD-0C0759D0556A}"/>
              </a:ext>
            </a:extLst>
          </p:cNvPr>
          <p:cNvSpPr>
            <a:spLocks noGrp="1"/>
          </p:cNvSpPr>
          <p:nvPr>
            <p:ph type="title"/>
          </p:nvPr>
        </p:nvSpPr>
        <p:spPr/>
        <p:txBody>
          <a:bodyPr/>
          <a:lstStyle/>
          <a:p>
            <a:r>
              <a:rPr lang="en-US"/>
              <a:t>Step 5: Follow-Up Interview</a:t>
            </a:r>
            <a:br>
              <a:rPr lang="en-US"/>
            </a:br>
            <a:r>
              <a:rPr lang="en-US"/>
              <a:t>Consent  </a:t>
            </a:r>
          </a:p>
        </p:txBody>
      </p:sp>
      <p:sp>
        <p:nvSpPr>
          <p:cNvPr id="3" name="Content Placeholder 2">
            <a:extLst>
              <a:ext uri="{FF2B5EF4-FFF2-40B4-BE49-F238E27FC236}">
                <a16:creationId xmlns:a16="http://schemas.microsoft.com/office/drawing/2014/main" id="{030C94C9-AE9C-E266-4FE9-FA5BDAF130DB}"/>
              </a:ext>
            </a:extLst>
          </p:cNvPr>
          <p:cNvSpPr>
            <a:spLocks noGrp="1"/>
          </p:cNvSpPr>
          <p:nvPr>
            <p:ph idx="1"/>
          </p:nvPr>
        </p:nvSpPr>
        <p:spPr>
          <a:xfrm>
            <a:off x="838200" y="1825625"/>
            <a:ext cx="5846379" cy="4895850"/>
          </a:xfrm>
        </p:spPr>
        <p:txBody>
          <a:bodyPr>
            <a:normAutofit fontScale="92500" lnSpcReduction="10000"/>
          </a:bodyPr>
          <a:lstStyle/>
          <a:p>
            <a:r>
              <a:rPr lang="en-US"/>
              <a:t>Use the </a:t>
            </a:r>
            <a:r>
              <a:rPr lang="en-US" i="1">
                <a:effectLst/>
              </a:rPr>
              <a:t>Follow-Up Telephone Survey Script</a:t>
            </a:r>
          </a:p>
          <a:p>
            <a:r>
              <a:rPr lang="en-US"/>
              <a:t>A person must answer this question.</a:t>
            </a:r>
          </a:p>
          <a:p>
            <a:pPr>
              <a:spcBef>
                <a:spcPts val="1200"/>
              </a:spcBef>
            </a:pPr>
            <a:r>
              <a:rPr lang="en-US"/>
              <a:t>When “No” is answered to the Consent question, only the Post-Interview section is accessible; no other sections of the interview are accessible.</a:t>
            </a:r>
          </a:p>
          <a:p>
            <a:r>
              <a:rPr lang="en-US"/>
              <a:t>The Post-Interview questions are required. </a:t>
            </a:r>
          </a:p>
          <a:p>
            <a:r>
              <a:rPr lang="en-US"/>
              <a:t>The system has built-in skip logic to ensure the correct questions are asked.</a:t>
            </a:r>
          </a:p>
          <a:p>
            <a:r>
              <a:rPr lang="en-US"/>
              <a:t>If no one is reached, try another way/day. </a:t>
            </a:r>
          </a:p>
        </p:txBody>
      </p:sp>
      <p:sp>
        <p:nvSpPr>
          <p:cNvPr id="4" name="Slide Number Placeholder 3">
            <a:extLst>
              <a:ext uri="{FF2B5EF4-FFF2-40B4-BE49-F238E27FC236}">
                <a16:creationId xmlns:a16="http://schemas.microsoft.com/office/drawing/2014/main" id="{46F4F8E6-6C85-E7E6-82F9-777B1DAC43ED}"/>
              </a:ext>
            </a:extLst>
          </p:cNvPr>
          <p:cNvSpPr>
            <a:spLocks noGrp="1"/>
          </p:cNvSpPr>
          <p:nvPr>
            <p:ph type="sldNum" sz="quarter" idx="12"/>
          </p:nvPr>
        </p:nvSpPr>
        <p:spPr/>
        <p:txBody>
          <a:bodyPr/>
          <a:lstStyle/>
          <a:p>
            <a:fld id="{8B45A440-1358-493A-BACA-36C065BC0130}" type="slidenum">
              <a:rPr lang="en-US" smtClean="0"/>
              <a:t>30</a:t>
            </a:fld>
            <a:endParaRPr lang="en-US"/>
          </a:p>
        </p:txBody>
      </p:sp>
      <p:pic>
        <p:nvPicPr>
          <p:cNvPr id="6" name="Picture 5">
            <a:extLst>
              <a:ext uri="{FF2B5EF4-FFF2-40B4-BE49-F238E27FC236}">
                <a16:creationId xmlns:a16="http://schemas.microsoft.com/office/drawing/2014/main" id="{EFC87E4F-DD40-BA5C-699E-65652780F787}"/>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6922622" y="1027906"/>
            <a:ext cx="5145520" cy="6280684"/>
          </a:xfrm>
          <a:prstGeom prst="rect">
            <a:avLst/>
          </a:prstGeom>
        </p:spPr>
      </p:pic>
    </p:spTree>
    <p:extLst>
      <p:ext uri="{BB962C8B-B14F-4D97-AF65-F5344CB8AC3E}">
        <p14:creationId xmlns:p14="http://schemas.microsoft.com/office/powerpoint/2010/main" val="28862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1BFF-B4BA-F033-C4DD-0C0759D0556A}"/>
              </a:ext>
            </a:extLst>
          </p:cNvPr>
          <p:cNvSpPr>
            <a:spLocks noGrp="1"/>
          </p:cNvSpPr>
          <p:nvPr>
            <p:ph type="title"/>
          </p:nvPr>
        </p:nvSpPr>
        <p:spPr/>
        <p:txBody>
          <a:bodyPr/>
          <a:lstStyle/>
          <a:p>
            <a:r>
              <a:rPr lang="en-US"/>
              <a:t>Step 5: Follow-Up Interview</a:t>
            </a:r>
            <a:br>
              <a:rPr lang="en-US"/>
            </a:br>
            <a:r>
              <a:rPr lang="en-US"/>
              <a:t>Asking Questions   </a:t>
            </a:r>
          </a:p>
        </p:txBody>
      </p:sp>
      <p:sp>
        <p:nvSpPr>
          <p:cNvPr id="3" name="Content Placeholder 2">
            <a:extLst>
              <a:ext uri="{FF2B5EF4-FFF2-40B4-BE49-F238E27FC236}">
                <a16:creationId xmlns:a16="http://schemas.microsoft.com/office/drawing/2014/main" id="{030C94C9-AE9C-E266-4FE9-FA5BDAF130DB}"/>
              </a:ext>
            </a:extLst>
          </p:cNvPr>
          <p:cNvSpPr>
            <a:spLocks noGrp="1"/>
          </p:cNvSpPr>
          <p:nvPr>
            <p:ph idx="1"/>
          </p:nvPr>
        </p:nvSpPr>
        <p:spPr>
          <a:xfrm>
            <a:off x="838200" y="1825625"/>
            <a:ext cx="10835640" cy="4351338"/>
          </a:xfrm>
        </p:spPr>
        <p:txBody>
          <a:bodyPr>
            <a:normAutofit/>
          </a:bodyPr>
          <a:lstStyle/>
          <a:p>
            <a:r>
              <a:rPr lang="en-US" sz="3200"/>
              <a:t>Be conversational with the interview </a:t>
            </a:r>
          </a:p>
          <a:p>
            <a:r>
              <a:rPr lang="en-US" sz="3200"/>
              <a:t>Read the question as written </a:t>
            </a:r>
            <a:endParaRPr lang="en-US" sz="3200">
              <a:ea typeface="Calibri"/>
              <a:cs typeface="Calibri"/>
            </a:endParaRPr>
          </a:p>
          <a:p>
            <a:pPr lvl="2"/>
            <a:r>
              <a:rPr lang="en-US" sz="2800"/>
              <a:t>Rephrase or explain only to help someone who cannot understand the question as written</a:t>
            </a:r>
            <a:endParaRPr lang="en-US" sz="2800">
              <a:ea typeface="Calibri"/>
              <a:cs typeface="Calibri"/>
            </a:endParaRPr>
          </a:p>
          <a:p>
            <a:pPr lvl="2"/>
            <a:r>
              <a:rPr lang="en-US" sz="2800"/>
              <a:t>Probe – used to clarify respondents’ answer or obtain more information when the answer was incomplete, irrelevant, imprecise/evasive  </a:t>
            </a:r>
          </a:p>
          <a:p>
            <a:r>
              <a:rPr lang="en-US" sz="3200"/>
              <a:t>Do not read the list of response options to the respondent </a:t>
            </a:r>
          </a:p>
          <a:p>
            <a:r>
              <a:rPr lang="en-US" sz="3200"/>
              <a:t>Be familiar with the interview protocol </a:t>
            </a:r>
          </a:p>
        </p:txBody>
      </p:sp>
      <p:sp>
        <p:nvSpPr>
          <p:cNvPr id="4" name="Slide Number Placeholder 3">
            <a:extLst>
              <a:ext uri="{FF2B5EF4-FFF2-40B4-BE49-F238E27FC236}">
                <a16:creationId xmlns:a16="http://schemas.microsoft.com/office/drawing/2014/main" id="{46F4F8E6-6C85-E7E6-82F9-777B1DAC43ED}"/>
              </a:ext>
            </a:extLst>
          </p:cNvPr>
          <p:cNvSpPr>
            <a:spLocks noGrp="1"/>
          </p:cNvSpPr>
          <p:nvPr>
            <p:ph type="sldNum" sz="quarter" idx="12"/>
          </p:nvPr>
        </p:nvSpPr>
        <p:spPr/>
        <p:txBody>
          <a:bodyPr/>
          <a:lstStyle/>
          <a:p>
            <a:fld id="{8B45A440-1358-493A-BACA-36C065BC0130}" type="slidenum">
              <a:rPr lang="en-US" smtClean="0"/>
              <a:t>31</a:t>
            </a:fld>
            <a:endParaRPr lang="en-US"/>
          </a:p>
        </p:txBody>
      </p:sp>
    </p:spTree>
    <p:extLst>
      <p:ext uri="{BB962C8B-B14F-4D97-AF65-F5344CB8AC3E}">
        <p14:creationId xmlns:p14="http://schemas.microsoft.com/office/powerpoint/2010/main" val="7443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B5B-E35C-7696-D223-9AAFD6D40E8C}"/>
              </a:ext>
            </a:extLst>
          </p:cNvPr>
          <p:cNvSpPr>
            <a:spLocks noGrp="1"/>
          </p:cNvSpPr>
          <p:nvPr>
            <p:ph type="title"/>
          </p:nvPr>
        </p:nvSpPr>
        <p:spPr>
          <a:xfrm>
            <a:off x="167640" y="76314"/>
            <a:ext cx="9568461" cy="1325563"/>
          </a:xfrm>
        </p:spPr>
        <p:txBody>
          <a:bodyPr/>
          <a:lstStyle/>
          <a:p>
            <a:r>
              <a:rPr lang="en-US"/>
              <a:t>Step 5: Employment Questions </a:t>
            </a:r>
            <a:br>
              <a:rPr lang="en-US"/>
            </a:br>
            <a:r>
              <a:rPr lang="en-US"/>
              <a:t>Location of the Job </a:t>
            </a:r>
          </a:p>
        </p:txBody>
      </p:sp>
      <p:sp>
        <p:nvSpPr>
          <p:cNvPr id="3" name="Content Placeholder 2">
            <a:extLst>
              <a:ext uri="{FF2B5EF4-FFF2-40B4-BE49-F238E27FC236}">
                <a16:creationId xmlns:a16="http://schemas.microsoft.com/office/drawing/2014/main" id="{CC61EE31-B831-7ED5-C99F-0B90A9E7F849}"/>
              </a:ext>
            </a:extLst>
          </p:cNvPr>
          <p:cNvSpPr>
            <a:spLocks noGrp="1"/>
          </p:cNvSpPr>
          <p:nvPr>
            <p:ph idx="1"/>
          </p:nvPr>
        </p:nvSpPr>
        <p:spPr>
          <a:xfrm>
            <a:off x="633696" y="1380374"/>
            <a:ext cx="11177304" cy="4351338"/>
          </a:xfrm>
        </p:spPr>
        <p:txBody>
          <a:bodyPr>
            <a:normAutofit/>
          </a:bodyPr>
          <a:lstStyle/>
          <a:p>
            <a:r>
              <a:rPr lang="en-US" sz="2400"/>
              <a:t>Ask the question, listen for the answer; avoid reading the list of response options  </a:t>
            </a:r>
          </a:p>
          <a:p>
            <a:r>
              <a:rPr lang="en-US" sz="2400" b="1"/>
              <a:t>Small group </a:t>
            </a:r>
            <a:r>
              <a:rPr lang="en-US" sz="2400"/>
              <a:t>means a group of individuals with disabilities working together under the supervision of an agency employee in a community business or industry</a:t>
            </a:r>
          </a:p>
          <a:p>
            <a:pPr marL="0" indent="0">
              <a:buNone/>
            </a:pPr>
            <a:endParaRPr lang="en-US" sz="2400"/>
          </a:p>
        </p:txBody>
      </p:sp>
      <p:sp>
        <p:nvSpPr>
          <p:cNvPr id="4" name="Slide Number Placeholder 3">
            <a:extLst>
              <a:ext uri="{FF2B5EF4-FFF2-40B4-BE49-F238E27FC236}">
                <a16:creationId xmlns:a16="http://schemas.microsoft.com/office/drawing/2014/main" id="{EF1C7746-7243-B49F-2F45-738CBDF6C4EA}"/>
              </a:ext>
            </a:extLst>
          </p:cNvPr>
          <p:cNvSpPr>
            <a:spLocks noGrp="1"/>
          </p:cNvSpPr>
          <p:nvPr>
            <p:ph type="sldNum" sz="quarter" idx="12"/>
          </p:nvPr>
        </p:nvSpPr>
        <p:spPr/>
        <p:txBody>
          <a:bodyPr/>
          <a:lstStyle/>
          <a:p>
            <a:fld id="{8B45A440-1358-493A-BACA-36C065BC0130}" type="slidenum">
              <a:rPr lang="en-US" smtClean="0"/>
              <a:t>32</a:t>
            </a:fld>
            <a:endParaRPr lang="en-US"/>
          </a:p>
        </p:txBody>
      </p:sp>
      <p:pic>
        <p:nvPicPr>
          <p:cNvPr id="5" name="Picture 4">
            <a:extLst>
              <a:ext uri="{FF2B5EF4-FFF2-40B4-BE49-F238E27FC236}">
                <a16:creationId xmlns:a16="http://schemas.microsoft.com/office/drawing/2014/main" id="{9A565E64-0065-CA1D-9624-C860179E4BB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67640" y="2608204"/>
            <a:ext cx="11839007" cy="4353792"/>
          </a:xfrm>
          <a:prstGeom prst="rect">
            <a:avLst/>
          </a:prstGeom>
        </p:spPr>
      </p:pic>
    </p:spTree>
    <p:extLst>
      <p:ext uri="{BB962C8B-B14F-4D97-AF65-F5344CB8AC3E}">
        <p14:creationId xmlns:p14="http://schemas.microsoft.com/office/powerpoint/2010/main" val="3075995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B5B-E35C-7696-D223-9AAFD6D40E8C}"/>
              </a:ext>
            </a:extLst>
          </p:cNvPr>
          <p:cNvSpPr>
            <a:spLocks noGrp="1"/>
          </p:cNvSpPr>
          <p:nvPr>
            <p:ph type="title"/>
          </p:nvPr>
        </p:nvSpPr>
        <p:spPr>
          <a:xfrm>
            <a:off x="167640" y="76314"/>
            <a:ext cx="9568461" cy="1325563"/>
          </a:xfrm>
        </p:spPr>
        <p:txBody>
          <a:bodyPr/>
          <a:lstStyle/>
          <a:p>
            <a:r>
              <a:rPr lang="en-US"/>
              <a:t>Step 5: Employment Questions </a:t>
            </a:r>
            <a:br>
              <a:rPr lang="en-US"/>
            </a:br>
            <a:r>
              <a:rPr lang="en-US"/>
              <a:t>Minimum Wage </a:t>
            </a:r>
          </a:p>
        </p:txBody>
      </p:sp>
      <p:sp>
        <p:nvSpPr>
          <p:cNvPr id="3" name="Content Placeholder 2">
            <a:extLst>
              <a:ext uri="{FF2B5EF4-FFF2-40B4-BE49-F238E27FC236}">
                <a16:creationId xmlns:a16="http://schemas.microsoft.com/office/drawing/2014/main" id="{CC61EE31-B831-7ED5-C99F-0B90A9E7F849}"/>
              </a:ext>
            </a:extLst>
          </p:cNvPr>
          <p:cNvSpPr>
            <a:spLocks noGrp="1"/>
          </p:cNvSpPr>
          <p:nvPr>
            <p:ph idx="1"/>
          </p:nvPr>
        </p:nvSpPr>
        <p:spPr>
          <a:xfrm>
            <a:off x="633696" y="1380374"/>
            <a:ext cx="11177304" cy="4351338"/>
          </a:xfrm>
        </p:spPr>
        <p:txBody>
          <a:bodyPr>
            <a:normAutofit/>
          </a:bodyPr>
          <a:lstStyle/>
          <a:p>
            <a:r>
              <a:rPr lang="en-US" sz="2000"/>
              <a:t>Minimum wage is a required question. </a:t>
            </a:r>
          </a:p>
          <a:p>
            <a:r>
              <a:rPr lang="en-US" sz="2000"/>
              <a:t>Oregon’s minimum wages are available in the dropdown list.</a:t>
            </a:r>
          </a:p>
          <a:p>
            <a:endParaRPr lang="en-US" sz="2000"/>
          </a:p>
          <a:p>
            <a:endParaRPr lang="en-US" sz="2000"/>
          </a:p>
          <a:p>
            <a:endParaRPr lang="en-US" sz="2000"/>
          </a:p>
          <a:p>
            <a:endParaRPr lang="en-US" sz="2000"/>
          </a:p>
          <a:p>
            <a:endParaRPr lang="en-US" sz="2000"/>
          </a:p>
          <a:p>
            <a:r>
              <a:rPr lang="en-US" sz="2000"/>
              <a:t>For Oregon cities, ask:  “Are you making at least $ ___ [read amount from dropdown menu] per hour?”</a:t>
            </a:r>
          </a:p>
          <a:p>
            <a:endParaRPr lang="en-US" sz="2000"/>
          </a:p>
          <a:p>
            <a:endParaRPr lang="en-US" sz="2000"/>
          </a:p>
          <a:p>
            <a:endParaRPr lang="en-US" sz="2000"/>
          </a:p>
          <a:p>
            <a:endParaRPr lang="en-US" sz="2000"/>
          </a:p>
          <a:p>
            <a:endParaRPr lang="en-US" sz="2000"/>
          </a:p>
          <a:p>
            <a:endParaRPr lang="en-US" sz="2000"/>
          </a:p>
        </p:txBody>
      </p:sp>
      <p:sp>
        <p:nvSpPr>
          <p:cNvPr id="4" name="Slide Number Placeholder 3">
            <a:extLst>
              <a:ext uri="{FF2B5EF4-FFF2-40B4-BE49-F238E27FC236}">
                <a16:creationId xmlns:a16="http://schemas.microsoft.com/office/drawing/2014/main" id="{EF1C7746-7243-B49F-2F45-738CBDF6C4EA}"/>
              </a:ext>
            </a:extLst>
          </p:cNvPr>
          <p:cNvSpPr>
            <a:spLocks noGrp="1"/>
          </p:cNvSpPr>
          <p:nvPr>
            <p:ph type="sldNum" sz="quarter" idx="12"/>
          </p:nvPr>
        </p:nvSpPr>
        <p:spPr/>
        <p:txBody>
          <a:bodyPr/>
          <a:lstStyle/>
          <a:p>
            <a:fld id="{8B45A440-1358-493A-BACA-36C065BC0130}" type="slidenum">
              <a:rPr lang="en-US" smtClean="0"/>
              <a:t>33</a:t>
            </a:fld>
            <a:endParaRPr lang="en-US"/>
          </a:p>
        </p:txBody>
      </p:sp>
      <p:pic>
        <p:nvPicPr>
          <p:cNvPr id="11" name="Picture 10">
            <a:extLst>
              <a:ext uri="{FF2B5EF4-FFF2-40B4-BE49-F238E27FC236}">
                <a16:creationId xmlns:a16="http://schemas.microsoft.com/office/drawing/2014/main" id="{6F6305C4-52BA-3D28-6617-A8C71EDED33A}"/>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381000" y="4525401"/>
            <a:ext cx="11248095" cy="2060627"/>
          </a:xfrm>
          <a:prstGeom prst="rect">
            <a:avLst/>
          </a:prstGeom>
        </p:spPr>
      </p:pic>
      <p:grpSp>
        <p:nvGrpSpPr>
          <p:cNvPr id="5" name="Group 4">
            <a:extLst>
              <a:ext uri="{FF2B5EF4-FFF2-40B4-BE49-F238E27FC236}">
                <a16:creationId xmlns:a16="http://schemas.microsoft.com/office/drawing/2014/main" id="{6986CB6F-FDAD-6B07-FE02-834925A0CC1A}"/>
              </a:ext>
              <a:ext uri="{C183D7F6-B498-43B3-948B-1728B52AA6E4}">
                <adec:decorative xmlns:adec="http://schemas.microsoft.com/office/drawing/2017/decorative" xmlns="" val="1"/>
              </a:ext>
            </a:extLst>
          </p:cNvPr>
          <p:cNvGrpSpPr/>
          <p:nvPr/>
        </p:nvGrpSpPr>
        <p:grpSpPr>
          <a:xfrm>
            <a:off x="325181" y="2241626"/>
            <a:ext cx="11028619" cy="1833641"/>
            <a:chOff x="325181" y="2241626"/>
            <a:chExt cx="11028619" cy="1833641"/>
          </a:xfrm>
        </p:grpSpPr>
        <p:pic>
          <p:nvPicPr>
            <p:cNvPr id="8" name="Picture 7">
              <a:extLst>
                <a:ext uri="{FF2B5EF4-FFF2-40B4-BE49-F238E27FC236}">
                  <a16:creationId xmlns:a16="http://schemas.microsoft.com/office/drawing/2014/main" id="{A6B6A26D-7891-1252-A976-D724A5572E55}"/>
                </a:ext>
              </a:extLst>
            </p:cNvPr>
            <p:cNvPicPr>
              <a:picLocks noChangeAspect="1"/>
            </p:cNvPicPr>
            <p:nvPr/>
          </p:nvPicPr>
          <p:blipFill rotWithShape="1">
            <a:blip r:embed="rId3"/>
            <a:srcRect b="36282"/>
            <a:stretch/>
          </p:blipFill>
          <p:spPr>
            <a:xfrm>
              <a:off x="325181" y="2241626"/>
              <a:ext cx="11028619" cy="1429460"/>
            </a:xfrm>
            <a:prstGeom prst="rect">
              <a:avLst/>
            </a:prstGeom>
          </p:spPr>
        </p:pic>
        <p:pic>
          <p:nvPicPr>
            <p:cNvPr id="13" name="Picture 12">
              <a:extLst>
                <a:ext uri="{FF2B5EF4-FFF2-40B4-BE49-F238E27FC236}">
                  <a16:creationId xmlns:a16="http://schemas.microsoft.com/office/drawing/2014/main" id="{3B7FE02B-4BE8-14AF-E940-D2CB091BC669}"/>
                </a:ext>
              </a:extLst>
            </p:cNvPr>
            <p:cNvPicPr>
              <a:picLocks noChangeAspect="1"/>
            </p:cNvPicPr>
            <p:nvPr/>
          </p:nvPicPr>
          <p:blipFill>
            <a:blip r:embed="rId4"/>
            <a:stretch>
              <a:fillRect/>
            </a:stretch>
          </p:blipFill>
          <p:spPr>
            <a:xfrm>
              <a:off x="325181" y="3626428"/>
              <a:ext cx="11028618" cy="448839"/>
            </a:xfrm>
            <a:prstGeom prst="rect">
              <a:avLst/>
            </a:prstGeom>
          </p:spPr>
        </p:pic>
      </p:grpSp>
    </p:spTree>
    <p:extLst>
      <p:ext uri="{BB962C8B-B14F-4D97-AF65-F5344CB8AC3E}">
        <p14:creationId xmlns:p14="http://schemas.microsoft.com/office/powerpoint/2010/main" val="12563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6B4E-7453-A656-0769-930F8EDE8A11}"/>
              </a:ext>
            </a:extLst>
          </p:cNvPr>
          <p:cNvSpPr>
            <a:spLocks noGrp="1"/>
          </p:cNvSpPr>
          <p:nvPr>
            <p:ph type="title"/>
          </p:nvPr>
        </p:nvSpPr>
        <p:spPr>
          <a:xfrm>
            <a:off x="620977" y="177470"/>
            <a:ext cx="9568461" cy="1325563"/>
          </a:xfrm>
        </p:spPr>
        <p:txBody>
          <a:bodyPr/>
          <a:lstStyle/>
          <a:p>
            <a:r>
              <a:rPr lang="en-US"/>
              <a:t>Step 5: Employment Questions </a:t>
            </a:r>
            <a:br>
              <a:rPr lang="en-US"/>
            </a:br>
            <a:r>
              <a:rPr lang="en-US"/>
              <a:t>Minimum Wage </a:t>
            </a:r>
          </a:p>
        </p:txBody>
      </p:sp>
      <p:sp>
        <p:nvSpPr>
          <p:cNvPr id="3" name="Content Placeholder 2">
            <a:extLst>
              <a:ext uri="{FF2B5EF4-FFF2-40B4-BE49-F238E27FC236}">
                <a16:creationId xmlns:a16="http://schemas.microsoft.com/office/drawing/2014/main" id="{1D92BCEE-767C-882B-0296-158EE6983C61}"/>
              </a:ext>
            </a:extLst>
          </p:cNvPr>
          <p:cNvSpPr>
            <a:spLocks noGrp="1"/>
          </p:cNvSpPr>
          <p:nvPr>
            <p:ph idx="1"/>
          </p:nvPr>
        </p:nvSpPr>
        <p:spPr>
          <a:xfrm>
            <a:off x="838200" y="1544838"/>
            <a:ext cx="10515600" cy="4351338"/>
          </a:xfrm>
        </p:spPr>
        <p:txBody>
          <a:bodyPr>
            <a:normAutofit/>
          </a:bodyPr>
          <a:lstStyle/>
          <a:p>
            <a:r>
              <a:rPr lang="en-US" sz="2000"/>
              <a:t>Select OTHER if the city/town is not listed or is outside of Oregon.</a:t>
            </a:r>
          </a:p>
          <a:p>
            <a:endParaRPr lang="en-US" sz="2000"/>
          </a:p>
          <a:p>
            <a:pPr marL="0" indent="0">
              <a:buNone/>
            </a:pPr>
            <a:endParaRPr lang="en-US" sz="2000"/>
          </a:p>
          <a:p>
            <a:pPr marL="0" indent="0">
              <a:buNone/>
            </a:pPr>
            <a:endParaRPr lang="en-US" sz="2000"/>
          </a:p>
          <a:p>
            <a:r>
              <a:rPr lang="en-US" sz="2000"/>
              <a:t>Enter the City/town where the student is working. </a:t>
            </a:r>
          </a:p>
          <a:p>
            <a:endParaRPr lang="en-US" sz="2000"/>
          </a:p>
          <a:p>
            <a:endParaRPr lang="en-US" sz="2000"/>
          </a:p>
          <a:p>
            <a:r>
              <a:rPr lang="en-US" sz="2000"/>
              <a:t>Ask “Are you making at least minimum wage?” </a:t>
            </a:r>
          </a:p>
          <a:p>
            <a:endParaRPr lang="en-US" sz="2000"/>
          </a:p>
        </p:txBody>
      </p:sp>
      <p:sp>
        <p:nvSpPr>
          <p:cNvPr id="4" name="Slide Number Placeholder 3">
            <a:extLst>
              <a:ext uri="{FF2B5EF4-FFF2-40B4-BE49-F238E27FC236}">
                <a16:creationId xmlns:a16="http://schemas.microsoft.com/office/drawing/2014/main" id="{A43C8655-6802-14B1-E996-43CDC3B03914}"/>
              </a:ext>
            </a:extLst>
          </p:cNvPr>
          <p:cNvSpPr>
            <a:spLocks noGrp="1"/>
          </p:cNvSpPr>
          <p:nvPr>
            <p:ph type="sldNum" sz="quarter" idx="12"/>
          </p:nvPr>
        </p:nvSpPr>
        <p:spPr/>
        <p:txBody>
          <a:bodyPr/>
          <a:lstStyle/>
          <a:p>
            <a:fld id="{8B45A440-1358-493A-BACA-36C065BC0130}" type="slidenum">
              <a:rPr lang="en-US" smtClean="0"/>
              <a:t>34</a:t>
            </a:fld>
            <a:endParaRPr lang="en-US"/>
          </a:p>
        </p:txBody>
      </p:sp>
      <p:grpSp>
        <p:nvGrpSpPr>
          <p:cNvPr id="16" name="Group 15">
            <a:extLst>
              <a:ext uri="{FF2B5EF4-FFF2-40B4-BE49-F238E27FC236}">
                <a16:creationId xmlns:a16="http://schemas.microsoft.com/office/drawing/2014/main" id="{CD1797EE-91CC-0D67-FBBE-D80BBF80C979}"/>
              </a:ext>
              <a:ext uri="{C183D7F6-B498-43B3-948B-1728B52AA6E4}">
                <adec:decorative xmlns:adec="http://schemas.microsoft.com/office/drawing/2017/decorative" xmlns="" val="1"/>
              </a:ext>
            </a:extLst>
          </p:cNvPr>
          <p:cNvGrpSpPr/>
          <p:nvPr/>
        </p:nvGrpSpPr>
        <p:grpSpPr>
          <a:xfrm>
            <a:off x="598388" y="3484589"/>
            <a:ext cx="11228008" cy="777141"/>
            <a:chOff x="598388" y="3478009"/>
            <a:chExt cx="11228008" cy="777141"/>
          </a:xfrm>
        </p:grpSpPr>
        <p:pic>
          <p:nvPicPr>
            <p:cNvPr id="6" name="Picture 5">
              <a:extLst>
                <a:ext uri="{FF2B5EF4-FFF2-40B4-BE49-F238E27FC236}">
                  <a16:creationId xmlns:a16="http://schemas.microsoft.com/office/drawing/2014/main" id="{626BC9EE-1B95-7EB1-684F-4F0E1D490FC4}"/>
                </a:ext>
              </a:extLst>
            </p:cNvPr>
            <p:cNvPicPr>
              <a:picLocks noChangeAspect="1"/>
            </p:cNvPicPr>
            <p:nvPr/>
          </p:nvPicPr>
          <p:blipFill rotWithShape="1">
            <a:blip r:embed="rId2"/>
            <a:srcRect b="66632"/>
            <a:stretch/>
          </p:blipFill>
          <p:spPr>
            <a:xfrm>
              <a:off x="620977" y="3478009"/>
              <a:ext cx="11205419" cy="463790"/>
            </a:xfrm>
            <a:prstGeom prst="rect">
              <a:avLst/>
            </a:prstGeom>
          </p:spPr>
        </p:pic>
        <p:pic>
          <p:nvPicPr>
            <p:cNvPr id="13" name="Picture 12">
              <a:extLst>
                <a:ext uri="{FF2B5EF4-FFF2-40B4-BE49-F238E27FC236}">
                  <a16:creationId xmlns:a16="http://schemas.microsoft.com/office/drawing/2014/main" id="{111DB6BD-356D-06FF-8845-FA1AEA6F3C2A}"/>
                </a:ext>
              </a:extLst>
            </p:cNvPr>
            <p:cNvPicPr>
              <a:picLocks noChangeAspect="1"/>
            </p:cNvPicPr>
            <p:nvPr/>
          </p:nvPicPr>
          <p:blipFill>
            <a:blip r:embed="rId3"/>
            <a:stretch>
              <a:fillRect/>
            </a:stretch>
          </p:blipFill>
          <p:spPr>
            <a:xfrm>
              <a:off x="598388" y="3858876"/>
              <a:ext cx="11182830" cy="396274"/>
            </a:xfrm>
            <a:prstGeom prst="rect">
              <a:avLst/>
            </a:prstGeom>
          </p:spPr>
        </p:pic>
      </p:grpSp>
      <p:pic>
        <p:nvPicPr>
          <p:cNvPr id="9" name="Picture 8">
            <a:extLst>
              <a:ext uri="{FF2B5EF4-FFF2-40B4-BE49-F238E27FC236}">
                <a16:creationId xmlns:a16="http://schemas.microsoft.com/office/drawing/2014/main" id="{FD3F72EA-EDE9-5356-B6D5-DCB3F82B52B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20977" y="4663788"/>
            <a:ext cx="11250595" cy="2057687"/>
          </a:xfrm>
          <a:prstGeom prst="rect">
            <a:avLst/>
          </a:prstGeom>
        </p:spPr>
      </p:pic>
      <p:grpSp>
        <p:nvGrpSpPr>
          <p:cNvPr id="15" name="Group 14">
            <a:extLst>
              <a:ext uri="{FF2B5EF4-FFF2-40B4-BE49-F238E27FC236}">
                <a16:creationId xmlns:a16="http://schemas.microsoft.com/office/drawing/2014/main" id="{1893033A-D592-0280-E619-59E5A6301B3F}"/>
              </a:ext>
              <a:ext uri="{C183D7F6-B498-43B3-948B-1728B52AA6E4}">
                <adec:decorative xmlns:adec="http://schemas.microsoft.com/office/drawing/2017/decorative" xmlns="" val="1"/>
              </a:ext>
            </a:extLst>
          </p:cNvPr>
          <p:cNvGrpSpPr/>
          <p:nvPr/>
        </p:nvGrpSpPr>
        <p:grpSpPr>
          <a:xfrm>
            <a:off x="598388" y="1909374"/>
            <a:ext cx="11205419" cy="995086"/>
            <a:chOff x="598387" y="1867754"/>
            <a:chExt cx="11205419" cy="995086"/>
          </a:xfrm>
        </p:grpSpPr>
        <p:pic>
          <p:nvPicPr>
            <p:cNvPr id="7" name="Picture 6">
              <a:extLst>
                <a:ext uri="{FF2B5EF4-FFF2-40B4-BE49-F238E27FC236}">
                  <a16:creationId xmlns:a16="http://schemas.microsoft.com/office/drawing/2014/main" id="{051CCCD5-3C7C-A0A0-67FD-EE09772D0C2A}"/>
                </a:ext>
              </a:extLst>
            </p:cNvPr>
            <p:cNvPicPr>
              <a:picLocks noChangeAspect="1"/>
            </p:cNvPicPr>
            <p:nvPr/>
          </p:nvPicPr>
          <p:blipFill rotWithShape="1">
            <a:blip r:embed="rId5"/>
            <a:srcRect b="50083"/>
            <a:stretch/>
          </p:blipFill>
          <p:spPr>
            <a:xfrm>
              <a:off x="598387" y="1867754"/>
              <a:ext cx="11205419" cy="953281"/>
            </a:xfrm>
            <a:prstGeom prst="rect">
              <a:avLst/>
            </a:prstGeom>
          </p:spPr>
        </p:pic>
        <p:pic>
          <p:nvPicPr>
            <p:cNvPr id="11" name="Picture 10">
              <a:extLst>
                <a:ext uri="{FF2B5EF4-FFF2-40B4-BE49-F238E27FC236}">
                  <a16:creationId xmlns:a16="http://schemas.microsoft.com/office/drawing/2014/main" id="{5A4A2D7B-B39E-5D5F-8219-EF395D0E3D7D}"/>
                </a:ext>
              </a:extLst>
            </p:cNvPr>
            <p:cNvPicPr>
              <a:picLocks noChangeAspect="1"/>
            </p:cNvPicPr>
            <p:nvPr/>
          </p:nvPicPr>
          <p:blipFill rotWithShape="1">
            <a:blip r:embed="rId6"/>
            <a:srcRect t="43336"/>
            <a:stretch/>
          </p:blipFill>
          <p:spPr>
            <a:xfrm>
              <a:off x="598387" y="2600036"/>
              <a:ext cx="11205419" cy="262804"/>
            </a:xfrm>
            <a:prstGeom prst="rect">
              <a:avLst/>
            </a:prstGeom>
          </p:spPr>
        </p:pic>
      </p:grpSp>
    </p:spTree>
    <p:extLst>
      <p:ext uri="{BB962C8B-B14F-4D97-AF65-F5344CB8AC3E}">
        <p14:creationId xmlns:p14="http://schemas.microsoft.com/office/powerpoint/2010/main" val="39307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1BAC-22F4-F11C-8257-D9CF858F9099}"/>
              </a:ext>
            </a:extLst>
          </p:cNvPr>
          <p:cNvSpPr>
            <a:spLocks noGrp="1"/>
          </p:cNvSpPr>
          <p:nvPr>
            <p:ph type="title"/>
          </p:nvPr>
        </p:nvSpPr>
        <p:spPr/>
        <p:txBody>
          <a:bodyPr/>
          <a:lstStyle/>
          <a:p>
            <a:r>
              <a:rPr lang="en-US"/>
              <a:t>Step 5: Follow-Up Interview</a:t>
            </a:r>
            <a:br>
              <a:rPr lang="en-US"/>
            </a:br>
            <a:r>
              <a:rPr lang="en-US"/>
              <a:t>Status Progress  </a:t>
            </a:r>
          </a:p>
        </p:txBody>
      </p:sp>
      <p:sp>
        <p:nvSpPr>
          <p:cNvPr id="3" name="Content Placeholder 2">
            <a:extLst>
              <a:ext uri="{FF2B5EF4-FFF2-40B4-BE49-F238E27FC236}">
                <a16:creationId xmlns:a16="http://schemas.microsoft.com/office/drawing/2014/main" id="{ABBD13EF-F516-3FF0-4C6A-A4DC10D08CEC}"/>
              </a:ext>
            </a:extLst>
          </p:cNvPr>
          <p:cNvSpPr>
            <a:spLocks noGrp="1"/>
          </p:cNvSpPr>
          <p:nvPr>
            <p:ph idx="1"/>
          </p:nvPr>
        </p:nvSpPr>
        <p:spPr>
          <a:xfrm>
            <a:off x="2775013" y="1895157"/>
            <a:ext cx="8930964" cy="4739323"/>
          </a:xfrm>
        </p:spPr>
        <p:txBody>
          <a:bodyPr>
            <a:normAutofit fontScale="92500" lnSpcReduction="20000"/>
          </a:bodyPr>
          <a:lstStyle/>
          <a:p>
            <a:pPr>
              <a:spcBef>
                <a:spcPts val="1200"/>
              </a:spcBef>
            </a:pPr>
            <a:r>
              <a:rPr lang="en-US" sz="2000"/>
              <a:t>Status is visible for each student’s interview </a:t>
            </a:r>
          </a:p>
          <a:p>
            <a:pPr>
              <a:spcBef>
                <a:spcPts val="1200"/>
              </a:spcBef>
            </a:pPr>
            <a:endParaRPr lang="en-US" sz="2000"/>
          </a:p>
          <a:p>
            <a:pPr>
              <a:spcBef>
                <a:spcPts val="1200"/>
              </a:spcBef>
            </a:pPr>
            <a:endParaRPr lang="en-US" sz="2000"/>
          </a:p>
          <a:p>
            <a:pPr>
              <a:spcBef>
                <a:spcPts val="1200"/>
              </a:spcBef>
            </a:pPr>
            <a:endParaRPr lang="en-US" sz="2000"/>
          </a:p>
          <a:p>
            <a:pPr>
              <a:spcBef>
                <a:spcPts val="1200"/>
              </a:spcBef>
            </a:pPr>
            <a:endParaRPr lang="en-US" sz="2000"/>
          </a:p>
          <a:p>
            <a:pPr>
              <a:spcBef>
                <a:spcPts val="1200"/>
              </a:spcBef>
            </a:pPr>
            <a:endParaRPr lang="en-US" sz="2000"/>
          </a:p>
          <a:p>
            <a:pPr marL="284163" indent="-284163">
              <a:spcBef>
                <a:spcPts val="1200"/>
              </a:spcBef>
            </a:pPr>
            <a:r>
              <a:rPr lang="en-US" sz="2000"/>
              <a:t>Answering Question 1 in Postsecondary Education puts the interview “In Progress”</a:t>
            </a:r>
          </a:p>
          <a:p>
            <a:pPr marL="285750" indent="-285750">
              <a:spcBef>
                <a:spcPts val="1200"/>
              </a:spcBef>
            </a:pPr>
            <a:r>
              <a:rPr lang="en-US" sz="2000"/>
              <a:t>Complete – Interview is done (answered all questions or refused)</a:t>
            </a:r>
          </a:p>
          <a:p>
            <a:pPr marL="285750" indent="-285750">
              <a:spcBef>
                <a:spcPts val="1200"/>
              </a:spcBef>
            </a:pPr>
            <a:r>
              <a:rPr lang="en-US" sz="2000"/>
              <a:t>No Further Action – No contact will be made for specific reason; must report a reason </a:t>
            </a:r>
          </a:p>
          <a:p>
            <a:pPr marL="285750" indent="-285750">
              <a:spcBef>
                <a:spcPts val="1200"/>
              </a:spcBef>
            </a:pPr>
            <a:r>
              <a:rPr lang="en-US" sz="2000"/>
              <a:t>Not Started – Question 1 in Postsecondary Education has not been answered</a:t>
            </a:r>
          </a:p>
          <a:p>
            <a:pPr marL="285750" indent="-285750">
              <a:spcBef>
                <a:spcPts val="1200"/>
              </a:spcBef>
            </a:pPr>
            <a:r>
              <a:rPr lang="en-US" sz="2000"/>
              <a:t>Not Eligible – Student marked as ineligible; must report the reason </a:t>
            </a:r>
          </a:p>
          <a:p>
            <a:pPr marL="285750" indent="-285750">
              <a:spcBef>
                <a:spcPts val="1200"/>
              </a:spcBef>
              <a:buFont typeface="Arial" panose="020B0604020202020204" pitchFamily="34" charset="0"/>
              <a:buChar char="•"/>
            </a:pPr>
            <a:r>
              <a:rPr lang="en-US" sz="2000"/>
              <a:t>In Progress – At least Question 1 has been answered; will remain “In Progress” until “Submit”, or “Will Not Complete” button is clicked</a:t>
            </a:r>
          </a:p>
        </p:txBody>
      </p:sp>
      <p:sp>
        <p:nvSpPr>
          <p:cNvPr id="4" name="Slide Number Placeholder 3">
            <a:extLst>
              <a:ext uri="{FF2B5EF4-FFF2-40B4-BE49-F238E27FC236}">
                <a16:creationId xmlns:a16="http://schemas.microsoft.com/office/drawing/2014/main" id="{539E24E4-C2FB-C76D-669C-92D0EB10F68E}"/>
              </a:ext>
            </a:extLst>
          </p:cNvPr>
          <p:cNvSpPr>
            <a:spLocks noGrp="1"/>
          </p:cNvSpPr>
          <p:nvPr>
            <p:ph type="sldNum" sz="quarter" idx="12"/>
          </p:nvPr>
        </p:nvSpPr>
        <p:spPr/>
        <p:txBody>
          <a:bodyPr/>
          <a:lstStyle/>
          <a:p>
            <a:fld id="{8B45A440-1358-493A-BACA-36C065BC0130}" type="slidenum">
              <a:rPr lang="en-US" smtClean="0"/>
              <a:t>35</a:t>
            </a:fld>
            <a:endParaRPr lang="en-US"/>
          </a:p>
        </p:txBody>
      </p:sp>
      <p:pic>
        <p:nvPicPr>
          <p:cNvPr id="6" name="Picture 5">
            <a:extLst>
              <a:ext uri="{FF2B5EF4-FFF2-40B4-BE49-F238E27FC236}">
                <a16:creationId xmlns:a16="http://schemas.microsoft.com/office/drawing/2014/main" id="{EEEB8006-700B-8454-314C-5EF1747AB51D}"/>
              </a:ext>
              <a:ext uri="{C183D7F6-B498-43B3-948B-1728B52AA6E4}">
                <adec:decorative xmlns:adec="http://schemas.microsoft.com/office/drawing/2017/decorative" xmlns="" val="1"/>
              </a:ext>
            </a:extLst>
          </p:cNvPr>
          <p:cNvPicPr>
            <a:picLocks noChangeAspect="1"/>
          </p:cNvPicPr>
          <p:nvPr/>
        </p:nvPicPr>
        <p:blipFill rotWithShape="1">
          <a:blip r:embed="rId2"/>
          <a:srcRect b="16653"/>
          <a:stretch/>
        </p:blipFill>
        <p:spPr>
          <a:xfrm>
            <a:off x="486023" y="2243021"/>
            <a:ext cx="1911737" cy="3352443"/>
          </a:xfrm>
          <a:prstGeom prst="rect">
            <a:avLst/>
          </a:prstGeom>
          <a:ln>
            <a:solidFill>
              <a:schemeClr val="tx1"/>
            </a:solidFill>
          </a:ln>
        </p:spPr>
      </p:pic>
      <p:pic>
        <p:nvPicPr>
          <p:cNvPr id="7" name="Picture 6">
            <a:extLst>
              <a:ext uri="{FF2B5EF4-FFF2-40B4-BE49-F238E27FC236}">
                <a16:creationId xmlns:a16="http://schemas.microsoft.com/office/drawing/2014/main" id="{D9A3E956-565F-EBBE-9530-B0F258BC4ED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775013" y="2243021"/>
            <a:ext cx="9154160" cy="1518739"/>
          </a:xfrm>
          <a:prstGeom prst="rect">
            <a:avLst/>
          </a:prstGeom>
        </p:spPr>
      </p:pic>
    </p:spTree>
    <p:extLst>
      <p:ext uri="{BB962C8B-B14F-4D97-AF65-F5344CB8AC3E}">
        <p14:creationId xmlns:p14="http://schemas.microsoft.com/office/powerpoint/2010/main" val="36045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538760"/>
            <a:ext cx="10515600" cy="4351338"/>
          </a:xfrm>
        </p:spPr>
        <p:txBody>
          <a:bodyPr>
            <a:normAutofit/>
          </a:bodyPr>
          <a:lstStyle/>
          <a:p>
            <a:r>
              <a:rPr lang="en-US"/>
              <a:t>A completed interview means either </a:t>
            </a:r>
          </a:p>
          <a:p>
            <a:pPr marL="914400" lvl="1" indent="-457200">
              <a:buFont typeface="+mj-lt"/>
              <a:buAutoNum type="alphaLcPeriod"/>
            </a:pPr>
            <a:r>
              <a:rPr lang="en-US"/>
              <a:t>Answered all the questions </a:t>
            </a:r>
          </a:p>
          <a:p>
            <a:pPr marL="2001838" lvl="1" indent="0">
              <a:buNone/>
            </a:pPr>
            <a:r>
              <a:rPr lang="en-US" b="1" i="1"/>
              <a:t>OR</a:t>
            </a:r>
            <a:r>
              <a:rPr lang="en-US"/>
              <a:t> </a:t>
            </a:r>
          </a:p>
          <a:p>
            <a:pPr marL="914400" lvl="1" indent="-457200">
              <a:buFont typeface="+mj-lt"/>
              <a:buAutoNum type="alphaLcPeriod" startAt="2"/>
            </a:pPr>
            <a:r>
              <a:rPr lang="en-US"/>
              <a:t>Refused to participate </a:t>
            </a:r>
          </a:p>
          <a:p>
            <a:pPr marL="1371600"/>
            <a:endParaRPr lang="en-US"/>
          </a:p>
          <a:p>
            <a:pPr marL="55563" indent="0">
              <a:buNone/>
            </a:pPr>
            <a:endParaRPr lang="en-US"/>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36</a:t>
            </a:fld>
            <a:endParaRPr lang="en-US"/>
          </a:p>
        </p:txBody>
      </p:sp>
      <p:pic>
        <p:nvPicPr>
          <p:cNvPr id="5" name="Picture 4">
            <a:extLst>
              <a:ext uri="{FF2B5EF4-FFF2-40B4-BE49-F238E27FC236}">
                <a16:creationId xmlns:a16="http://schemas.microsoft.com/office/drawing/2014/main" id="{0C4C9CC0-5BFB-0977-8E4E-3AEA2CA699A6}"/>
              </a:ext>
              <a:ext uri="{C183D7F6-B498-43B3-948B-1728B52AA6E4}">
                <adec:decorative xmlns:adec="http://schemas.microsoft.com/office/drawing/2017/decorative" xmlns="" val="1"/>
              </a:ext>
            </a:extLst>
          </p:cNvPr>
          <p:cNvPicPr>
            <a:picLocks noChangeAspect="1"/>
          </p:cNvPicPr>
          <p:nvPr/>
        </p:nvPicPr>
        <p:blipFill rotWithShape="1">
          <a:blip r:embed="rId2"/>
          <a:srcRect l="5499" t="15921" r="5598" b="10920"/>
          <a:stretch/>
        </p:blipFill>
        <p:spPr>
          <a:xfrm>
            <a:off x="1138885" y="5279317"/>
            <a:ext cx="10581338" cy="1221561"/>
          </a:xfrm>
          <a:prstGeom prst="rect">
            <a:avLst/>
          </a:prstGeom>
        </p:spPr>
      </p:pic>
    </p:spTree>
    <p:extLst>
      <p:ext uri="{BB962C8B-B14F-4D97-AF65-F5344CB8AC3E}">
        <p14:creationId xmlns:p14="http://schemas.microsoft.com/office/powerpoint/2010/main" val="3738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538759"/>
            <a:ext cx="10515600" cy="5073665"/>
          </a:xfrm>
        </p:spPr>
        <p:txBody>
          <a:bodyPr>
            <a:normAutofit lnSpcReduction="10000"/>
          </a:bodyPr>
          <a:lstStyle/>
          <a:p>
            <a:pPr marL="284163"/>
            <a:r>
              <a:rPr lang="en-US" sz="2400"/>
              <a:t>When you click the Submit button, you’ll see one of two messages:</a:t>
            </a:r>
          </a:p>
          <a:p>
            <a:pPr marL="512763" lvl="1" indent="0">
              <a:buNone/>
            </a:pPr>
            <a:r>
              <a:rPr lang="en-US" sz="2000"/>
              <a:t>Survey Submitted  	  </a:t>
            </a:r>
            <a:r>
              <a:rPr lang="en-US" sz="2000" b="1" i="1"/>
              <a:t>or</a:t>
            </a:r>
            <a:r>
              <a:rPr lang="en-US" sz="2000"/>
              <a:t> 	Not all questions answered  </a:t>
            </a:r>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r>
              <a:rPr lang="en-US" sz="2000"/>
              <a:t>If the Consent question is highlighted, and you </a:t>
            </a:r>
            <a:r>
              <a:rPr lang="en-US" sz="2000" u="sng"/>
              <a:t>did not </a:t>
            </a:r>
            <a:r>
              <a:rPr lang="en-US" sz="2000"/>
              <a:t>talk to a person, </a:t>
            </a:r>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741363" lvl="1"/>
            <a:endParaRPr lang="en-US" sz="2000"/>
          </a:p>
          <a:p>
            <a:pPr marL="2346325" lvl="1"/>
            <a:r>
              <a:rPr lang="en-US" sz="2000"/>
              <a:t>Click the Will Not Complete button. Consent requires you to talk to a person. </a:t>
            </a:r>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37</a:t>
            </a:fld>
            <a:endParaRPr lang="en-US"/>
          </a:p>
        </p:txBody>
      </p:sp>
      <p:pic>
        <p:nvPicPr>
          <p:cNvPr id="10" name="Picture 9">
            <a:extLst>
              <a:ext uri="{FF2B5EF4-FFF2-40B4-BE49-F238E27FC236}">
                <a16:creationId xmlns:a16="http://schemas.microsoft.com/office/drawing/2014/main" id="{78C7DE30-F43C-86ED-D267-64C49779FE7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603922" y="2280507"/>
            <a:ext cx="2399117" cy="583816"/>
          </a:xfrm>
          <a:prstGeom prst="rect">
            <a:avLst/>
          </a:prstGeom>
        </p:spPr>
      </p:pic>
      <p:pic>
        <p:nvPicPr>
          <p:cNvPr id="11" name="Picture 10">
            <a:extLst>
              <a:ext uri="{FF2B5EF4-FFF2-40B4-BE49-F238E27FC236}">
                <a16:creationId xmlns:a16="http://schemas.microsoft.com/office/drawing/2014/main" id="{3C2E916B-DE6F-C4FE-868C-3075D390567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4896441" y="2280507"/>
            <a:ext cx="2399117" cy="1080865"/>
          </a:xfrm>
          <a:prstGeom prst="rect">
            <a:avLst/>
          </a:prstGeom>
        </p:spPr>
      </p:pic>
      <p:pic>
        <p:nvPicPr>
          <p:cNvPr id="8" name="Picture 7">
            <a:extLst>
              <a:ext uri="{FF2B5EF4-FFF2-40B4-BE49-F238E27FC236}">
                <a16:creationId xmlns:a16="http://schemas.microsoft.com/office/drawing/2014/main" id="{F01EB3A4-E5E5-DC6C-74D9-6D00F5B55DC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532360" y="6011461"/>
            <a:ext cx="1575931" cy="447125"/>
          </a:xfrm>
          <a:prstGeom prst="rect">
            <a:avLst/>
          </a:prstGeom>
        </p:spPr>
      </p:pic>
      <p:grpSp>
        <p:nvGrpSpPr>
          <p:cNvPr id="5" name="Group 4">
            <a:extLst>
              <a:ext uri="{FF2B5EF4-FFF2-40B4-BE49-F238E27FC236}">
                <a16:creationId xmlns:a16="http://schemas.microsoft.com/office/drawing/2014/main" id="{51C6D504-BC58-9037-5FE2-22F7CC0A71B2}"/>
              </a:ext>
              <a:ext uri="{C183D7F6-B498-43B3-948B-1728B52AA6E4}">
                <adec:decorative xmlns:adec="http://schemas.microsoft.com/office/drawing/2017/decorative" xmlns="" val="1"/>
              </a:ext>
            </a:extLst>
          </p:cNvPr>
          <p:cNvGrpSpPr/>
          <p:nvPr/>
        </p:nvGrpSpPr>
        <p:grpSpPr>
          <a:xfrm>
            <a:off x="1791095" y="4198360"/>
            <a:ext cx="2835002" cy="1558097"/>
            <a:chOff x="1791095" y="4198360"/>
            <a:chExt cx="2835002" cy="1558097"/>
          </a:xfrm>
        </p:grpSpPr>
        <p:pic>
          <p:nvPicPr>
            <p:cNvPr id="12" name="Picture 11">
              <a:extLst>
                <a:ext uri="{FF2B5EF4-FFF2-40B4-BE49-F238E27FC236}">
                  <a16:creationId xmlns:a16="http://schemas.microsoft.com/office/drawing/2014/main" id="{A3C51253-FC69-8BCE-3252-10D6C257F945}"/>
                </a:ext>
              </a:extLst>
            </p:cNvPr>
            <p:cNvPicPr>
              <a:picLocks noChangeAspect="1"/>
            </p:cNvPicPr>
            <p:nvPr/>
          </p:nvPicPr>
          <p:blipFill rotWithShape="1">
            <a:blip r:embed="rId5"/>
            <a:srcRect t="9850"/>
            <a:stretch/>
          </p:blipFill>
          <p:spPr>
            <a:xfrm>
              <a:off x="1791095" y="4198360"/>
              <a:ext cx="2772954" cy="1558097"/>
            </a:xfrm>
            <a:prstGeom prst="rect">
              <a:avLst/>
            </a:prstGeom>
          </p:spPr>
        </p:pic>
        <p:sp>
          <p:nvSpPr>
            <p:cNvPr id="9" name="TextBox 8">
              <a:extLst>
                <a:ext uri="{FF2B5EF4-FFF2-40B4-BE49-F238E27FC236}">
                  <a16:creationId xmlns:a16="http://schemas.microsoft.com/office/drawing/2014/main" id="{096C1165-EBB0-4340-E1F3-4CDD1D3D1C61}"/>
                </a:ext>
              </a:extLst>
            </p:cNvPr>
            <p:cNvSpPr txBox="1"/>
            <p:nvPr/>
          </p:nvSpPr>
          <p:spPr>
            <a:xfrm>
              <a:off x="2460041" y="4906770"/>
              <a:ext cx="2166056" cy="584775"/>
            </a:xfrm>
            <a:prstGeom prst="rect">
              <a:avLst/>
            </a:prstGeom>
            <a:noFill/>
          </p:spPr>
          <p:txBody>
            <a:bodyPr wrap="square" rtlCol="0">
              <a:spAutoFit/>
            </a:bodyPr>
            <a:lstStyle/>
            <a:p>
              <a:r>
                <a:rPr lang="en-US" sz="1600"/>
                <a:t>Must talk to a person to answer this question.</a:t>
              </a:r>
            </a:p>
          </p:txBody>
        </p:sp>
      </p:grpSp>
    </p:spTree>
    <p:extLst>
      <p:ext uri="{BB962C8B-B14F-4D97-AF65-F5344CB8AC3E}">
        <p14:creationId xmlns:p14="http://schemas.microsoft.com/office/powerpoint/2010/main" val="38276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15" end="15"/>
                                            </p:txEl>
                                          </p:spTgt>
                                        </p:tgtEl>
                                        <p:attrNameLst>
                                          <p:attrName>style.visibility</p:attrName>
                                        </p:attrNameLst>
                                      </p:cBhvr>
                                      <p:to>
                                        <p:strVal val="visible"/>
                                      </p:to>
                                    </p:set>
                                    <p:animEffect transition="in" filter="wipe(down)">
                                      <p:cBhvr>
                                        <p:cTn id="3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40-66E0-86D5-E605-44B90388860C}"/>
              </a:ext>
            </a:extLst>
          </p:cNvPr>
          <p:cNvSpPr>
            <a:spLocks noGrp="1"/>
          </p:cNvSpPr>
          <p:nvPr>
            <p:ph type="title"/>
          </p:nvPr>
        </p:nvSpPr>
        <p:spPr>
          <a:xfrm>
            <a:off x="320040" y="245575"/>
            <a:ext cx="9972040" cy="1325563"/>
          </a:xfrm>
        </p:spPr>
        <p:txBody>
          <a:bodyPr/>
          <a:lstStyle/>
          <a:p>
            <a:r>
              <a:rPr lang="en-US"/>
              <a:t>Step 6: Complete or Incomplete Interview  </a:t>
            </a:r>
          </a:p>
        </p:txBody>
      </p:sp>
      <p:sp>
        <p:nvSpPr>
          <p:cNvPr id="3" name="Content Placeholder 2">
            <a:extLst>
              <a:ext uri="{FF2B5EF4-FFF2-40B4-BE49-F238E27FC236}">
                <a16:creationId xmlns:a16="http://schemas.microsoft.com/office/drawing/2014/main" id="{BA1EAC61-4D9F-8E09-020A-B9F3AA5C3EDC}"/>
              </a:ext>
            </a:extLst>
          </p:cNvPr>
          <p:cNvSpPr>
            <a:spLocks noGrp="1"/>
          </p:cNvSpPr>
          <p:nvPr>
            <p:ph idx="1"/>
          </p:nvPr>
        </p:nvSpPr>
        <p:spPr>
          <a:xfrm>
            <a:off x="1010575" y="1714500"/>
            <a:ext cx="10515600" cy="4544049"/>
          </a:xfrm>
        </p:spPr>
        <p:txBody>
          <a:bodyPr>
            <a:normAutofit/>
          </a:bodyPr>
          <a:lstStyle/>
          <a:p>
            <a:pPr>
              <a:spcBef>
                <a:spcPts val="1200"/>
              </a:spcBef>
            </a:pPr>
            <a:r>
              <a:rPr lang="en-US" sz="3600"/>
              <a:t>An incomplete interview means either </a:t>
            </a:r>
          </a:p>
          <a:p>
            <a:pPr lvl="1">
              <a:spcBef>
                <a:spcPts val="1200"/>
              </a:spcBef>
            </a:pPr>
            <a:r>
              <a:rPr lang="en-US" sz="3200"/>
              <a:t>Did not reach a person to conduct the interview and you will try another day, time, or contact method. </a:t>
            </a:r>
          </a:p>
          <a:p>
            <a:pPr lvl="1">
              <a:spcBef>
                <a:spcPts val="1200"/>
              </a:spcBef>
            </a:pPr>
            <a:r>
              <a:rPr lang="en-US" sz="3200"/>
              <a:t>Some questions were not answered (e.g., interview interrupted) </a:t>
            </a:r>
          </a:p>
          <a:p>
            <a:pPr marL="1655763" lvl="1">
              <a:spcBef>
                <a:spcPts val="1200"/>
              </a:spcBef>
            </a:pPr>
            <a:r>
              <a:rPr lang="en-US" sz="3200"/>
              <a:t>Select the Will Complete Later button</a:t>
            </a:r>
          </a:p>
          <a:p>
            <a:pPr marL="457200" lvl="1" indent="0">
              <a:spcBef>
                <a:spcPts val="1200"/>
              </a:spcBef>
              <a:buNone/>
            </a:pPr>
            <a:r>
              <a:rPr lang="en-US" sz="3200"/>
              <a:t> </a:t>
            </a:r>
          </a:p>
        </p:txBody>
      </p:sp>
      <p:sp>
        <p:nvSpPr>
          <p:cNvPr id="4" name="Slide Number Placeholder 3">
            <a:extLst>
              <a:ext uri="{FF2B5EF4-FFF2-40B4-BE49-F238E27FC236}">
                <a16:creationId xmlns:a16="http://schemas.microsoft.com/office/drawing/2014/main" id="{B187E91B-48DA-C3C5-694A-A6FC0905A1DB}"/>
              </a:ext>
            </a:extLst>
          </p:cNvPr>
          <p:cNvSpPr>
            <a:spLocks noGrp="1"/>
          </p:cNvSpPr>
          <p:nvPr>
            <p:ph type="sldNum" sz="quarter" idx="12"/>
          </p:nvPr>
        </p:nvSpPr>
        <p:spPr/>
        <p:txBody>
          <a:bodyPr/>
          <a:lstStyle/>
          <a:p>
            <a:fld id="{8B45A440-1358-493A-BACA-36C065BC0130}" type="slidenum">
              <a:rPr lang="en-US" smtClean="0"/>
              <a:t>38</a:t>
            </a:fld>
            <a:endParaRPr lang="en-US"/>
          </a:p>
        </p:txBody>
      </p:sp>
      <p:pic>
        <p:nvPicPr>
          <p:cNvPr id="5" name="Picture 4">
            <a:extLst>
              <a:ext uri="{FF2B5EF4-FFF2-40B4-BE49-F238E27FC236}">
                <a16:creationId xmlns:a16="http://schemas.microsoft.com/office/drawing/2014/main" id="{0C4C9CC0-5BFB-0977-8E4E-3AEA2CA699A6}"/>
              </a:ext>
              <a:ext uri="{C183D7F6-B498-43B3-948B-1728B52AA6E4}">
                <adec:decorative xmlns:adec="http://schemas.microsoft.com/office/drawing/2017/decorative" xmlns="" val="1"/>
              </a:ext>
            </a:extLst>
          </p:cNvPr>
          <p:cNvPicPr>
            <a:picLocks noChangeAspect="1"/>
          </p:cNvPicPr>
          <p:nvPr/>
        </p:nvPicPr>
        <p:blipFill rotWithShape="1">
          <a:blip r:embed="rId2"/>
          <a:srcRect t="15921" b="10920"/>
          <a:stretch/>
        </p:blipFill>
        <p:spPr>
          <a:xfrm>
            <a:off x="193217" y="5144704"/>
            <a:ext cx="11805565" cy="1211646"/>
          </a:xfrm>
          <a:prstGeom prst="rect">
            <a:avLst/>
          </a:prstGeom>
        </p:spPr>
      </p:pic>
      <p:pic>
        <p:nvPicPr>
          <p:cNvPr id="8" name="Picture 7">
            <a:extLst>
              <a:ext uri="{FF2B5EF4-FFF2-40B4-BE49-F238E27FC236}">
                <a16:creationId xmlns:a16="http://schemas.microsoft.com/office/drawing/2014/main" id="{B42A7F96-0ED5-2BEC-F192-89A8D1FA09B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65825" y="4429836"/>
            <a:ext cx="1821999" cy="477902"/>
          </a:xfrm>
          <a:prstGeom prst="rect">
            <a:avLst/>
          </a:prstGeom>
        </p:spPr>
      </p:pic>
    </p:spTree>
    <p:extLst>
      <p:ext uri="{BB962C8B-B14F-4D97-AF65-F5344CB8AC3E}">
        <p14:creationId xmlns:p14="http://schemas.microsoft.com/office/powerpoint/2010/main" val="21322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A0C-A16A-B5D2-38E0-A54E1F0169EB}"/>
              </a:ext>
            </a:extLst>
          </p:cNvPr>
          <p:cNvSpPr>
            <a:spLocks noGrp="1"/>
          </p:cNvSpPr>
          <p:nvPr>
            <p:ph type="title"/>
          </p:nvPr>
        </p:nvSpPr>
        <p:spPr/>
        <p:txBody>
          <a:bodyPr/>
          <a:lstStyle/>
          <a:p>
            <a:r>
              <a:rPr lang="en-US"/>
              <a:t>Step 7: Post-Interview Questions </a:t>
            </a:r>
          </a:p>
        </p:txBody>
      </p:sp>
      <p:sp>
        <p:nvSpPr>
          <p:cNvPr id="3" name="Content Placeholder 2">
            <a:extLst>
              <a:ext uri="{FF2B5EF4-FFF2-40B4-BE49-F238E27FC236}">
                <a16:creationId xmlns:a16="http://schemas.microsoft.com/office/drawing/2014/main" id="{EEC45DBE-D604-8EAC-E79E-CECF4D0CA1B8}"/>
              </a:ext>
            </a:extLst>
          </p:cNvPr>
          <p:cNvSpPr>
            <a:spLocks noGrp="1"/>
          </p:cNvSpPr>
          <p:nvPr>
            <p:ph idx="1"/>
          </p:nvPr>
        </p:nvSpPr>
        <p:spPr>
          <a:xfrm>
            <a:off x="838200" y="1690688"/>
            <a:ext cx="10515600" cy="4351338"/>
          </a:xfrm>
        </p:spPr>
        <p:txBody>
          <a:bodyPr/>
          <a:lstStyle/>
          <a:p>
            <a:r>
              <a:rPr lang="en-US"/>
              <a:t>Post-Interview section is required for ALL interviews, including those that were refused or Will Not Complete.</a:t>
            </a:r>
          </a:p>
          <a:p>
            <a:r>
              <a:rPr lang="en-US"/>
              <a:t>Additional questions are asked if data are entered from a paper copy of the interview</a:t>
            </a:r>
          </a:p>
        </p:txBody>
      </p:sp>
      <p:sp>
        <p:nvSpPr>
          <p:cNvPr id="4" name="Slide Number Placeholder 3">
            <a:extLst>
              <a:ext uri="{FF2B5EF4-FFF2-40B4-BE49-F238E27FC236}">
                <a16:creationId xmlns:a16="http://schemas.microsoft.com/office/drawing/2014/main" id="{FE2534C1-BCCF-0B83-217B-72ADC89B4215}"/>
              </a:ext>
            </a:extLst>
          </p:cNvPr>
          <p:cNvSpPr>
            <a:spLocks noGrp="1"/>
          </p:cNvSpPr>
          <p:nvPr>
            <p:ph type="sldNum" sz="quarter" idx="12"/>
          </p:nvPr>
        </p:nvSpPr>
        <p:spPr/>
        <p:txBody>
          <a:bodyPr/>
          <a:lstStyle/>
          <a:p>
            <a:fld id="{8B45A440-1358-493A-BACA-36C065BC0130}" type="slidenum">
              <a:rPr lang="en-US" smtClean="0"/>
              <a:t>39</a:t>
            </a:fld>
            <a:endParaRPr lang="en-US"/>
          </a:p>
        </p:txBody>
      </p:sp>
      <p:pic>
        <p:nvPicPr>
          <p:cNvPr id="5" name="Picture 4">
            <a:extLst>
              <a:ext uri="{FF2B5EF4-FFF2-40B4-BE49-F238E27FC236}">
                <a16:creationId xmlns:a16="http://schemas.microsoft.com/office/drawing/2014/main" id="{E0A32FF4-F329-86FA-B238-C92FA321B7F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658143" y="3581577"/>
            <a:ext cx="8748518" cy="4566300"/>
          </a:xfrm>
          <a:prstGeom prst="rect">
            <a:avLst/>
          </a:prstGeom>
        </p:spPr>
      </p:pic>
    </p:spTree>
    <p:extLst>
      <p:ext uri="{BB962C8B-B14F-4D97-AF65-F5344CB8AC3E}">
        <p14:creationId xmlns:p14="http://schemas.microsoft.com/office/powerpoint/2010/main" val="14158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p:txBody>
          <a:bodyPr/>
          <a:lstStyle/>
          <a:p>
            <a:r>
              <a:rPr lang="en-US" dirty="0"/>
              <a:t>Orientation </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p:txBody>
          <a:bodyPr>
            <a:normAutofit/>
          </a:bodyPr>
          <a:lstStyle/>
          <a:p>
            <a:pPr marL="231775"/>
            <a:r>
              <a:rPr lang="en-US" sz="3200" dirty="0"/>
              <a:t>Maximize the viewing width of the screen and column categories in the PSO App by clicking either </a:t>
            </a:r>
          </a:p>
          <a:p>
            <a:pPr marL="1431925" lvl="1"/>
            <a:r>
              <a:rPr lang="en-US" sz="2800" dirty="0"/>
              <a:t>the Menu button</a:t>
            </a:r>
          </a:p>
          <a:p>
            <a:pPr marL="1431925" lvl="1"/>
            <a:r>
              <a:rPr lang="en-US" sz="2800" dirty="0"/>
              <a:t>the expand screen button</a:t>
            </a:r>
          </a:p>
        </p:txBody>
      </p:sp>
      <p:pic>
        <p:nvPicPr>
          <p:cNvPr id="8" name="Picture 7" descr="A blue background with white stripes">
            <a:extLst>
              <a:ext uri="{FF2B5EF4-FFF2-40B4-BE49-F238E27FC236}">
                <a16:creationId xmlns:a16="http://schemas.microsoft.com/office/drawing/2014/main" id="{31CCB667-F6FE-8C9D-ACB9-D83ABF568B20}"/>
              </a:ext>
            </a:extLst>
          </p:cNvPr>
          <p:cNvPicPr>
            <a:picLocks noChangeAspect="1"/>
          </p:cNvPicPr>
          <p:nvPr/>
        </p:nvPicPr>
        <p:blipFill rotWithShape="1">
          <a:blip r:embed="rId2"/>
          <a:srcRect l="15061" t="17753" r="14058" b="17625"/>
          <a:stretch/>
        </p:blipFill>
        <p:spPr>
          <a:xfrm>
            <a:off x="1767088" y="2866688"/>
            <a:ext cx="243840" cy="268224"/>
          </a:xfrm>
          <a:prstGeom prst="rect">
            <a:avLst/>
          </a:prstGeom>
        </p:spPr>
      </p:pic>
      <p:pic>
        <p:nvPicPr>
          <p:cNvPr id="10" name="Picture 9" descr="blue background with diagonal arrows indicating expand screen">
            <a:extLst>
              <a:ext uri="{FF2B5EF4-FFF2-40B4-BE49-F238E27FC236}">
                <a16:creationId xmlns:a16="http://schemas.microsoft.com/office/drawing/2014/main" id="{2861C872-6841-6F8E-1AAC-127D27DDDEB0}"/>
              </a:ext>
            </a:extLst>
          </p:cNvPr>
          <p:cNvPicPr>
            <a:picLocks noChangeAspect="1"/>
          </p:cNvPicPr>
          <p:nvPr/>
        </p:nvPicPr>
        <p:blipFill>
          <a:blip r:embed="rId3"/>
          <a:stretch>
            <a:fillRect/>
          </a:stretch>
        </p:blipFill>
        <p:spPr>
          <a:xfrm>
            <a:off x="1744205" y="3329344"/>
            <a:ext cx="266723" cy="281964"/>
          </a:xfrm>
          <a:prstGeom prst="rect">
            <a:avLst/>
          </a:prstGeom>
        </p:spPr>
      </p:pic>
      <p:sp>
        <p:nvSpPr>
          <p:cNvPr id="4" name="Slide Number Placeholder 3">
            <a:extLst>
              <a:ext uri="{FF2B5EF4-FFF2-40B4-BE49-F238E27FC236}">
                <a16:creationId xmlns:a16="http://schemas.microsoft.com/office/drawing/2014/main" id="{BE78DEC6-30FF-1514-3DC4-BD5C0781C47E}"/>
              </a:ext>
            </a:extLst>
          </p:cNvPr>
          <p:cNvSpPr>
            <a:spLocks noGrp="1"/>
          </p:cNvSpPr>
          <p:nvPr>
            <p:ph type="sldNum" sz="quarter" idx="12"/>
          </p:nvPr>
        </p:nvSpPr>
        <p:spPr/>
        <p:txBody>
          <a:bodyPr/>
          <a:lstStyle/>
          <a:p>
            <a:fld id="{8B45A440-1358-493A-BACA-36C065BC0130}" type="slidenum">
              <a:rPr lang="en-US" smtClean="0"/>
              <a:t>4</a:t>
            </a:fld>
            <a:endParaRPr lang="en-US"/>
          </a:p>
        </p:txBody>
      </p:sp>
      <p:pic>
        <p:nvPicPr>
          <p:cNvPr id="7" name="Picture 6">
            <a:extLst>
              <a:ext uri="{FF2B5EF4-FFF2-40B4-BE49-F238E27FC236}">
                <a16:creationId xmlns:a16="http://schemas.microsoft.com/office/drawing/2014/main" id="{4203E514-5D82-3D9D-1B73-81E75ECCC1B2}"/>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3826362"/>
            <a:ext cx="12192000" cy="1182755"/>
          </a:xfrm>
          <a:prstGeom prst="rect">
            <a:avLst/>
          </a:prstGeom>
        </p:spPr>
      </p:pic>
    </p:spTree>
    <p:extLst>
      <p:ext uri="{BB962C8B-B14F-4D97-AF65-F5344CB8AC3E}">
        <p14:creationId xmlns:p14="http://schemas.microsoft.com/office/powerpoint/2010/main" val="42139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A0C-A16A-B5D2-38E0-A54E1F0169EB}"/>
              </a:ext>
            </a:extLst>
          </p:cNvPr>
          <p:cNvSpPr>
            <a:spLocks noGrp="1"/>
          </p:cNvSpPr>
          <p:nvPr>
            <p:ph type="title"/>
          </p:nvPr>
        </p:nvSpPr>
        <p:spPr/>
        <p:txBody>
          <a:bodyPr/>
          <a:lstStyle/>
          <a:p>
            <a:r>
              <a:rPr lang="en-US"/>
              <a:t>Step 7: Post-Interview Questions </a:t>
            </a:r>
          </a:p>
        </p:txBody>
      </p:sp>
      <p:sp>
        <p:nvSpPr>
          <p:cNvPr id="3" name="Content Placeholder 2">
            <a:extLst>
              <a:ext uri="{FF2B5EF4-FFF2-40B4-BE49-F238E27FC236}">
                <a16:creationId xmlns:a16="http://schemas.microsoft.com/office/drawing/2014/main" id="{EEC45DBE-D604-8EAC-E79E-CECF4D0CA1B8}"/>
              </a:ext>
            </a:extLst>
          </p:cNvPr>
          <p:cNvSpPr>
            <a:spLocks noGrp="1"/>
          </p:cNvSpPr>
          <p:nvPr>
            <p:ph idx="1"/>
          </p:nvPr>
        </p:nvSpPr>
        <p:spPr>
          <a:xfrm>
            <a:off x="838200" y="1690688"/>
            <a:ext cx="10515600" cy="4351338"/>
          </a:xfrm>
        </p:spPr>
        <p:txBody>
          <a:bodyPr/>
          <a:lstStyle/>
          <a:p>
            <a:r>
              <a:rPr lang="en-US"/>
              <a:t>Use the Interviewer Notes to describe unusual events, critical information, or challenges with an interview  </a:t>
            </a:r>
          </a:p>
        </p:txBody>
      </p:sp>
      <p:sp>
        <p:nvSpPr>
          <p:cNvPr id="4" name="Slide Number Placeholder 3">
            <a:extLst>
              <a:ext uri="{FF2B5EF4-FFF2-40B4-BE49-F238E27FC236}">
                <a16:creationId xmlns:a16="http://schemas.microsoft.com/office/drawing/2014/main" id="{FE2534C1-BCCF-0B83-217B-72ADC89B4215}"/>
              </a:ext>
            </a:extLst>
          </p:cNvPr>
          <p:cNvSpPr>
            <a:spLocks noGrp="1"/>
          </p:cNvSpPr>
          <p:nvPr>
            <p:ph type="sldNum" sz="quarter" idx="12"/>
          </p:nvPr>
        </p:nvSpPr>
        <p:spPr/>
        <p:txBody>
          <a:bodyPr/>
          <a:lstStyle/>
          <a:p>
            <a:fld id="{8B45A440-1358-493A-BACA-36C065BC0130}" type="slidenum">
              <a:rPr lang="en-US" smtClean="0"/>
              <a:t>40</a:t>
            </a:fld>
            <a:endParaRPr lang="en-US"/>
          </a:p>
        </p:txBody>
      </p:sp>
      <p:pic>
        <p:nvPicPr>
          <p:cNvPr id="6" name="Picture 5">
            <a:extLst>
              <a:ext uri="{FF2B5EF4-FFF2-40B4-BE49-F238E27FC236}">
                <a16:creationId xmlns:a16="http://schemas.microsoft.com/office/drawing/2014/main" id="{19B0FDE7-C6BE-692E-FF9C-FA9D69CAFB3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67051" y="3016251"/>
            <a:ext cx="11457897" cy="3103133"/>
          </a:xfrm>
          <a:prstGeom prst="rect">
            <a:avLst/>
          </a:prstGeom>
        </p:spPr>
      </p:pic>
    </p:spTree>
    <p:extLst>
      <p:ext uri="{BB962C8B-B14F-4D97-AF65-F5344CB8AC3E}">
        <p14:creationId xmlns:p14="http://schemas.microsoft.com/office/powerpoint/2010/main" val="76245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A33C-07D1-B479-3A48-E32F18DC10EF}"/>
              </a:ext>
            </a:extLst>
          </p:cNvPr>
          <p:cNvSpPr>
            <a:spLocks noGrp="1"/>
          </p:cNvSpPr>
          <p:nvPr>
            <p:ph type="title"/>
          </p:nvPr>
        </p:nvSpPr>
        <p:spPr/>
        <p:txBody>
          <a:bodyPr/>
          <a:lstStyle/>
          <a:p>
            <a:r>
              <a:rPr lang="en-US"/>
              <a:t>Step 8: Submit the Collection </a:t>
            </a:r>
          </a:p>
        </p:txBody>
      </p:sp>
      <p:sp>
        <p:nvSpPr>
          <p:cNvPr id="3" name="Content Placeholder 2">
            <a:extLst>
              <a:ext uri="{FF2B5EF4-FFF2-40B4-BE49-F238E27FC236}">
                <a16:creationId xmlns:a16="http://schemas.microsoft.com/office/drawing/2014/main" id="{946604CA-02BE-3A9E-8F2A-34CA23F55B27}"/>
              </a:ext>
            </a:extLst>
          </p:cNvPr>
          <p:cNvSpPr>
            <a:spLocks noGrp="1"/>
          </p:cNvSpPr>
          <p:nvPr>
            <p:ph idx="1"/>
          </p:nvPr>
        </p:nvSpPr>
        <p:spPr>
          <a:xfrm>
            <a:off x="838200" y="1690688"/>
            <a:ext cx="10515600" cy="4486275"/>
          </a:xfrm>
        </p:spPr>
        <p:txBody>
          <a:bodyPr/>
          <a:lstStyle/>
          <a:p>
            <a:pPr marL="0" indent="0">
              <a:buNone/>
            </a:pPr>
            <a:r>
              <a:rPr lang="en-US" dirty="0"/>
              <a:t>When all the interviews are complete, or on September 30, whichever comes first, </a:t>
            </a:r>
          </a:p>
          <a:p>
            <a:pPr marL="3311525"/>
            <a:r>
              <a:rPr lang="en-US" dirty="0"/>
              <a:t>Click the Mark Collection Complete button on the Follow-Up Collection Dashboard  </a:t>
            </a:r>
          </a:p>
        </p:txBody>
      </p:sp>
      <p:sp>
        <p:nvSpPr>
          <p:cNvPr id="4" name="Slide Number Placeholder 3">
            <a:extLst>
              <a:ext uri="{FF2B5EF4-FFF2-40B4-BE49-F238E27FC236}">
                <a16:creationId xmlns:a16="http://schemas.microsoft.com/office/drawing/2014/main" id="{641A95E7-4E8B-FB26-9AA3-17374CF3A340}"/>
              </a:ext>
            </a:extLst>
          </p:cNvPr>
          <p:cNvSpPr>
            <a:spLocks noGrp="1"/>
          </p:cNvSpPr>
          <p:nvPr>
            <p:ph type="sldNum" sz="quarter" idx="12"/>
          </p:nvPr>
        </p:nvSpPr>
        <p:spPr/>
        <p:txBody>
          <a:bodyPr/>
          <a:lstStyle/>
          <a:p>
            <a:fld id="{8B45A440-1358-493A-BACA-36C065BC0130}" type="slidenum">
              <a:rPr lang="en-US" smtClean="0"/>
              <a:t>41</a:t>
            </a:fld>
            <a:endParaRPr lang="en-US"/>
          </a:p>
        </p:txBody>
      </p:sp>
      <p:pic>
        <p:nvPicPr>
          <p:cNvPr id="8" name="Picture 7">
            <a:extLst>
              <a:ext uri="{FF2B5EF4-FFF2-40B4-BE49-F238E27FC236}">
                <a16:creationId xmlns:a16="http://schemas.microsoft.com/office/drawing/2014/main" id="{552F15D3-68B1-F853-164A-3E72AC329FC5}"/>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38200" y="2681567"/>
            <a:ext cx="3020381" cy="500063"/>
          </a:xfrm>
          <a:prstGeom prst="rect">
            <a:avLst/>
          </a:prstGeom>
        </p:spPr>
      </p:pic>
      <p:grpSp>
        <p:nvGrpSpPr>
          <p:cNvPr id="5" name="Group 4">
            <a:extLst>
              <a:ext uri="{FF2B5EF4-FFF2-40B4-BE49-F238E27FC236}">
                <a16:creationId xmlns:a16="http://schemas.microsoft.com/office/drawing/2014/main" id="{A0FD2A0B-A4CE-E3CD-0810-0A33D9DC407C}"/>
              </a:ext>
              <a:ext uri="{C183D7F6-B498-43B3-948B-1728B52AA6E4}">
                <adec:decorative xmlns:adec="http://schemas.microsoft.com/office/drawing/2017/decorative" xmlns="" val="1"/>
              </a:ext>
            </a:extLst>
          </p:cNvPr>
          <p:cNvGrpSpPr/>
          <p:nvPr/>
        </p:nvGrpSpPr>
        <p:grpSpPr>
          <a:xfrm>
            <a:off x="496338" y="3811607"/>
            <a:ext cx="11199323" cy="2900064"/>
            <a:chOff x="496338" y="3395934"/>
            <a:chExt cx="11199323" cy="2900064"/>
          </a:xfrm>
        </p:grpSpPr>
        <p:pic>
          <p:nvPicPr>
            <p:cNvPr id="9" name="Picture 8">
              <a:extLst>
                <a:ext uri="{FF2B5EF4-FFF2-40B4-BE49-F238E27FC236}">
                  <a16:creationId xmlns:a16="http://schemas.microsoft.com/office/drawing/2014/main" id="{82EE3FDB-BA27-AFD1-96A4-857C9C332C70}"/>
                </a:ext>
              </a:extLst>
            </p:cNvPr>
            <p:cNvPicPr>
              <a:picLocks noChangeAspect="1"/>
            </p:cNvPicPr>
            <p:nvPr/>
          </p:nvPicPr>
          <p:blipFill>
            <a:blip r:embed="rId3"/>
            <a:stretch>
              <a:fillRect/>
            </a:stretch>
          </p:blipFill>
          <p:spPr>
            <a:xfrm>
              <a:off x="496338" y="3395934"/>
              <a:ext cx="11199323" cy="2475191"/>
            </a:xfrm>
            <a:prstGeom prst="rect">
              <a:avLst/>
            </a:prstGeom>
          </p:spPr>
        </p:pic>
        <p:pic>
          <p:nvPicPr>
            <p:cNvPr id="10" name="Picture 9">
              <a:extLst>
                <a:ext uri="{FF2B5EF4-FFF2-40B4-BE49-F238E27FC236}">
                  <a16:creationId xmlns:a16="http://schemas.microsoft.com/office/drawing/2014/main" id="{6B712DF4-0FD9-08BF-E5C2-2697B8D4AC52}"/>
                </a:ext>
              </a:extLst>
            </p:cNvPr>
            <p:cNvPicPr>
              <a:picLocks noChangeAspect="1"/>
            </p:cNvPicPr>
            <p:nvPr/>
          </p:nvPicPr>
          <p:blipFill>
            <a:blip r:embed="rId4"/>
            <a:stretch>
              <a:fillRect/>
            </a:stretch>
          </p:blipFill>
          <p:spPr>
            <a:xfrm>
              <a:off x="9672319" y="5960819"/>
              <a:ext cx="2023341" cy="335179"/>
            </a:xfrm>
            <a:prstGeom prst="rect">
              <a:avLst/>
            </a:prstGeom>
          </p:spPr>
        </p:pic>
      </p:grpSp>
    </p:spTree>
    <p:extLst>
      <p:ext uri="{BB962C8B-B14F-4D97-AF65-F5344CB8AC3E}">
        <p14:creationId xmlns:p14="http://schemas.microsoft.com/office/powerpoint/2010/main" val="32885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54</a:t>
            </a:r>
          </a:p>
        </p:txBody>
      </p:sp>
      <p:pic>
        <p:nvPicPr>
          <p:cNvPr id="9" name="Picture 2">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16F2F857-619F-DE26-7509-6531F86E13A3}"/>
              </a:ext>
            </a:extLst>
          </p:cNvPr>
          <p:cNvSpPr>
            <a:spLocks noGrp="1"/>
          </p:cNvSpPr>
          <p:nvPr>
            <p:ph type="title"/>
          </p:nvPr>
        </p:nvSpPr>
        <p:spPr>
          <a:xfrm>
            <a:off x="373208" y="138867"/>
            <a:ext cx="10515600" cy="1325563"/>
          </a:xfrm>
        </p:spPr>
        <p:txBody>
          <a:bodyPr/>
          <a:lstStyle/>
          <a:p>
            <a:r>
              <a:rPr lang="en-US" dirty="0">
                <a:latin typeface="Calibri Light" panose="020F0302020204030204" pitchFamily="34" charset="0"/>
                <a:cs typeface="Calibri Light" panose="020F0302020204030204" pitchFamily="34" charset="0"/>
              </a:rPr>
              <a:t>Step 9: Mark the Collection Complete </a:t>
            </a:r>
          </a:p>
        </p:txBody>
      </p:sp>
      <p:sp>
        <p:nvSpPr>
          <p:cNvPr id="12" name="Content Placeholder 11">
            <a:extLst>
              <a:ext uri="{FF2B5EF4-FFF2-40B4-BE49-F238E27FC236}">
                <a16:creationId xmlns:a16="http://schemas.microsoft.com/office/drawing/2014/main" id="{BF36BCF0-1DF3-BDB0-4635-BD35DCBE7569}"/>
              </a:ext>
            </a:extLst>
          </p:cNvPr>
          <p:cNvSpPr>
            <a:spLocks noGrp="1"/>
          </p:cNvSpPr>
          <p:nvPr>
            <p:ph idx="1"/>
          </p:nvPr>
        </p:nvSpPr>
        <p:spPr>
          <a:xfrm>
            <a:off x="649843" y="1304856"/>
            <a:ext cx="9774316" cy="3968184"/>
          </a:xfrm>
        </p:spPr>
        <p:txBody>
          <a:bodyPr>
            <a:normAutofit fontScale="92500" lnSpcReduction="20000"/>
          </a:bodyPr>
          <a:lstStyle/>
          <a:p>
            <a:r>
              <a:rPr lang="en-US"/>
              <a:t>You will be prompted to confirm the collection is complete. </a:t>
            </a:r>
          </a:p>
          <a:p>
            <a:endParaRPr lang="en-US"/>
          </a:p>
          <a:p>
            <a:pPr marL="2117725"/>
            <a:r>
              <a:rPr lang="en-US"/>
              <a:t>Click the Continue button on the </a:t>
            </a:r>
          </a:p>
          <a:p>
            <a:pPr marL="1889125" indent="0">
              <a:buNone/>
            </a:pPr>
            <a:r>
              <a:rPr lang="en-US"/>
              <a:t> pop-up to close the collection. </a:t>
            </a:r>
          </a:p>
          <a:p>
            <a:pPr marL="2179638"/>
            <a:endParaRPr lang="en-US"/>
          </a:p>
          <a:p>
            <a:pPr marL="2179638"/>
            <a:endParaRPr lang="en-US"/>
          </a:p>
          <a:p>
            <a:pPr marL="2179638"/>
            <a:r>
              <a:rPr lang="en-US"/>
              <a:t>Click the Unlock Collection button to edit data collection prior to September 30. After September 30, the App cannot be reopened.  </a:t>
            </a:r>
          </a:p>
        </p:txBody>
      </p:sp>
      <p:pic>
        <p:nvPicPr>
          <p:cNvPr id="2" name="Picture 1">
            <a:extLst>
              <a:ext uri="{FF2B5EF4-FFF2-40B4-BE49-F238E27FC236}">
                <a16:creationId xmlns:a16="http://schemas.microsoft.com/office/drawing/2014/main" id="{92A6E1FF-5D9F-7B0C-880B-D7FA23C65B2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407465" y="1811600"/>
            <a:ext cx="2360042" cy="1879836"/>
          </a:xfrm>
          <a:prstGeom prst="rect">
            <a:avLst/>
          </a:prstGeom>
          <a:ln>
            <a:solidFill>
              <a:schemeClr val="accent1">
                <a:lumMod val="75000"/>
              </a:schemeClr>
            </a:solidFill>
          </a:ln>
        </p:spPr>
      </p:pic>
      <p:pic>
        <p:nvPicPr>
          <p:cNvPr id="7" name="Picture 6">
            <a:extLst>
              <a:ext uri="{FF2B5EF4-FFF2-40B4-BE49-F238E27FC236}">
                <a16:creationId xmlns:a16="http://schemas.microsoft.com/office/drawing/2014/main" id="{9742DB37-2AD3-E268-E0EB-38EAD2DB3882}"/>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649843" y="4077081"/>
            <a:ext cx="1828825" cy="617525"/>
          </a:xfrm>
          <a:prstGeom prst="rect">
            <a:avLst/>
          </a:prstGeom>
        </p:spPr>
      </p:pic>
      <p:pic>
        <p:nvPicPr>
          <p:cNvPr id="14" name="Picture 13">
            <a:extLst>
              <a:ext uri="{FF2B5EF4-FFF2-40B4-BE49-F238E27FC236}">
                <a16:creationId xmlns:a16="http://schemas.microsoft.com/office/drawing/2014/main" id="{DCDFC287-7007-D434-B09F-A7E0046D3C5F}"/>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649844" y="2141911"/>
            <a:ext cx="1828825" cy="609607"/>
          </a:xfrm>
          <a:prstGeom prst="rect">
            <a:avLst/>
          </a:prstGeom>
        </p:spPr>
      </p:pic>
      <p:grpSp>
        <p:nvGrpSpPr>
          <p:cNvPr id="4" name="Group 3">
            <a:extLst>
              <a:ext uri="{FF2B5EF4-FFF2-40B4-BE49-F238E27FC236}">
                <a16:creationId xmlns:a16="http://schemas.microsoft.com/office/drawing/2014/main" id="{DAA89A0E-4805-827F-C8FC-5FE5EE6B310C}"/>
              </a:ext>
              <a:ext uri="{C183D7F6-B498-43B3-948B-1728B52AA6E4}">
                <adec:decorative xmlns:adec="http://schemas.microsoft.com/office/drawing/2017/decorative" xmlns="" val="1"/>
              </a:ext>
            </a:extLst>
          </p:cNvPr>
          <p:cNvGrpSpPr/>
          <p:nvPr/>
        </p:nvGrpSpPr>
        <p:grpSpPr>
          <a:xfrm>
            <a:off x="170718" y="5347771"/>
            <a:ext cx="11852572" cy="1325563"/>
            <a:chOff x="170718" y="5347771"/>
            <a:chExt cx="11852572" cy="1325563"/>
          </a:xfrm>
        </p:grpSpPr>
        <p:pic>
          <p:nvPicPr>
            <p:cNvPr id="3" name="Picture 2">
              <a:extLst>
                <a:ext uri="{FF2B5EF4-FFF2-40B4-BE49-F238E27FC236}">
                  <a16:creationId xmlns:a16="http://schemas.microsoft.com/office/drawing/2014/main" id="{114AB03B-C312-68FF-9C49-6FEF37A703B1}"/>
                </a:ext>
              </a:extLst>
            </p:cNvPr>
            <p:cNvPicPr>
              <a:picLocks noChangeAspect="1"/>
            </p:cNvPicPr>
            <p:nvPr/>
          </p:nvPicPr>
          <p:blipFill>
            <a:blip r:embed="rId7"/>
            <a:stretch>
              <a:fillRect/>
            </a:stretch>
          </p:blipFill>
          <p:spPr>
            <a:xfrm>
              <a:off x="170718" y="5347771"/>
              <a:ext cx="11852572" cy="1325563"/>
            </a:xfrm>
            <a:prstGeom prst="rect">
              <a:avLst/>
            </a:prstGeom>
          </p:spPr>
        </p:pic>
        <p:sp>
          <p:nvSpPr>
            <p:cNvPr id="5" name="TextBox 4">
              <a:extLst>
                <a:ext uri="{FF2B5EF4-FFF2-40B4-BE49-F238E27FC236}">
                  <a16:creationId xmlns:a16="http://schemas.microsoft.com/office/drawing/2014/main" id="{4F8A2BDF-DB5C-5377-82CF-A6AECDBE4A05}"/>
                </a:ext>
              </a:extLst>
            </p:cNvPr>
            <p:cNvSpPr txBox="1"/>
            <p:nvPr/>
          </p:nvSpPr>
          <p:spPr>
            <a:xfrm>
              <a:off x="216257" y="5373837"/>
              <a:ext cx="8869736" cy="646331"/>
            </a:xfrm>
            <a:prstGeom prst="rect">
              <a:avLst/>
            </a:prstGeom>
            <a:solidFill>
              <a:srgbClr val="F8F9FA"/>
            </a:solidFill>
          </p:spPr>
          <p:txBody>
            <a:bodyPr wrap="none" rtlCol="0">
              <a:spAutoFit/>
            </a:bodyPr>
            <a:lstStyle/>
            <a:p>
              <a:r>
                <a:rPr lang="en-US"/>
                <a:t>Your collection is currently marked ‘Complete’. If you need to </a:t>
              </a:r>
            </a:p>
            <a:p>
              <a:r>
                <a:rPr lang="en-US"/>
                <a:t>make further changes, click the ‘Unlock Collection’ button.</a:t>
              </a:r>
            </a:p>
          </p:txBody>
        </p:sp>
      </p:grpSp>
    </p:spTree>
    <p:extLst>
      <p:ext uri="{BB962C8B-B14F-4D97-AF65-F5344CB8AC3E}">
        <p14:creationId xmlns:p14="http://schemas.microsoft.com/office/powerpoint/2010/main" val="153705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down)">
                                      <p:cBhvr>
                                        <p:cTn id="15" dur="500"/>
                                        <p:tgtEl>
                                          <p:spTgt spid="1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wipe(down)">
                                      <p:cBhvr>
                                        <p:cTn id="26" dur="500"/>
                                        <p:tgtEl>
                                          <p:spTgt spid="12">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D4DE-46D5-7FE8-729C-DAB4AF35B4B9}"/>
              </a:ext>
            </a:extLst>
          </p:cNvPr>
          <p:cNvSpPr>
            <a:spLocks noGrp="1"/>
          </p:cNvSpPr>
          <p:nvPr>
            <p:ph type="title"/>
          </p:nvPr>
        </p:nvSpPr>
        <p:spPr/>
        <p:txBody>
          <a:bodyPr/>
          <a:lstStyle/>
          <a:p>
            <a:r>
              <a:rPr lang="en-US"/>
              <a:t>Step 10: Follow-Up Interview</a:t>
            </a:r>
            <a:br>
              <a:rPr lang="en-US"/>
            </a:br>
            <a:r>
              <a:rPr lang="en-US"/>
              <a:t>Re-Open a Completed Interview  </a:t>
            </a:r>
          </a:p>
        </p:txBody>
      </p:sp>
      <p:sp>
        <p:nvSpPr>
          <p:cNvPr id="17" name="Content Placeholder 16">
            <a:extLst>
              <a:ext uri="{FF2B5EF4-FFF2-40B4-BE49-F238E27FC236}">
                <a16:creationId xmlns:a16="http://schemas.microsoft.com/office/drawing/2014/main" id="{338409AD-7AFF-C7EF-11D5-16DFF822FE2F}"/>
              </a:ext>
            </a:extLst>
          </p:cNvPr>
          <p:cNvSpPr>
            <a:spLocks noGrp="1"/>
          </p:cNvSpPr>
          <p:nvPr>
            <p:ph idx="1"/>
          </p:nvPr>
        </p:nvSpPr>
        <p:spPr>
          <a:xfrm>
            <a:off x="915924" y="1734460"/>
            <a:ext cx="11276075" cy="4351338"/>
          </a:xfrm>
        </p:spPr>
        <p:txBody>
          <a:bodyPr>
            <a:normAutofit/>
          </a:bodyPr>
          <a:lstStyle/>
          <a:p>
            <a:r>
              <a:rPr lang="en-US" sz="2400"/>
              <a:t>The PSO system automatically records date and time each record is opened for an interview. </a:t>
            </a:r>
          </a:p>
          <a:p>
            <a:pPr marL="1376363"/>
            <a:r>
              <a:rPr lang="en-US" sz="2400"/>
              <a:t>Click Open for Data Entry to re-open an interview after it has been submitted. </a:t>
            </a:r>
          </a:p>
        </p:txBody>
      </p:sp>
      <p:sp>
        <p:nvSpPr>
          <p:cNvPr id="4" name="Slide Number Placeholder 3">
            <a:extLst>
              <a:ext uri="{FF2B5EF4-FFF2-40B4-BE49-F238E27FC236}">
                <a16:creationId xmlns:a16="http://schemas.microsoft.com/office/drawing/2014/main" id="{92C8D813-2BB8-F213-E6EE-073BDBE4AB2C}"/>
              </a:ext>
            </a:extLst>
          </p:cNvPr>
          <p:cNvSpPr>
            <a:spLocks noGrp="1"/>
          </p:cNvSpPr>
          <p:nvPr>
            <p:ph type="sldNum" sz="quarter" idx="12"/>
          </p:nvPr>
        </p:nvSpPr>
        <p:spPr/>
        <p:txBody>
          <a:bodyPr/>
          <a:lstStyle/>
          <a:p>
            <a:fld id="{8B45A440-1358-493A-BACA-36C065BC0130}" type="slidenum">
              <a:rPr lang="en-US" smtClean="0"/>
              <a:t>43</a:t>
            </a:fld>
            <a:endParaRPr lang="en-US"/>
          </a:p>
        </p:txBody>
      </p:sp>
      <p:grpSp>
        <p:nvGrpSpPr>
          <p:cNvPr id="16" name="Group 15">
            <a:extLst>
              <a:ext uri="{FF2B5EF4-FFF2-40B4-BE49-F238E27FC236}">
                <a16:creationId xmlns:a16="http://schemas.microsoft.com/office/drawing/2014/main" id="{C02F0F77-B0A4-287B-A8AE-95E21F2ECE19}"/>
              </a:ext>
              <a:ext uri="{C183D7F6-B498-43B3-948B-1728B52AA6E4}">
                <adec:decorative xmlns:adec="http://schemas.microsoft.com/office/drawing/2017/decorative" xmlns="" val="1"/>
              </a:ext>
            </a:extLst>
          </p:cNvPr>
          <p:cNvGrpSpPr/>
          <p:nvPr/>
        </p:nvGrpSpPr>
        <p:grpSpPr>
          <a:xfrm>
            <a:off x="1790437" y="3184744"/>
            <a:ext cx="9014197" cy="3536731"/>
            <a:chOff x="830861" y="1681184"/>
            <a:chExt cx="9770571" cy="4932009"/>
          </a:xfrm>
        </p:grpSpPr>
        <p:grpSp>
          <p:nvGrpSpPr>
            <p:cNvPr id="12" name="Group 11">
              <a:extLst>
                <a:ext uri="{FF2B5EF4-FFF2-40B4-BE49-F238E27FC236}">
                  <a16:creationId xmlns:a16="http://schemas.microsoft.com/office/drawing/2014/main" id="{5674839D-6AAC-DBB9-FFA9-8B815FB37378}"/>
                </a:ext>
              </a:extLst>
            </p:cNvPr>
            <p:cNvGrpSpPr/>
            <p:nvPr/>
          </p:nvGrpSpPr>
          <p:grpSpPr>
            <a:xfrm>
              <a:off x="830861" y="1681184"/>
              <a:ext cx="9770571" cy="4932009"/>
              <a:chOff x="469602" y="1486402"/>
              <a:chExt cx="11244348" cy="5576876"/>
            </a:xfrm>
          </p:grpSpPr>
          <p:pic>
            <p:nvPicPr>
              <p:cNvPr id="6" name="Picture 5">
                <a:extLst>
                  <a:ext uri="{FF2B5EF4-FFF2-40B4-BE49-F238E27FC236}">
                    <a16:creationId xmlns:a16="http://schemas.microsoft.com/office/drawing/2014/main" id="{8624A206-2D4A-65A8-A1A2-EC8EF50EDDB1}"/>
                  </a:ext>
                </a:extLst>
              </p:cNvPr>
              <p:cNvPicPr>
                <a:picLocks noChangeAspect="1"/>
              </p:cNvPicPr>
              <p:nvPr/>
            </p:nvPicPr>
            <p:blipFill>
              <a:blip r:embed="rId3"/>
              <a:stretch>
                <a:fillRect/>
              </a:stretch>
            </p:blipFill>
            <p:spPr>
              <a:xfrm>
                <a:off x="469602" y="1497148"/>
                <a:ext cx="11235902" cy="5566130"/>
              </a:xfrm>
              <a:prstGeom prst="rect">
                <a:avLst/>
              </a:prstGeom>
              <a:ln>
                <a:solidFill>
                  <a:schemeClr val="bg1"/>
                </a:solidFill>
              </a:ln>
            </p:spPr>
          </p:pic>
          <p:pic>
            <p:nvPicPr>
              <p:cNvPr id="11" name="Picture 10">
                <a:extLst>
                  <a:ext uri="{FF2B5EF4-FFF2-40B4-BE49-F238E27FC236}">
                    <a16:creationId xmlns:a16="http://schemas.microsoft.com/office/drawing/2014/main" id="{D4CD64E6-CBDD-8997-4D48-C27CD2ABC39A}"/>
                  </a:ext>
                </a:extLst>
              </p:cNvPr>
              <p:cNvPicPr>
                <a:picLocks noChangeAspect="1"/>
              </p:cNvPicPr>
              <p:nvPr/>
            </p:nvPicPr>
            <p:blipFill>
              <a:blip r:embed="rId4"/>
              <a:stretch>
                <a:fillRect/>
              </a:stretch>
            </p:blipFill>
            <p:spPr>
              <a:xfrm>
                <a:off x="478048" y="1920214"/>
                <a:ext cx="4267570" cy="829128"/>
              </a:xfrm>
              <a:prstGeom prst="rect">
                <a:avLst/>
              </a:prstGeom>
            </p:spPr>
          </p:pic>
          <p:pic>
            <p:nvPicPr>
              <p:cNvPr id="14" name="Picture 13">
                <a:extLst>
                  <a:ext uri="{FF2B5EF4-FFF2-40B4-BE49-F238E27FC236}">
                    <a16:creationId xmlns:a16="http://schemas.microsoft.com/office/drawing/2014/main" id="{E5CF0AF7-B034-2400-00A2-0846FA30CF64}"/>
                  </a:ext>
                </a:extLst>
              </p:cNvPr>
              <p:cNvPicPr>
                <a:picLocks noChangeAspect="1"/>
              </p:cNvPicPr>
              <p:nvPr/>
            </p:nvPicPr>
            <p:blipFill>
              <a:blip r:embed="rId3"/>
              <a:stretch>
                <a:fillRect/>
              </a:stretch>
            </p:blipFill>
            <p:spPr>
              <a:xfrm>
                <a:off x="478048" y="1486402"/>
                <a:ext cx="11235902" cy="5566130"/>
              </a:xfrm>
              <a:prstGeom prst="rect">
                <a:avLst/>
              </a:prstGeom>
              <a:ln>
                <a:solidFill>
                  <a:schemeClr val="bg1"/>
                </a:solidFill>
              </a:ln>
            </p:spPr>
          </p:pic>
        </p:grpSp>
        <p:pic>
          <p:nvPicPr>
            <p:cNvPr id="5" name="Picture 4">
              <a:extLst>
                <a:ext uri="{FF2B5EF4-FFF2-40B4-BE49-F238E27FC236}">
                  <a16:creationId xmlns:a16="http://schemas.microsoft.com/office/drawing/2014/main" id="{0206A296-5816-01BF-3126-E29BCB11C7D2}"/>
                </a:ext>
              </a:extLst>
            </p:cNvPr>
            <p:cNvPicPr>
              <a:picLocks noChangeAspect="1"/>
            </p:cNvPicPr>
            <p:nvPr/>
          </p:nvPicPr>
          <p:blipFill>
            <a:blip r:embed="rId5"/>
            <a:stretch>
              <a:fillRect/>
            </a:stretch>
          </p:blipFill>
          <p:spPr>
            <a:xfrm>
              <a:off x="914733" y="2773883"/>
              <a:ext cx="9595488" cy="1558770"/>
            </a:xfrm>
            <a:prstGeom prst="rect">
              <a:avLst/>
            </a:prstGeom>
          </p:spPr>
        </p:pic>
        <p:pic>
          <p:nvPicPr>
            <p:cNvPr id="15" name="Picture 14">
              <a:extLst>
                <a:ext uri="{FF2B5EF4-FFF2-40B4-BE49-F238E27FC236}">
                  <a16:creationId xmlns:a16="http://schemas.microsoft.com/office/drawing/2014/main" id="{DCCCDE80-4F17-A23E-D069-17658936353B}"/>
                </a:ext>
              </a:extLst>
            </p:cNvPr>
            <p:cNvPicPr>
              <a:picLocks noChangeAspect="1"/>
            </p:cNvPicPr>
            <p:nvPr/>
          </p:nvPicPr>
          <p:blipFill>
            <a:blip r:embed="rId5"/>
            <a:stretch>
              <a:fillRect/>
            </a:stretch>
          </p:blipFill>
          <p:spPr>
            <a:xfrm>
              <a:off x="922072" y="2764380"/>
              <a:ext cx="9595488" cy="1558770"/>
            </a:xfrm>
            <a:prstGeom prst="rect">
              <a:avLst/>
            </a:prstGeom>
          </p:spPr>
        </p:pic>
      </p:grpSp>
      <p:pic>
        <p:nvPicPr>
          <p:cNvPr id="21" name="Picture 20">
            <a:extLst>
              <a:ext uri="{FF2B5EF4-FFF2-40B4-BE49-F238E27FC236}">
                <a16:creationId xmlns:a16="http://schemas.microsoft.com/office/drawing/2014/main" id="{3A2A0522-C1AE-DB72-815F-CF209EBAFE01}"/>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391306" y="2549067"/>
            <a:ext cx="1684166" cy="312447"/>
          </a:xfrm>
          <a:prstGeom prst="rect">
            <a:avLst/>
          </a:prstGeom>
        </p:spPr>
      </p:pic>
    </p:spTree>
    <p:extLst>
      <p:ext uri="{BB962C8B-B14F-4D97-AF65-F5344CB8AC3E}">
        <p14:creationId xmlns:p14="http://schemas.microsoft.com/office/powerpoint/2010/main" val="41376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54</a:t>
            </a:r>
          </a:p>
        </p:txBody>
      </p:sp>
      <p:pic>
        <p:nvPicPr>
          <p:cNvPr id="9" name="Picture 2">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95AEE79-6DCD-AA28-5637-65C5FC10409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5323" y="3032760"/>
            <a:ext cx="12156677" cy="3455908"/>
          </a:xfrm>
          <a:prstGeom prst="rect">
            <a:avLst/>
          </a:prstGeom>
        </p:spPr>
      </p:pic>
      <p:sp>
        <p:nvSpPr>
          <p:cNvPr id="11" name="Title 10">
            <a:extLst>
              <a:ext uri="{FF2B5EF4-FFF2-40B4-BE49-F238E27FC236}">
                <a16:creationId xmlns:a16="http://schemas.microsoft.com/office/drawing/2014/main" id="{16F2F857-619F-DE26-7509-6531F86E13A3}"/>
              </a:ext>
            </a:extLst>
          </p:cNvPr>
          <p:cNvSpPr>
            <a:spLocks noGrp="1"/>
          </p:cNvSpPr>
          <p:nvPr>
            <p:ph type="title"/>
          </p:nvPr>
        </p:nvSpPr>
        <p:spPr>
          <a:xfrm>
            <a:off x="373208" y="138867"/>
            <a:ext cx="10515600" cy="1325563"/>
          </a:xfrm>
        </p:spPr>
        <p:txBody>
          <a:bodyPr/>
          <a:lstStyle/>
          <a:p>
            <a:r>
              <a:rPr lang="en-US" dirty="0">
                <a:latin typeface="Calibri Light" panose="020F0302020204030204" pitchFamily="34" charset="0"/>
                <a:cs typeface="Calibri Light" panose="020F0302020204030204" pitchFamily="34" charset="0"/>
              </a:rPr>
              <a:t>Step 9: Mark the Collection Complete </a:t>
            </a:r>
          </a:p>
        </p:txBody>
      </p:sp>
      <p:sp>
        <p:nvSpPr>
          <p:cNvPr id="12" name="Content Placeholder 11">
            <a:extLst>
              <a:ext uri="{FF2B5EF4-FFF2-40B4-BE49-F238E27FC236}">
                <a16:creationId xmlns:a16="http://schemas.microsoft.com/office/drawing/2014/main" id="{BF36BCF0-1DF3-BDB0-4635-BD35DCBE7569}"/>
              </a:ext>
            </a:extLst>
          </p:cNvPr>
          <p:cNvSpPr>
            <a:spLocks noGrp="1"/>
          </p:cNvSpPr>
          <p:nvPr>
            <p:ph idx="1"/>
          </p:nvPr>
        </p:nvSpPr>
        <p:spPr>
          <a:xfrm>
            <a:off x="708038" y="1690654"/>
            <a:ext cx="10811246" cy="4351338"/>
          </a:xfrm>
        </p:spPr>
        <p:txBody>
          <a:bodyPr/>
          <a:lstStyle/>
          <a:p>
            <a:pPr marL="3208338"/>
            <a:r>
              <a:rPr lang="en-US"/>
              <a:t>Click the “Mark Collection Complete” button when all interviews have been done, or on September 30</a:t>
            </a:r>
            <a:r>
              <a:rPr lang="en-US" baseline="30000"/>
              <a:t>th</a:t>
            </a:r>
            <a:r>
              <a:rPr lang="en-US"/>
              <a:t>, whichever comes first. </a:t>
            </a:r>
          </a:p>
        </p:txBody>
      </p:sp>
      <p:pic>
        <p:nvPicPr>
          <p:cNvPr id="2" name="Picture 1">
            <a:extLs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89013" y="1833613"/>
            <a:ext cx="2714625" cy="485775"/>
          </a:xfrm>
          <a:prstGeom prst="rect">
            <a:avLst/>
          </a:prstGeom>
        </p:spPr>
      </p:pic>
    </p:spTree>
    <p:extLst>
      <p:ext uri="{BB962C8B-B14F-4D97-AF65-F5344CB8AC3E}">
        <p14:creationId xmlns:p14="http://schemas.microsoft.com/office/powerpoint/2010/main" val="3742757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8DEC6-30FF-1514-3DC4-BD5C0781C47E}"/>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45A440-1358-493A-BACA-36C065BC0130}" type="slidenum">
              <a:rPr lang="en-US" smtClean="0"/>
              <a:t>45</a:t>
            </a:fld>
            <a:endParaRPr lang="en-US"/>
          </a:p>
        </p:txBody>
      </p:sp>
      <p:sp>
        <p:nvSpPr>
          <p:cNvPr id="11" name="Title 10">
            <a:extLst>
              <a:ext uri="{FF2B5EF4-FFF2-40B4-BE49-F238E27FC236}">
                <a16:creationId xmlns:a16="http://schemas.microsoft.com/office/drawing/2014/main" id="{0786BF37-33C7-5367-7646-970191738B02}"/>
              </a:ext>
            </a:extLst>
          </p:cNvPr>
          <p:cNvSpPr>
            <a:spLocks noGrp="1"/>
          </p:cNvSpPr>
          <p:nvPr>
            <p:ph type="title"/>
          </p:nvPr>
        </p:nvSpPr>
        <p:spPr/>
        <p:txBody>
          <a:bodyPr/>
          <a:lstStyle/>
          <a:p>
            <a:r>
              <a:rPr lang="en-US" dirty="0"/>
              <a:t>Tips</a:t>
            </a:r>
          </a:p>
        </p:txBody>
      </p:sp>
      <p:pic>
        <p:nvPicPr>
          <p:cNvPr id="12" name="Picture 11">
            <a:extLst>
              <a:ext uri="{FF2B5EF4-FFF2-40B4-BE49-F238E27FC236}">
                <a16:creationId xmlns:a16="http://schemas.microsoft.com/office/drawing/2014/main" id="{CE1628CF-1859-DCD6-984F-5FAD9B8D61B0}"/>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2114550" y="2032794"/>
            <a:ext cx="7962900" cy="3981450"/>
          </a:xfrm>
          <a:prstGeom prst="rect">
            <a:avLst/>
          </a:prstGeom>
        </p:spPr>
      </p:pic>
    </p:spTree>
    <p:extLst>
      <p:ext uri="{BB962C8B-B14F-4D97-AF65-F5344CB8AC3E}">
        <p14:creationId xmlns:p14="http://schemas.microsoft.com/office/powerpoint/2010/main" val="205232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C4008-64F3-C48A-55A5-4F62A0F354BB}"/>
              </a:ext>
            </a:extLst>
          </p:cNvPr>
          <p:cNvSpPr>
            <a:spLocks noGrp="1"/>
          </p:cNvSpPr>
          <p:nvPr>
            <p:ph idx="1"/>
          </p:nvPr>
        </p:nvSpPr>
        <p:spPr>
          <a:xfrm>
            <a:off x="504100" y="1522156"/>
            <a:ext cx="11687900" cy="5335844"/>
          </a:xfrm>
        </p:spPr>
        <p:txBody>
          <a:bodyPr>
            <a:normAutofit/>
          </a:bodyPr>
          <a:lstStyle/>
          <a:p>
            <a:r>
              <a:rPr lang="en-US" sz="3200" dirty="0"/>
              <a:t>Contact the UO PSO Team for help</a:t>
            </a:r>
          </a:p>
          <a:p>
            <a:endParaRPr lang="en-US" sz="2400" dirty="0"/>
          </a:p>
          <a:p>
            <a:endParaRPr lang="en-US" sz="2400" dirty="0"/>
          </a:p>
          <a:p>
            <a:endParaRPr lang="en-US" sz="2400" dirty="0"/>
          </a:p>
          <a:p>
            <a:endParaRPr lang="en-US" sz="2400" dirty="0"/>
          </a:p>
          <a:p>
            <a:endParaRPr lang="en-US" sz="2400" dirty="0"/>
          </a:p>
          <a:p>
            <a:r>
              <a:rPr lang="en-US" sz="3200" dirty="0"/>
              <a:t>Attend the Open Mic Question and Answer Sessions</a:t>
            </a:r>
          </a:p>
          <a:p>
            <a:pPr lvl="1"/>
            <a:r>
              <a:rPr lang="en-US" sz="1800" dirty="0"/>
              <a:t>May 30 @ 3:00 – register at </a:t>
            </a:r>
            <a:r>
              <a:rPr lang="en-US" sz="1800" dirty="0">
                <a:hlinkClick r:id="rId2"/>
              </a:rPr>
              <a:t>https://transitionoregon.org/event/open-mic-question-answer/</a:t>
            </a:r>
            <a:r>
              <a:rPr lang="en-US" sz="1800" dirty="0"/>
              <a:t> </a:t>
            </a:r>
          </a:p>
          <a:p>
            <a:pPr lvl="1"/>
            <a:r>
              <a:rPr lang="en-US" sz="1800" dirty="0"/>
              <a:t>August 29 @3:00 – register at </a:t>
            </a:r>
            <a:r>
              <a:rPr lang="en-US" sz="1800" dirty="0">
                <a:hlinkClick r:id="rId2"/>
              </a:rPr>
              <a:t>https://transitionoregon.org/event/open-mic-question-answer/</a:t>
            </a:r>
            <a:r>
              <a:rPr lang="en-US" sz="1800" dirty="0"/>
              <a:t> </a:t>
            </a:r>
          </a:p>
        </p:txBody>
      </p:sp>
      <p:sp>
        <p:nvSpPr>
          <p:cNvPr id="2" name="Title 1">
            <a:extLst>
              <a:ext uri="{FF2B5EF4-FFF2-40B4-BE49-F238E27FC236}">
                <a16:creationId xmlns:a16="http://schemas.microsoft.com/office/drawing/2014/main" id="{0C56E673-2FDF-134C-DA0D-BCB184677C88}"/>
              </a:ext>
            </a:extLst>
          </p:cNvPr>
          <p:cNvSpPr>
            <a:spLocks noGrp="1"/>
          </p:cNvSpPr>
          <p:nvPr>
            <p:ph type="title"/>
          </p:nvPr>
        </p:nvSpPr>
        <p:spPr/>
        <p:txBody>
          <a:bodyPr/>
          <a:lstStyle/>
          <a:p>
            <a:r>
              <a:rPr lang="en-US" dirty="0"/>
              <a:t>Tip 1: Reach Out with Questions</a:t>
            </a:r>
          </a:p>
        </p:txBody>
      </p:sp>
      <p:sp>
        <p:nvSpPr>
          <p:cNvPr id="4" name="Slide Number Placeholder 3">
            <a:extLst>
              <a:ext uri="{FF2B5EF4-FFF2-40B4-BE49-F238E27FC236}">
                <a16:creationId xmlns:a16="http://schemas.microsoft.com/office/drawing/2014/main" id="{16DAE804-F5B1-8AC6-F321-245D82A8630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45A440-1358-493A-BACA-36C065BC0130}" type="slidenum">
              <a:rPr lang="en-US" smtClean="0"/>
              <a:t>46</a:t>
            </a:fld>
            <a:endParaRPr lang="en-US"/>
          </a:p>
        </p:txBody>
      </p:sp>
      <p:pic>
        <p:nvPicPr>
          <p:cNvPr id="6" name="Picture 5">
            <a:extLst>
              <a:ext uri="{FF2B5EF4-FFF2-40B4-BE49-F238E27FC236}">
                <a16:creationId xmlns:a16="http://schemas.microsoft.com/office/drawing/2014/main" id="{186292BF-34A3-BBFD-EDF0-F58E494607FE}"/>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92" t="12667" r="9603" b="35333"/>
          <a:stretch/>
        </p:blipFill>
        <p:spPr>
          <a:xfrm>
            <a:off x="1480199" y="2094151"/>
            <a:ext cx="1354441" cy="15164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F16FEA68-B0C8-0F33-5B7C-632329CEE89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562605" y="2092780"/>
            <a:ext cx="1461686" cy="15423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3B3F3BBE-54E7-4342-3C95-06548E5652B9}"/>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52256" y="1968871"/>
            <a:ext cx="3103880" cy="16919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725E6513-78AA-7F10-C6D4-CEA704AF47A3}"/>
              </a:ext>
            </a:extLst>
          </p:cNvPr>
          <p:cNvSpPr txBox="1"/>
          <p:nvPr/>
        </p:nvSpPr>
        <p:spPr>
          <a:xfrm>
            <a:off x="977416" y="3660789"/>
            <a:ext cx="2360005" cy="646331"/>
          </a:xfrm>
          <a:prstGeom prst="rect">
            <a:avLst/>
          </a:prstGeom>
          <a:noFill/>
        </p:spPr>
        <p:txBody>
          <a:bodyPr wrap="none" rtlCol="0">
            <a:spAutoFit/>
          </a:bodyPr>
          <a:lstStyle/>
          <a:p>
            <a:pPr algn="ctr"/>
            <a:r>
              <a:rPr lang="en-US" dirty="0">
                <a:hlinkClick r:id="rId6">
                  <a:extLst>
                    <a:ext uri="{A12FA001-AC4F-418D-AE19-62706E023703}">
                      <ahyp:hlinkClr xmlns:ahyp="http://schemas.microsoft.com/office/drawing/2018/hyperlinkcolor" xmlns="" val="tx"/>
                    </a:ext>
                  </a:extLst>
                </a:hlinkClick>
              </a:rPr>
              <a:t>Charlotte Alverson</a:t>
            </a:r>
          </a:p>
          <a:p>
            <a:pPr algn="ctr"/>
            <a:r>
              <a:rPr lang="en-US" dirty="0">
                <a:solidFill>
                  <a:srgbClr val="0563C1"/>
                </a:solidFill>
                <a:hlinkClick r:id="rId6">
                  <a:extLst>
                    <a:ext uri="{A12FA001-AC4F-418D-AE19-62706E023703}">
                      <ahyp:hlinkClr xmlns:ahyp="http://schemas.microsoft.com/office/drawing/2018/hyperlinkcolor" xmlns="" val="tx"/>
                    </a:ext>
                  </a:extLst>
                </a:hlinkClick>
              </a:rPr>
              <a:t>calverso@uoregon.edu</a:t>
            </a:r>
            <a:endParaRPr lang="en-US" dirty="0"/>
          </a:p>
        </p:txBody>
      </p:sp>
      <p:sp>
        <p:nvSpPr>
          <p:cNvPr id="10" name="TextBox 9">
            <a:extLst>
              <a:ext uri="{FF2B5EF4-FFF2-40B4-BE49-F238E27FC236}">
                <a16:creationId xmlns:a16="http://schemas.microsoft.com/office/drawing/2014/main" id="{EEE03184-10E9-C958-922A-42CF11CAD723}"/>
              </a:ext>
            </a:extLst>
          </p:cNvPr>
          <p:cNvSpPr txBox="1"/>
          <p:nvPr/>
        </p:nvSpPr>
        <p:spPr>
          <a:xfrm>
            <a:off x="4198284" y="3660789"/>
            <a:ext cx="2218108" cy="646331"/>
          </a:xfrm>
          <a:prstGeom prst="rect">
            <a:avLst/>
          </a:prstGeom>
          <a:noFill/>
        </p:spPr>
        <p:txBody>
          <a:bodyPr wrap="none" rtlCol="0">
            <a:spAutoFit/>
          </a:bodyPr>
          <a:lstStyle/>
          <a:p>
            <a:pPr algn="ctr"/>
            <a:r>
              <a:rPr lang="en-US" dirty="0">
                <a:hlinkClick r:id="rId7">
                  <a:extLst>
                    <a:ext uri="{A12FA001-AC4F-418D-AE19-62706E023703}">
                      <ahyp:hlinkClr xmlns:ahyp="http://schemas.microsoft.com/office/drawing/2018/hyperlinkcolor" xmlns="" val="tx"/>
                    </a:ext>
                  </a:extLst>
                </a:hlinkClick>
              </a:rPr>
              <a:t>Cindy Post</a:t>
            </a:r>
          </a:p>
          <a:p>
            <a:pPr algn="ctr"/>
            <a:r>
              <a:rPr lang="en-US" dirty="0">
                <a:solidFill>
                  <a:srgbClr val="0563C1"/>
                </a:solidFill>
                <a:hlinkClick r:id="rId7">
                  <a:extLst>
                    <a:ext uri="{A12FA001-AC4F-418D-AE19-62706E023703}">
                      <ahyp:hlinkClr xmlns:ahyp="http://schemas.microsoft.com/office/drawing/2018/hyperlinkcolor" xmlns="" val="tx"/>
                    </a:ext>
                  </a:extLst>
                </a:hlinkClick>
              </a:rPr>
              <a:t>cpost3@uoregon.edu</a:t>
            </a:r>
            <a:endParaRPr lang="en-US" dirty="0"/>
          </a:p>
        </p:txBody>
      </p:sp>
      <p:sp>
        <p:nvSpPr>
          <p:cNvPr id="11" name="TextBox 10">
            <a:extLst>
              <a:ext uri="{FF2B5EF4-FFF2-40B4-BE49-F238E27FC236}">
                <a16:creationId xmlns:a16="http://schemas.microsoft.com/office/drawing/2014/main" id="{BD2AC959-222A-A797-5549-A3D608E1DFF8}"/>
              </a:ext>
            </a:extLst>
          </p:cNvPr>
          <p:cNvSpPr txBox="1"/>
          <p:nvPr/>
        </p:nvSpPr>
        <p:spPr>
          <a:xfrm>
            <a:off x="8378896" y="3737267"/>
            <a:ext cx="1927772" cy="369332"/>
          </a:xfrm>
          <a:prstGeom prst="rect">
            <a:avLst/>
          </a:prstGeom>
          <a:noFill/>
        </p:spPr>
        <p:txBody>
          <a:bodyPr wrap="none" rtlCol="0">
            <a:spAutoFit/>
          </a:bodyPr>
          <a:lstStyle/>
          <a:p>
            <a:r>
              <a:rPr lang="en-US">
                <a:hlinkClick r:id="rId7"/>
              </a:rPr>
              <a:t>pso@uoregon.edu</a:t>
            </a:r>
            <a:endParaRPr lang="en-US"/>
          </a:p>
        </p:txBody>
      </p:sp>
    </p:spTree>
    <p:extLst>
      <p:ext uri="{BB962C8B-B14F-4D97-AF65-F5344CB8AC3E}">
        <p14:creationId xmlns:p14="http://schemas.microsoft.com/office/powerpoint/2010/main" val="118394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74C-04FB-F74B-6531-37543B8A727D}"/>
              </a:ext>
            </a:extLst>
          </p:cNvPr>
          <p:cNvSpPr>
            <a:spLocks noGrp="1"/>
          </p:cNvSpPr>
          <p:nvPr>
            <p:ph type="title"/>
          </p:nvPr>
        </p:nvSpPr>
        <p:spPr/>
        <p:txBody>
          <a:bodyPr/>
          <a:lstStyle/>
          <a:p>
            <a:r>
              <a:rPr lang="en-US"/>
              <a:t>Tip 2: Use the Website</a:t>
            </a:r>
          </a:p>
        </p:txBody>
      </p:sp>
      <p:sp>
        <p:nvSpPr>
          <p:cNvPr id="3" name="Content Placeholder 2">
            <a:extLst>
              <a:ext uri="{FF2B5EF4-FFF2-40B4-BE49-F238E27FC236}">
                <a16:creationId xmlns:a16="http://schemas.microsoft.com/office/drawing/2014/main" id="{CC6DB22D-3116-C037-FE3F-8D535254705C}"/>
              </a:ext>
            </a:extLst>
          </p:cNvPr>
          <p:cNvSpPr>
            <a:spLocks noGrp="1"/>
          </p:cNvSpPr>
          <p:nvPr>
            <p:ph idx="1"/>
          </p:nvPr>
        </p:nvSpPr>
        <p:spPr>
          <a:xfrm>
            <a:off x="618744" y="1690688"/>
            <a:ext cx="10515600" cy="4351338"/>
          </a:xfrm>
        </p:spPr>
        <p:txBody>
          <a:bodyPr/>
          <a:lstStyle/>
          <a:p>
            <a:r>
              <a:rPr lang="en-US"/>
              <a:t>Check the website, </a:t>
            </a:r>
            <a:r>
              <a:rPr lang="en-US">
                <a:hlinkClick r:id="rId2"/>
              </a:rPr>
              <a:t>https://transitionoregon.org/post-school-outcomes/</a:t>
            </a:r>
            <a:r>
              <a:rPr lang="en-US"/>
              <a:t>     for current resources and forms.  </a:t>
            </a:r>
          </a:p>
        </p:txBody>
      </p:sp>
      <p:sp>
        <p:nvSpPr>
          <p:cNvPr id="4" name="Slide Number Placeholder 3">
            <a:extLst>
              <a:ext uri="{FF2B5EF4-FFF2-40B4-BE49-F238E27FC236}">
                <a16:creationId xmlns:a16="http://schemas.microsoft.com/office/drawing/2014/main" id="{F8B76239-8CEA-B38E-E7C7-32A1D5873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5A440-1358-493A-BACA-36C065BC01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88953F-3AF8-7DA5-B3D7-C888700D332A}"/>
              </a:ext>
              <a:ext uri="{C183D7F6-B498-43B3-948B-1728B52AA6E4}">
                <adec:decorative xmlns:adec="http://schemas.microsoft.com/office/drawing/2017/decorative" xmlns="" val="1"/>
              </a:ext>
            </a:extLst>
          </p:cNvPr>
          <p:cNvPicPr>
            <a:picLocks noChangeAspect="1"/>
          </p:cNvPicPr>
          <p:nvPr/>
        </p:nvPicPr>
        <p:blipFill rotWithShape="1">
          <a:blip r:embed="rId3"/>
          <a:srcRect t="7924" r="8100" b="-1199"/>
          <a:stretch/>
        </p:blipFill>
        <p:spPr>
          <a:xfrm>
            <a:off x="2000277" y="2904184"/>
            <a:ext cx="8406384" cy="3817291"/>
          </a:xfrm>
          <a:prstGeom prst="rect">
            <a:avLst/>
          </a:prstGeom>
        </p:spPr>
      </p:pic>
    </p:spTree>
    <p:extLst>
      <p:ext uri="{BB962C8B-B14F-4D97-AF65-F5344CB8AC3E}">
        <p14:creationId xmlns:p14="http://schemas.microsoft.com/office/powerpoint/2010/main" val="3499339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74C-04FB-F74B-6531-37543B8A727D}"/>
              </a:ext>
            </a:extLst>
          </p:cNvPr>
          <p:cNvSpPr>
            <a:spLocks noGrp="1"/>
          </p:cNvSpPr>
          <p:nvPr>
            <p:ph type="title"/>
          </p:nvPr>
        </p:nvSpPr>
        <p:spPr/>
        <p:txBody>
          <a:bodyPr/>
          <a:lstStyle/>
          <a:p>
            <a:r>
              <a:rPr lang="en-US"/>
              <a:t>Tip 3: Use the Resources</a:t>
            </a:r>
          </a:p>
        </p:txBody>
      </p:sp>
      <p:sp>
        <p:nvSpPr>
          <p:cNvPr id="3" name="Content Placeholder 2">
            <a:extLst>
              <a:ext uri="{FF2B5EF4-FFF2-40B4-BE49-F238E27FC236}">
                <a16:creationId xmlns:a16="http://schemas.microsoft.com/office/drawing/2014/main" id="{CC6DB22D-3116-C037-FE3F-8D535254705C}"/>
              </a:ext>
            </a:extLst>
          </p:cNvPr>
          <p:cNvSpPr>
            <a:spLocks noGrp="1"/>
          </p:cNvSpPr>
          <p:nvPr>
            <p:ph idx="1"/>
          </p:nvPr>
        </p:nvSpPr>
        <p:spPr>
          <a:xfrm>
            <a:off x="484632" y="2249926"/>
            <a:ext cx="10515600" cy="4851083"/>
          </a:xfrm>
        </p:spPr>
        <p:txBody>
          <a:bodyPr>
            <a:normAutofit/>
          </a:bodyPr>
          <a:lstStyle/>
          <a:p>
            <a:r>
              <a:rPr lang="en-US" b="1"/>
              <a:t>Video Recordings and transcripts from previous trainings</a:t>
            </a:r>
          </a:p>
          <a:p>
            <a:pPr lvl="1"/>
            <a:r>
              <a:rPr lang="en-US"/>
              <a:t>Ready, Set, Go for PSO: What veteran data collectors need to know for 2024</a:t>
            </a:r>
          </a:p>
          <a:p>
            <a:pPr lvl="1"/>
            <a:r>
              <a:rPr lang="en-US"/>
              <a:t>The Results Are In: Post-School Outcomes for Students who Left School in 2021-2022</a:t>
            </a:r>
          </a:p>
          <a:p>
            <a:r>
              <a:rPr lang="en-US" b="1"/>
              <a:t>One-Page PDF Resources</a:t>
            </a:r>
          </a:p>
          <a:p>
            <a:pPr lvl="1"/>
            <a:r>
              <a:rPr lang="en-US"/>
              <a:t>Accessing the ODE Post-School Outcomes (PSO) Application 2.0 for the Follow-Up</a:t>
            </a:r>
          </a:p>
          <a:p>
            <a:pPr lvl="1"/>
            <a:r>
              <a:rPr lang="en-US"/>
              <a:t>The 5 W’s to Understanding the Post-School Outcomes (PSO) Data Collection</a:t>
            </a:r>
          </a:p>
          <a:p>
            <a:pPr lvl="1"/>
            <a:r>
              <a:rPr lang="en-US"/>
              <a:t>Follow-Up Telephone Survey Script </a:t>
            </a:r>
          </a:p>
          <a:p>
            <a:pPr lvl="1"/>
            <a:r>
              <a:rPr lang="en-US"/>
              <a:t>Contacting Hard-to-Find Youth: Strategies for the Post-School Survey</a:t>
            </a:r>
          </a:p>
          <a:p>
            <a:pPr lvl="1"/>
            <a:r>
              <a:rPr lang="en-US"/>
              <a:t>District Post-School Outcomes (PSO) Timeline</a:t>
            </a:r>
          </a:p>
          <a:p>
            <a:pPr lvl="1"/>
            <a:endParaRPr lang="en-US"/>
          </a:p>
          <a:p>
            <a:pPr lvl="1"/>
            <a:endParaRPr lang="en-US"/>
          </a:p>
        </p:txBody>
      </p:sp>
      <p:sp>
        <p:nvSpPr>
          <p:cNvPr id="4" name="Slide Number Placeholder 3">
            <a:extLst>
              <a:ext uri="{FF2B5EF4-FFF2-40B4-BE49-F238E27FC236}">
                <a16:creationId xmlns:a16="http://schemas.microsoft.com/office/drawing/2014/main" id="{F8B76239-8CEA-B38E-E7C7-32A1D5873A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5A440-1358-493A-BACA-36C065BC01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91358C3-51C6-A77C-2AE5-62B236C03BEA}"/>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7391819" y="0"/>
            <a:ext cx="4800181" cy="2182533"/>
          </a:xfrm>
          <a:prstGeom prst="rect">
            <a:avLst/>
          </a:prstGeom>
        </p:spPr>
      </p:pic>
    </p:spTree>
    <p:extLst>
      <p:ext uri="{BB962C8B-B14F-4D97-AF65-F5344CB8AC3E}">
        <p14:creationId xmlns:p14="http://schemas.microsoft.com/office/powerpoint/2010/main" val="1764104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a:xfrm>
            <a:off x="740546" y="365125"/>
            <a:ext cx="9568461" cy="1325563"/>
          </a:xfrm>
        </p:spPr>
        <p:txBody>
          <a:bodyPr/>
          <a:lstStyle/>
          <a:p>
            <a:r>
              <a:rPr lang="en-US"/>
              <a:t>Tip 4: Become Familiar with the Interview</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a:xfrm>
            <a:off x="740546" y="1597025"/>
            <a:ext cx="10515600" cy="4895850"/>
          </a:xfrm>
        </p:spPr>
        <p:txBody>
          <a:bodyPr>
            <a:normAutofit fontScale="92500" lnSpcReduction="10000"/>
          </a:bodyPr>
          <a:lstStyle/>
          <a:p>
            <a:pPr marL="231775">
              <a:lnSpc>
                <a:spcPct val="100000"/>
              </a:lnSpc>
              <a:spcBef>
                <a:spcPts val="600"/>
              </a:spcBef>
            </a:pPr>
            <a:r>
              <a:rPr lang="en-US" sz="3600"/>
              <a:t>Be familiar with the interview</a:t>
            </a:r>
          </a:p>
          <a:p>
            <a:pPr marL="688975" lvl="1">
              <a:lnSpc>
                <a:spcPct val="100000"/>
              </a:lnSpc>
              <a:spcBef>
                <a:spcPts val="600"/>
              </a:spcBef>
            </a:pPr>
            <a:r>
              <a:rPr lang="en-US" sz="3200"/>
              <a:t>Purpose of the Follow-Up Interview</a:t>
            </a:r>
          </a:p>
          <a:p>
            <a:pPr marL="1146175" lvl="2">
              <a:lnSpc>
                <a:spcPct val="100000"/>
              </a:lnSpc>
              <a:spcBef>
                <a:spcPts val="600"/>
              </a:spcBef>
            </a:pPr>
            <a:r>
              <a:rPr lang="en-US" sz="2800" i="1"/>
              <a:t>“To learn what you have been doing since you left high school.”</a:t>
            </a:r>
          </a:p>
          <a:p>
            <a:pPr marL="688975" lvl="1">
              <a:lnSpc>
                <a:spcPct val="100000"/>
              </a:lnSpc>
              <a:spcBef>
                <a:spcPts val="600"/>
              </a:spcBef>
            </a:pPr>
            <a:r>
              <a:rPr lang="en-US" sz="3200"/>
              <a:t>How the information will be used </a:t>
            </a:r>
          </a:p>
          <a:p>
            <a:pPr marL="1146175" lvl="2">
              <a:lnSpc>
                <a:spcPct val="100000"/>
              </a:lnSpc>
              <a:spcBef>
                <a:spcPts val="600"/>
              </a:spcBef>
            </a:pPr>
            <a:r>
              <a:rPr lang="en-US" sz="2800"/>
              <a:t>“</a:t>
            </a:r>
            <a:r>
              <a:rPr lang="en-US" sz="2800" i="1"/>
              <a:t>This information helps us make school better for other students like you.”</a:t>
            </a:r>
          </a:p>
          <a:p>
            <a:pPr marL="688975" lvl="1">
              <a:lnSpc>
                <a:spcPct val="100000"/>
              </a:lnSpc>
              <a:spcBef>
                <a:spcPts val="600"/>
              </a:spcBef>
            </a:pPr>
            <a:r>
              <a:rPr lang="en-US" sz="3200"/>
              <a:t>Questions asked and instructions for asking the questions</a:t>
            </a:r>
          </a:p>
          <a:p>
            <a:pPr marL="688975" lvl="1">
              <a:lnSpc>
                <a:spcPct val="100000"/>
              </a:lnSpc>
              <a:spcBef>
                <a:spcPts val="600"/>
              </a:spcBef>
            </a:pPr>
            <a:r>
              <a:rPr lang="en-US" sz="3200"/>
              <a:t>All information is confidential </a:t>
            </a:r>
          </a:p>
          <a:p>
            <a:pPr marL="688975" lvl="1">
              <a:lnSpc>
                <a:spcPct val="100000"/>
              </a:lnSpc>
              <a:spcBef>
                <a:spcPts val="600"/>
              </a:spcBef>
            </a:pPr>
            <a:r>
              <a:rPr lang="en-US" sz="3200"/>
              <a:t>Be prepared to answer the respondents’ questions </a:t>
            </a:r>
          </a:p>
          <a:p>
            <a:pPr marL="1146175" lvl="2">
              <a:lnSpc>
                <a:spcPct val="100000"/>
              </a:lnSpc>
              <a:spcBef>
                <a:spcPts val="600"/>
              </a:spcBef>
            </a:pPr>
            <a:r>
              <a:rPr lang="en-US" sz="2800"/>
              <a:t>Why are you calling me? </a:t>
            </a:r>
          </a:p>
          <a:p>
            <a:pPr marL="231775">
              <a:lnSpc>
                <a:spcPct val="100000"/>
              </a:lnSpc>
              <a:spcBef>
                <a:spcPts val="600"/>
              </a:spcBef>
            </a:pPr>
            <a:endParaRPr lang="en-US" sz="3200"/>
          </a:p>
        </p:txBody>
      </p:sp>
      <p:sp>
        <p:nvSpPr>
          <p:cNvPr id="4" name="Slide Number Placeholder 3">
            <a:extLst>
              <a:ext uri="{FF2B5EF4-FFF2-40B4-BE49-F238E27FC236}">
                <a16:creationId xmlns:a16="http://schemas.microsoft.com/office/drawing/2014/main" id="{BE78DEC6-30FF-1514-3DC4-BD5C0781C47E}"/>
              </a:ext>
            </a:extLst>
          </p:cNvPr>
          <p:cNvSpPr>
            <a:spLocks noGrp="1"/>
          </p:cNvSpPr>
          <p:nvPr>
            <p:ph type="sldNum" sz="quarter" idx="12"/>
          </p:nvPr>
        </p:nvSpPr>
        <p:spPr/>
        <p:txBody>
          <a:bodyPr/>
          <a:lstStyle/>
          <a:p>
            <a:fld id="{8B45A440-1358-493A-BACA-36C065BC0130}" type="slidenum">
              <a:rPr lang="en-US" smtClean="0"/>
              <a:t>49</a:t>
            </a:fld>
            <a:endParaRPr lang="en-US"/>
          </a:p>
        </p:txBody>
      </p:sp>
    </p:spTree>
    <p:extLst>
      <p:ext uri="{BB962C8B-B14F-4D97-AF65-F5344CB8AC3E}">
        <p14:creationId xmlns:p14="http://schemas.microsoft.com/office/powerpoint/2010/main" val="25390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BB0-81C7-7933-AC0A-89A056F1F6A6}"/>
              </a:ext>
            </a:extLst>
          </p:cNvPr>
          <p:cNvSpPr>
            <a:spLocks noGrp="1"/>
          </p:cNvSpPr>
          <p:nvPr>
            <p:ph type="title"/>
          </p:nvPr>
        </p:nvSpPr>
        <p:spPr/>
        <p:txBody>
          <a:bodyPr/>
          <a:lstStyle/>
          <a:p>
            <a:r>
              <a:rPr lang="en-US"/>
              <a:t>Orientation: Dashboards </a:t>
            </a:r>
          </a:p>
        </p:txBody>
      </p:sp>
      <p:sp>
        <p:nvSpPr>
          <p:cNvPr id="3" name="Content Placeholder 2">
            <a:extLst>
              <a:ext uri="{FF2B5EF4-FFF2-40B4-BE49-F238E27FC236}">
                <a16:creationId xmlns:a16="http://schemas.microsoft.com/office/drawing/2014/main" id="{60EB5407-9D2D-3EC0-B0C4-0FF3C0B94ED8}"/>
              </a:ext>
            </a:extLst>
          </p:cNvPr>
          <p:cNvSpPr>
            <a:spLocks noGrp="1"/>
          </p:cNvSpPr>
          <p:nvPr>
            <p:ph idx="1"/>
          </p:nvPr>
        </p:nvSpPr>
        <p:spPr>
          <a:xfrm>
            <a:off x="726831" y="1825625"/>
            <a:ext cx="10846044" cy="4351338"/>
          </a:xfrm>
        </p:spPr>
        <p:txBody>
          <a:bodyPr/>
          <a:lstStyle/>
          <a:p>
            <a:r>
              <a:rPr lang="en-US"/>
              <a:t>Dashboards within the App highlight key information </a:t>
            </a:r>
          </a:p>
        </p:txBody>
      </p:sp>
      <p:sp>
        <p:nvSpPr>
          <p:cNvPr id="4" name="Slide Number Placeholder 3">
            <a:extLst>
              <a:ext uri="{FF2B5EF4-FFF2-40B4-BE49-F238E27FC236}">
                <a16:creationId xmlns:a16="http://schemas.microsoft.com/office/drawing/2014/main" id="{5EF93FA9-6BF2-0E96-56AA-678B9DA1778F}"/>
              </a:ext>
            </a:extLst>
          </p:cNvPr>
          <p:cNvSpPr>
            <a:spLocks noGrp="1"/>
          </p:cNvSpPr>
          <p:nvPr>
            <p:ph type="sldNum" sz="quarter" idx="12"/>
          </p:nvPr>
        </p:nvSpPr>
        <p:spPr/>
        <p:txBody>
          <a:bodyPr/>
          <a:lstStyle/>
          <a:p>
            <a:fld id="{8B45A440-1358-493A-BACA-36C065BC0130}" type="slidenum">
              <a:rPr lang="en-US" smtClean="0"/>
              <a:t>5</a:t>
            </a:fld>
            <a:endParaRPr lang="en-US"/>
          </a:p>
        </p:txBody>
      </p:sp>
      <p:pic>
        <p:nvPicPr>
          <p:cNvPr id="7" name="Picture 6">
            <a:extLst>
              <a:ext uri="{FF2B5EF4-FFF2-40B4-BE49-F238E27FC236}">
                <a16:creationId xmlns:a16="http://schemas.microsoft.com/office/drawing/2014/main" id="{758B7D3C-3B30-D6A9-2752-E7EC5F8F66F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838200" y="2346627"/>
            <a:ext cx="9900588" cy="4080775"/>
          </a:xfrm>
          <a:prstGeom prst="rect">
            <a:avLst/>
          </a:prstGeom>
        </p:spPr>
      </p:pic>
      <p:sp>
        <p:nvSpPr>
          <p:cNvPr id="6" name="TextBox 5"/>
          <p:cNvSpPr txBox="1"/>
          <p:nvPr/>
        </p:nvSpPr>
        <p:spPr>
          <a:xfrm>
            <a:off x="4216783" y="3924505"/>
            <a:ext cx="2811294" cy="307777"/>
          </a:xfrm>
          <a:prstGeom prst="rect">
            <a:avLst/>
          </a:prstGeom>
          <a:solidFill>
            <a:schemeClr val="bg1">
              <a:lumMod val="95000"/>
            </a:schemeClr>
          </a:solidFill>
        </p:spPr>
        <p:txBody>
          <a:bodyPr wrap="square" rtlCol="0">
            <a:spAutoFit/>
          </a:bodyPr>
          <a:lstStyle/>
          <a:p>
            <a:r>
              <a:rPr lang="en-US" sz="1400" dirty="0" smtClean="0">
                <a:latin typeface="+mj-lt"/>
              </a:rPr>
              <a:t> </a:t>
            </a:r>
            <a:r>
              <a:rPr lang="en-US" sz="1400" u="sng" dirty="0">
                <a:latin typeface="+mj-lt"/>
                <a:hlinkClick r:id="rId3"/>
              </a:rPr>
              <a:t>ode.oss-datateam@ode.oregon.gov</a:t>
            </a:r>
            <a:endParaRPr lang="en-US" sz="1400" dirty="0">
              <a:latin typeface="+mj-lt"/>
            </a:endParaRPr>
          </a:p>
        </p:txBody>
      </p:sp>
    </p:spTree>
    <p:extLst>
      <p:ext uri="{BB962C8B-B14F-4D97-AF65-F5344CB8AC3E}">
        <p14:creationId xmlns:p14="http://schemas.microsoft.com/office/powerpoint/2010/main" val="1055451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EA1-4EAD-B4F0-F269-2DFCC5423BB3}"/>
              </a:ext>
            </a:extLst>
          </p:cNvPr>
          <p:cNvSpPr>
            <a:spLocks noGrp="1"/>
          </p:cNvSpPr>
          <p:nvPr>
            <p:ph type="title"/>
          </p:nvPr>
        </p:nvSpPr>
        <p:spPr/>
        <p:txBody>
          <a:bodyPr/>
          <a:lstStyle/>
          <a:p>
            <a:r>
              <a:rPr lang="en-US"/>
              <a:t>Tip 5: Become Familiar with the App</a:t>
            </a:r>
          </a:p>
        </p:txBody>
      </p:sp>
      <p:sp>
        <p:nvSpPr>
          <p:cNvPr id="3" name="Content Placeholder 2">
            <a:extLst>
              <a:ext uri="{FF2B5EF4-FFF2-40B4-BE49-F238E27FC236}">
                <a16:creationId xmlns:a16="http://schemas.microsoft.com/office/drawing/2014/main" id="{79423EC6-461D-FD14-3B76-ED96A775E655}"/>
              </a:ext>
            </a:extLst>
          </p:cNvPr>
          <p:cNvSpPr>
            <a:spLocks noGrp="1"/>
          </p:cNvSpPr>
          <p:nvPr>
            <p:ph idx="1"/>
          </p:nvPr>
        </p:nvSpPr>
        <p:spPr/>
        <p:txBody>
          <a:bodyPr>
            <a:normAutofit/>
          </a:bodyPr>
          <a:lstStyle/>
          <a:p>
            <a:pPr marL="231775"/>
            <a:r>
              <a:rPr lang="en-US" sz="3600" dirty="0"/>
              <a:t>Use the Navigation Pane</a:t>
            </a:r>
          </a:p>
          <a:p>
            <a:pPr marL="231775"/>
            <a:r>
              <a:rPr lang="en-US" sz="3600" dirty="0"/>
              <a:t>Maximize the increase viewing width of the screen and column categories in the PSO App by clicking either </a:t>
            </a:r>
          </a:p>
          <a:p>
            <a:pPr marL="1431925" lvl="1"/>
            <a:r>
              <a:rPr lang="en-US" sz="3200" dirty="0"/>
              <a:t>the Menu button or </a:t>
            </a:r>
          </a:p>
          <a:p>
            <a:pPr marL="1431925" lvl="1"/>
            <a:r>
              <a:rPr lang="en-US" sz="3200" dirty="0"/>
              <a:t>the expand screen </a:t>
            </a:r>
          </a:p>
        </p:txBody>
      </p:sp>
      <p:sp>
        <p:nvSpPr>
          <p:cNvPr id="4" name="Slide Number Placeholder 3">
            <a:extLst>
              <a:ext uri="{FF2B5EF4-FFF2-40B4-BE49-F238E27FC236}">
                <a16:creationId xmlns:a16="http://schemas.microsoft.com/office/drawing/2014/main" id="{BE78DEC6-30FF-1514-3DC4-BD5C0781C47E}"/>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45A440-1358-493A-BACA-36C065BC0130}" type="slidenum">
              <a:rPr lang="en-US" smtClean="0"/>
              <a:t>50</a:t>
            </a:fld>
            <a:endParaRPr lang="en-US"/>
          </a:p>
        </p:txBody>
      </p:sp>
      <p:pic>
        <p:nvPicPr>
          <p:cNvPr id="6" name="Picture 5">
            <a:extLst>
              <a:ext uri="{FF2B5EF4-FFF2-40B4-BE49-F238E27FC236}">
                <a16:creationId xmlns:a16="http://schemas.microsoft.com/office/drawing/2014/main" id="{9F751D66-1867-5F91-7616-DBFE01C1DF1C}"/>
              </a:ext>
              <a:ext uri="{C183D7F6-B498-43B3-948B-1728B52AA6E4}">
                <adec:decorative xmlns:adec="http://schemas.microsoft.com/office/drawing/2017/decorative" xmlns="" val="1"/>
              </a:ext>
            </a:extLst>
          </p:cNvPr>
          <p:cNvPicPr>
            <a:picLocks noChangeAspect="1"/>
          </p:cNvPicPr>
          <p:nvPr/>
        </p:nvPicPr>
        <p:blipFill rotWithShape="1">
          <a:blip r:embed="rId2"/>
          <a:srcRect b="19342"/>
          <a:stretch/>
        </p:blipFill>
        <p:spPr>
          <a:xfrm>
            <a:off x="0" y="5780932"/>
            <a:ext cx="12192000" cy="926999"/>
          </a:xfrm>
          <a:prstGeom prst="rect">
            <a:avLst/>
          </a:prstGeom>
        </p:spPr>
      </p:pic>
      <p:pic>
        <p:nvPicPr>
          <p:cNvPr id="8" name="Picture 7" descr="A blue background with white stripes">
            <a:extLst>
              <a:ext uri="{FF2B5EF4-FFF2-40B4-BE49-F238E27FC236}">
                <a16:creationId xmlns:a16="http://schemas.microsoft.com/office/drawing/2014/main" id="{31CCB667-F6FE-8C9D-ACB9-D83ABF568B20}"/>
              </a:ext>
            </a:extLst>
          </p:cNvPr>
          <p:cNvPicPr>
            <a:picLocks noChangeAspect="1"/>
          </p:cNvPicPr>
          <p:nvPr/>
        </p:nvPicPr>
        <p:blipFill rotWithShape="1">
          <a:blip r:embed="rId3"/>
          <a:srcRect l="15061" t="17753" r="14058" b="17625"/>
          <a:stretch/>
        </p:blipFill>
        <p:spPr>
          <a:xfrm>
            <a:off x="1524000" y="4001294"/>
            <a:ext cx="413026" cy="454329"/>
          </a:xfrm>
          <a:prstGeom prst="rect">
            <a:avLst/>
          </a:prstGeom>
        </p:spPr>
      </p:pic>
      <p:pic>
        <p:nvPicPr>
          <p:cNvPr id="10" name="Picture 9" descr="blue background with diagonal arrows indicating expand screen">
            <a:extLst>
              <a:ext uri="{FF2B5EF4-FFF2-40B4-BE49-F238E27FC236}">
                <a16:creationId xmlns:a16="http://schemas.microsoft.com/office/drawing/2014/main" id="{2861C872-6841-6F8E-1AAC-127D27DDDEB0}"/>
              </a:ext>
            </a:extLst>
          </p:cNvPr>
          <p:cNvPicPr>
            <a:picLocks noChangeAspect="1"/>
          </p:cNvPicPr>
          <p:nvPr/>
        </p:nvPicPr>
        <p:blipFill>
          <a:blip r:embed="rId4"/>
          <a:stretch>
            <a:fillRect/>
          </a:stretch>
        </p:blipFill>
        <p:spPr>
          <a:xfrm>
            <a:off x="1501117" y="4630382"/>
            <a:ext cx="435909" cy="460818"/>
          </a:xfrm>
          <a:prstGeom prst="rect">
            <a:avLst/>
          </a:prstGeom>
        </p:spPr>
      </p:pic>
    </p:spTree>
    <p:extLst>
      <p:ext uri="{BB962C8B-B14F-4D97-AF65-F5344CB8AC3E}">
        <p14:creationId xmlns:p14="http://schemas.microsoft.com/office/powerpoint/2010/main" val="1185106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50B11-A8E3-ED1D-9FFA-F3F61366CDA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3565635"/>
            <a:ext cx="12192000" cy="3937000"/>
          </a:xfrm>
          <a:prstGeom prst="rect">
            <a:avLst/>
          </a:prstGeom>
        </p:spPr>
      </p:pic>
      <p:sp>
        <p:nvSpPr>
          <p:cNvPr id="11" name="Title 10">
            <a:extLst>
              <a:ext uri="{FF2B5EF4-FFF2-40B4-BE49-F238E27FC236}">
                <a16:creationId xmlns:a16="http://schemas.microsoft.com/office/drawing/2014/main" id="{F6D94812-22BB-74D9-DB12-1B9B7ED911E0}"/>
              </a:ext>
            </a:extLst>
          </p:cNvPr>
          <p:cNvSpPr>
            <a:spLocks noGrp="1"/>
          </p:cNvSpPr>
          <p:nvPr>
            <p:ph type="title"/>
          </p:nvPr>
        </p:nvSpPr>
        <p:spPr>
          <a:xfrm>
            <a:off x="712076" y="338437"/>
            <a:ext cx="9568461" cy="1325563"/>
          </a:xfrm>
        </p:spPr>
        <p:txBody>
          <a:bodyPr/>
          <a:lstStyle/>
          <a:p>
            <a:r>
              <a:rPr lang="en-US"/>
              <a:t>Tip 6: Leave Comments in the App </a:t>
            </a:r>
            <a:endParaRPr lang="en-US">
              <a:latin typeface="Franklin Gothic Demi" panose="020B0703020102020204" pitchFamily="34" charset="0"/>
            </a:endParaRPr>
          </a:p>
        </p:txBody>
      </p:sp>
      <p:sp>
        <p:nvSpPr>
          <p:cNvPr id="2" name="Content Placeholder 1">
            <a:extLst>
              <a:ext uri="{FF2B5EF4-FFF2-40B4-BE49-F238E27FC236}">
                <a16:creationId xmlns:a16="http://schemas.microsoft.com/office/drawing/2014/main" id="{6B3834DE-5BFF-253B-DCF7-77ACE299A4DE}"/>
              </a:ext>
            </a:extLst>
          </p:cNvPr>
          <p:cNvSpPr>
            <a:spLocks noGrp="1"/>
          </p:cNvSpPr>
          <p:nvPr>
            <p:ph idx="1"/>
          </p:nvPr>
        </p:nvSpPr>
        <p:spPr>
          <a:xfrm>
            <a:off x="606972" y="1505443"/>
            <a:ext cx="10658436" cy="4351338"/>
          </a:xfrm>
        </p:spPr>
        <p:txBody>
          <a:bodyPr>
            <a:normAutofit/>
          </a:bodyPr>
          <a:lstStyle/>
          <a:p>
            <a:r>
              <a:rPr lang="en-US" sz="2400"/>
              <a:t>Comments are important and helpful. </a:t>
            </a:r>
          </a:p>
          <a:p>
            <a:r>
              <a:rPr lang="en-US" sz="2400"/>
              <a:t>Comments left when “</a:t>
            </a:r>
            <a:r>
              <a:rPr lang="en-US" sz="2400" i="1"/>
              <a:t>Will Complete Later (Still In Progress)</a:t>
            </a:r>
            <a:r>
              <a:rPr lang="en-US" sz="2400"/>
              <a:t>” is select show in Notes of the Contact History </a:t>
            </a:r>
          </a:p>
          <a:p>
            <a:r>
              <a:rPr lang="en-US" sz="2400"/>
              <a:t>When “</a:t>
            </a:r>
            <a:r>
              <a:rPr lang="en-US" sz="2400" i="1"/>
              <a:t>Will Not Complete (No Further Action)”</a:t>
            </a:r>
            <a:r>
              <a:rPr lang="en-US" sz="2400"/>
              <a:t> is selected, leave notes in the Interviewer Notes </a:t>
            </a:r>
          </a:p>
        </p:txBody>
      </p:sp>
    </p:spTree>
    <p:extLst>
      <p:ext uri="{BB962C8B-B14F-4D97-AF65-F5344CB8AC3E}">
        <p14:creationId xmlns:p14="http://schemas.microsoft.com/office/powerpoint/2010/main" val="3554403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977" y="4740243"/>
            <a:ext cx="2580776" cy="1933091"/>
          </a:xfrm>
          <a:prstGeom prst="rect">
            <a:avLst/>
          </a:prstGeom>
        </p:spPr>
      </p:pic>
      <p:sp>
        <p:nvSpPr>
          <p:cNvPr id="9" name="Title 8">
            <a:extLst>
              <a:ext uri="{FF2B5EF4-FFF2-40B4-BE49-F238E27FC236}">
                <a16:creationId xmlns:a16="http://schemas.microsoft.com/office/drawing/2014/main" id="{01323996-CA1E-26DC-5CEF-7A9F5E381A99}"/>
              </a:ext>
            </a:extLst>
          </p:cNvPr>
          <p:cNvSpPr>
            <a:spLocks noGrp="1"/>
          </p:cNvSpPr>
          <p:nvPr>
            <p:ph type="title"/>
          </p:nvPr>
        </p:nvSpPr>
        <p:spPr>
          <a:xfrm>
            <a:off x="863205" y="86902"/>
            <a:ext cx="10515600" cy="1325563"/>
          </a:xfrm>
        </p:spPr>
        <p:txBody>
          <a:bodyPr/>
          <a:lstStyle/>
          <a:p>
            <a:r>
              <a:rPr lang="en-US">
                <a:latin typeface="Calibri Light" panose="020F0302020204030204" pitchFamily="34" charset="0"/>
                <a:cs typeface="Calibri Light" panose="020F0302020204030204" pitchFamily="34" charset="0"/>
              </a:rPr>
              <a:t>Reminders</a:t>
            </a:r>
            <a:r>
              <a:rPr lang="en-US"/>
              <a:t> </a:t>
            </a:r>
          </a:p>
        </p:txBody>
      </p:sp>
      <p:sp>
        <p:nvSpPr>
          <p:cNvPr id="3" name="TextBox 2"/>
          <p:cNvSpPr txBox="1"/>
          <p:nvPr/>
        </p:nvSpPr>
        <p:spPr>
          <a:xfrm>
            <a:off x="748918" y="1081724"/>
            <a:ext cx="9940447" cy="51860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Yo</a:t>
            </a:r>
            <a:r>
              <a:rPr lang="en-US" sz="2200" dirty="0" err="1">
                <a:solidFill>
                  <a:prstClr val="black"/>
                </a:solidFill>
                <a:latin typeface="Aptos" panose="02110004020202020204"/>
              </a:rPr>
              <a:t>ur</a:t>
            </a:r>
            <a:r>
              <a:rPr lang="en-US" sz="2200" dirty="0">
                <a:solidFill>
                  <a:prstClr val="black"/>
                </a:solidFill>
                <a:latin typeface="Aptos" panose="02110004020202020204"/>
              </a:rPr>
              <a:t> support of this data collection is important and appreciated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State goals: 100% attempt; 85% completed interviews; and 76% total engagement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PSO Follow-Up Interview data collection is required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PSO 2.0 App is open for </a:t>
            </a:r>
            <a:r>
              <a:rPr lang="en-US" sz="2200" dirty="0">
                <a:solidFill>
                  <a:prstClr val="black"/>
                </a:solidFill>
                <a:latin typeface="Aptos" panose="02110004020202020204"/>
              </a:rPr>
              <a:t>d</a:t>
            </a:r>
            <a:r>
              <a:rPr kumimoji="0" lang="en-US" sz="2200" b="0" i="0" u="none" strike="noStrike" kern="1200" cap="none" spc="0" normalizeH="0" baseline="0" noProof="0" dirty="0" err="1">
                <a:ln>
                  <a:noFill/>
                </a:ln>
                <a:solidFill>
                  <a:prstClr val="black"/>
                </a:solidFill>
                <a:effectLst/>
                <a:uLnTx/>
                <a:uFillTx/>
                <a:latin typeface="Aptos" panose="02110004020202020204"/>
              </a:rPr>
              <a:t>ata</a:t>
            </a:r>
            <a:r>
              <a:rPr kumimoji="0" lang="en-US" sz="2200" b="0" i="0" u="none" strike="noStrike" kern="1200" cap="none" spc="0" normalizeH="0" baseline="0" noProof="0" dirty="0">
                <a:ln>
                  <a:noFill/>
                </a:ln>
                <a:solidFill>
                  <a:prstClr val="black"/>
                </a:solidFill>
                <a:effectLst/>
                <a:uLnTx/>
                <a:uFillTx/>
                <a:latin typeface="Aptos" panose="02110004020202020204"/>
              </a:rPr>
              <a:t> collection between the </a:t>
            </a:r>
            <a:r>
              <a:rPr kumimoji="0" lang="en-US" sz="2200" b="1" i="0" u="none" strike="noStrike" kern="1200" cap="none" spc="0" normalizeH="0" baseline="0" noProof="0" dirty="0">
                <a:ln>
                  <a:noFill/>
                </a:ln>
                <a:solidFill>
                  <a:prstClr val="black"/>
                </a:solidFill>
                <a:effectLst/>
                <a:uLnTx/>
                <a:uFillTx/>
                <a:latin typeface="Aptos" panose="02110004020202020204"/>
              </a:rPr>
              <a:t>first Thursday in June and last Friday or Monday in September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dirty="0">
                <a:solidFill>
                  <a:prstClr val="black"/>
                </a:solidFill>
                <a:latin typeface="Aptos" panose="02110004020202020204"/>
              </a:rPr>
              <a:t>Data collection can begin when the student has been out of school for a</a:t>
            </a:r>
            <a:r>
              <a:rPr kumimoji="0" lang="en-US" sz="2200" b="0" i="0" u="none" strike="noStrike" kern="1200" cap="none" spc="0" normalizeH="0" baseline="0" noProof="0" dirty="0">
                <a:ln>
                  <a:noFill/>
                </a:ln>
                <a:solidFill>
                  <a:prstClr val="black"/>
                </a:solidFill>
                <a:effectLst/>
                <a:uLnTx/>
                <a:uFillTx/>
                <a:latin typeface="Aptos" panose="02110004020202020204"/>
              </a:rPr>
              <a:t>t </a:t>
            </a:r>
            <a:r>
              <a:rPr kumimoji="0" lang="en-US" sz="2200" b="1" i="0" u="none" strike="noStrike" kern="1200" cap="none" spc="0" normalizeH="0" baseline="0" noProof="0" dirty="0">
                <a:ln>
                  <a:noFill/>
                </a:ln>
                <a:effectLst/>
                <a:uLnTx/>
                <a:uFillTx/>
                <a:latin typeface="Aptos" panose="02110004020202020204"/>
              </a:rPr>
              <a:t>least 365 days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Review the </a:t>
            </a:r>
            <a:r>
              <a:rPr kumimoji="0" lang="en-US" sz="2200" b="0" i="0" u="none" strike="noStrike" kern="1200" cap="none" spc="0" normalizeH="0" baseline="0" noProof="0" dirty="0" err="1">
                <a:ln>
                  <a:noFill/>
                </a:ln>
                <a:solidFill>
                  <a:prstClr val="black"/>
                </a:solidFill>
                <a:effectLst/>
                <a:uLnTx/>
                <a:uFillTx/>
                <a:latin typeface="Aptos" panose="02110004020202020204"/>
              </a:rPr>
              <a:t>Studen</a:t>
            </a:r>
            <a:r>
              <a:rPr lang="en-US" sz="2200" dirty="0">
                <a:solidFill>
                  <a:prstClr val="black"/>
                </a:solidFill>
                <a:latin typeface="Aptos" panose="02110004020202020204"/>
              </a:rPr>
              <a:t>t List a</a:t>
            </a:r>
            <a:r>
              <a:rPr kumimoji="0" lang="en-US" sz="2200" b="0" i="0" u="none" strike="noStrike" kern="1200" cap="none" spc="0" normalizeH="0" baseline="0" noProof="0" dirty="0" err="1">
                <a:ln>
                  <a:noFill/>
                </a:ln>
                <a:solidFill>
                  <a:prstClr val="black"/>
                </a:solidFill>
                <a:effectLst/>
                <a:uLnTx/>
                <a:uFillTx/>
                <a:latin typeface="Aptos" panose="02110004020202020204"/>
              </a:rPr>
              <a:t>nd</a:t>
            </a:r>
            <a:r>
              <a:rPr kumimoji="0" lang="en-US" sz="2200" b="0" i="0" u="none" strike="noStrike" kern="1200" cap="none" spc="0" normalizeH="0" baseline="0" noProof="0" dirty="0">
                <a:ln>
                  <a:noFill/>
                </a:ln>
                <a:solidFill>
                  <a:prstClr val="black"/>
                </a:solidFill>
                <a:effectLst/>
                <a:uLnTx/>
                <a:uFillTx/>
                <a:latin typeface="Aptos" panose="02110004020202020204"/>
              </a:rPr>
              <a:t> confirm it is accurate &amp; complete</a:t>
            </a:r>
            <a:r>
              <a:rPr lang="en-US" sz="2200" dirty="0">
                <a:solidFill>
                  <a:prstClr val="black"/>
                </a:solidFill>
                <a:latin typeface="Aptos" panose="02110004020202020204"/>
              </a:rPr>
              <a:t>. </a:t>
            </a:r>
            <a:r>
              <a:rPr kumimoji="0" lang="en-US" sz="2200" b="0" i="0" u="none" strike="noStrike" kern="1200" cap="none" spc="0" normalizeH="0" baseline="0" noProof="0" dirty="0">
                <a:ln>
                  <a:noFill/>
                </a:ln>
                <a:solidFill>
                  <a:prstClr val="black"/>
                </a:solidFill>
                <a:effectLst/>
                <a:uLnTx/>
                <a:uFillTx/>
                <a:latin typeface="Aptos" panose="02110004020202020204"/>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Contact the ODE Data Team to make changes to the Student List </a:t>
            </a:r>
            <a:endParaRPr lang="en-US" sz="2200" dirty="0">
              <a:solidFill>
                <a:prstClr val="black"/>
              </a:solidFill>
              <a:latin typeface="Aptos" panose="02110004020202020204"/>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rPr>
              <a:t>Practice the Telephone script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dirty="0">
                <a:solidFill>
                  <a:prstClr val="black"/>
                </a:solidFill>
                <a:latin typeface="Aptos" panose="02110004020202020204"/>
              </a:rPr>
              <a:t>Use the App – it’s easier, more secure, eliminates duplicated efforts</a:t>
            </a:r>
            <a:endParaRPr kumimoji="0" lang="en-US" sz="2200" b="0" i="0" u="none" strike="noStrike" kern="1200" cap="none" spc="0" normalizeH="0" baseline="0" noProof="0" dirty="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200" dirty="0">
                <a:solidFill>
                  <a:prstClr val="black"/>
                </a:solidFill>
                <a:latin typeface="Aptos" panose="02110004020202020204"/>
              </a:rPr>
              <a:t>UO PSO Team is here to help – ask questions </a:t>
            </a:r>
            <a:endParaRPr kumimoji="0" lang="en-US" sz="2200" b="0" i="0" u="none" strike="noStrike" kern="1200" cap="none" spc="0" normalizeH="0" baseline="0" noProof="0" dirty="0">
              <a:ln>
                <a:noFill/>
              </a:ln>
              <a:solidFill>
                <a:prstClr val="black"/>
              </a:solidFill>
              <a:effectLst/>
              <a:uLnTx/>
              <a:uFillTx/>
              <a:latin typeface="Aptos" panose="02110004020202020204"/>
            </a:endParaRPr>
          </a:p>
        </p:txBody>
      </p:sp>
      <p:sp>
        <p:nvSpPr>
          <p:cNvPr id="6" name="TextBox 5">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30</a:t>
            </a:r>
          </a:p>
        </p:txBody>
      </p:sp>
      <p:pic>
        <p:nvPicPr>
          <p:cNvPr id="7" name="Picture 2">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4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0D378B"/>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0D378B"/>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D378B"/>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D378B"/>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0D378B"/>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0D378B"/>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0D378B"/>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0D378B"/>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0D378B"/>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0D378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60</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8475" y="125077"/>
            <a:ext cx="1351919" cy="717779"/>
          </a:xfrm>
          <a:prstGeom prst="rect">
            <a:avLst/>
          </a:prstGeom>
        </p:spPr>
      </p:pic>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4864" y="1223345"/>
            <a:ext cx="9235440" cy="3463290"/>
          </a:xfrm>
          <a:prstGeom prst="rect">
            <a:avLst/>
          </a:prstGeom>
        </p:spPr>
      </p:pic>
      <p:sp>
        <p:nvSpPr>
          <p:cNvPr id="2" name="Title 1">
            <a:extLst>
              <a:ext uri="{FF2B5EF4-FFF2-40B4-BE49-F238E27FC236}">
                <a16:creationId xmlns:a16="http://schemas.microsoft.com/office/drawing/2014/main" id="{2621729D-8938-9226-9F3D-6CA8D63C48BA}"/>
              </a:ext>
            </a:extLst>
          </p:cNvPr>
          <p:cNvSpPr>
            <a:spLocks noGrp="1"/>
          </p:cNvSpPr>
          <p:nvPr>
            <p:ph type="title"/>
          </p:nvPr>
        </p:nvSpPr>
        <p:spPr>
          <a:xfrm>
            <a:off x="838200" y="-1325563"/>
            <a:ext cx="10515600" cy="1325563"/>
          </a:xfrm>
        </p:spPr>
        <p:txBody>
          <a:bodyPr/>
          <a:lstStyle/>
          <a:p>
            <a:r>
              <a:rPr lang="en-US" dirty="0"/>
              <a:t>Questions</a:t>
            </a:r>
          </a:p>
        </p:txBody>
      </p:sp>
    </p:spTree>
    <p:extLst>
      <p:ext uri="{BB962C8B-B14F-4D97-AF65-F5344CB8AC3E}">
        <p14:creationId xmlns:p14="http://schemas.microsoft.com/office/powerpoint/2010/main" val="3731277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A0C65"/>
                </a:solidFill>
              </a:rPr>
              <a:t>Thank you!</a:t>
            </a:r>
            <a:br>
              <a:rPr lang="en-US">
                <a:solidFill>
                  <a:srgbClr val="0A0C65"/>
                </a:solidFill>
              </a:rPr>
            </a:br>
            <a:r>
              <a:rPr lang="en-US">
                <a:solidFill>
                  <a:srgbClr val="0A0C65"/>
                </a:solidFill>
              </a:rPr>
              <a:t>Be in Touch with Us </a:t>
            </a:r>
          </a:p>
        </p:txBody>
      </p:sp>
      <p:sp>
        <p:nvSpPr>
          <p:cNvPr id="3" name="Content Placeholder 2"/>
          <p:cNvSpPr>
            <a:spLocks noGrp="1"/>
          </p:cNvSpPr>
          <p:nvPr>
            <p:ph idx="1"/>
          </p:nvPr>
        </p:nvSpPr>
        <p:spPr>
          <a:xfrm>
            <a:off x="258393" y="2087367"/>
            <a:ext cx="10515600" cy="4351338"/>
          </a:xfrm>
        </p:spPr>
        <p:txBody>
          <a:bodyPr>
            <a:normAutofit/>
          </a:bodyPr>
          <a:lstStyle/>
          <a:p>
            <a:r>
              <a:rPr lang="en-US" sz="2600" dirty="0"/>
              <a:t>Shava Feinstein</a:t>
            </a:r>
          </a:p>
          <a:p>
            <a:pPr marL="457189" lvl="1" indent="0">
              <a:buNone/>
            </a:pPr>
            <a:r>
              <a:rPr lang="en-US" dirty="0">
                <a:hlinkClick r:id="rId3"/>
              </a:rPr>
              <a:t>Shava.Feinstein@ode.oregon.gov</a:t>
            </a:r>
            <a:endParaRPr lang="en-US" dirty="0"/>
          </a:p>
          <a:p>
            <a:r>
              <a:rPr lang="en-US" sz="2600" dirty="0"/>
              <a:t>Charlotte Alverson</a:t>
            </a:r>
          </a:p>
          <a:p>
            <a:pPr marL="457189" lvl="1" indent="0">
              <a:buNone/>
            </a:pPr>
            <a:r>
              <a:rPr lang="en-US" dirty="0">
                <a:hlinkClick r:id="rId4"/>
              </a:rPr>
              <a:t>calverso@uoregon.edu</a:t>
            </a:r>
            <a:endParaRPr lang="en-US" dirty="0"/>
          </a:p>
          <a:p>
            <a:r>
              <a:rPr lang="en-US" sz="2600" dirty="0"/>
              <a:t>Cindy Post</a:t>
            </a:r>
          </a:p>
          <a:p>
            <a:pPr marL="457189" lvl="1" indent="0">
              <a:buNone/>
            </a:pPr>
            <a:r>
              <a:rPr lang="en-US" dirty="0">
                <a:hlinkClick r:id="rId5"/>
              </a:rPr>
              <a:t>cpost3@uoregon.edu</a:t>
            </a:r>
            <a:endParaRPr lang="en-US" dirty="0"/>
          </a:p>
          <a:p>
            <a:r>
              <a:rPr lang="en-US" sz="2600" dirty="0"/>
              <a:t>ODE Data Team email:</a:t>
            </a:r>
          </a:p>
          <a:p>
            <a:pPr marL="228600">
              <a:lnSpc>
                <a:spcPct val="100000"/>
              </a:lnSpc>
              <a:spcBef>
                <a:spcPts val="0"/>
              </a:spcBef>
            </a:pPr>
            <a:r>
              <a:rPr lang="en-US" sz="2400" dirty="0" smtClean="0">
                <a:solidFill>
                  <a:schemeClr val="bg1"/>
                </a:solidFill>
                <a:hlinkClick r:id="rId6"/>
              </a:rPr>
              <a:t>ode.oss-datateam@ode.oregon.gov</a:t>
            </a:r>
            <a:endParaRPr lang="en-US" sz="2400" dirty="0" smtClean="0">
              <a:solidFill>
                <a:schemeClr val="bg1"/>
              </a:solidFill>
            </a:endParaRPr>
          </a:p>
          <a:p>
            <a:pPr marL="228600">
              <a:lnSpc>
                <a:spcPct val="100000"/>
              </a:lnSpc>
              <a:spcBef>
                <a:spcPts val="0"/>
              </a:spcBef>
            </a:pPr>
            <a:r>
              <a:rPr lang="en-US" sz="2600" dirty="0" smtClean="0"/>
              <a:t>UO </a:t>
            </a:r>
            <a:r>
              <a:rPr lang="en-US" sz="2600" dirty="0"/>
              <a:t>Support email:  </a:t>
            </a:r>
            <a:r>
              <a:rPr lang="en-US" sz="2400" dirty="0">
                <a:hlinkClick r:id="rId7"/>
              </a:rPr>
              <a:t>pso@uoregon.edu</a:t>
            </a:r>
            <a:endParaRPr lang="en-US" sz="2600" dirty="0"/>
          </a:p>
          <a:p>
            <a:pPr marL="0" indent="0">
              <a:buNone/>
            </a:pPr>
            <a:endParaRPr lang="en-US" sz="2600" dirty="0"/>
          </a:p>
          <a:p>
            <a:pPr lvl="1"/>
            <a:endParaRPr lang="en-US" dirty="0"/>
          </a:p>
          <a:p>
            <a:pPr marL="457189" lvl="1" indent="0">
              <a:buNone/>
            </a:pPr>
            <a:endParaRPr lang="en-US" dirty="0"/>
          </a:p>
          <a:p>
            <a:pPr marL="0" indent="0">
              <a:buNone/>
            </a:pPr>
            <a:endParaRPr lang="en-US" dirty="0"/>
          </a:p>
          <a:p>
            <a:pPr marL="0" indent="0">
              <a:buNone/>
            </a:pPr>
            <a:endParaRPr lang="en-US" dirty="0"/>
          </a:p>
        </p:txBody>
      </p:sp>
      <p:sp>
        <p:nvSpPr>
          <p:cNvPr id="9" name="TextBox 8">
            <a:extLst>
              <a:ext uri="{C183D7F6-B498-43B3-948B-1728B52AA6E4}">
                <adec:decorative xmlns:adec="http://schemas.microsoft.com/office/drawing/2017/decorative" xmlns="" val="1"/>
              </a:ext>
            </a:extLst>
          </p:cNvPr>
          <p:cNvSpPr txBox="1"/>
          <p:nvPr/>
        </p:nvSpPr>
        <p:spPr>
          <a:xfrm>
            <a:off x="11767507" y="6488668"/>
            <a:ext cx="424493" cy="369332"/>
          </a:xfrm>
          <a:prstGeom prst="rect">
            <a:avLst/>
          </a:prstGeom>
          <a:noFill/>
        </p:spPr>
        <p:txBody>
          <a:bodyPr wrap="square" rtlCol="0">
            <a:spAutoFit/>
          </a:bodyPr>
          <a:lstStyle/>
          <a:p>
            <a:r>
              <a:rPr lang="en-US">
                <a:solidFill>
                  <a:schemeClr val="bg1"/>
                </a:solidFill>
              </a:rPr>
              <a:t>61</a:t>
            </a:r>
          </a:p>
        </p:txBody>
      </p:sp>
      <p:pic>
        <p:nvPicPr>
          <p:cNvPr id="10" name="Picture 2">
            <a:extLst>
              <a:ext uri="{C183D7F6-B498-43B3-948B-1728B52AA6E4}">
                <adec:decorative xmlns:adec="http://schemas.microsoft.com/office/drawing/2017/decorative" xmlns=""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C183D7F6-B498-43B3-948B-1728B52AA6E4}">
                <adec:decorative xmlns:adec="http://schemas.microsoft.com/office/drawing/2017/decorative" xmlns="" val="0"/>
              </a:ext>
            </a:extLst>
          </p:cNvPr>
          <p:cNvSpPr txBox="1"/>
          <p:nvPr/>
        </p:nvSpPr>
        <p:spPr>
          <a:xfrm>
            <a:off x="0" y="6382272"/>
            <a:ext cx="2762249" cy="369332"/>
          </a:xfrm>
          <a:prstGeom prst="rect">
            <a:avLst/>
          </a:prstGeom>
          <a:noFill/>
        </p:spPr>
        <p:txBody>
          <a:bodyPr wrap="square" rtlCol="0">
            <a:spAutoFit/>
          </a:bodyPr>
          <a:lstStyle/>
          <a:p>
            <a:r>
              <a:rPr lang="en-US">
                <a:solidFill>
                  <a:schemeClr val="bg1">
                    <a:lumMod val="85000"/>
                  </a:schemeClr>
                </a:solidFill>
              </a:rPr>
              <a:t>5/2024 rev.</a:t>
            </a:r>
          </a:p>
        </p:txBody>
      </p:sp>
      <p:grpSp>
        <p:nvGrpSpPr>
          <p:cNvPr id="6" name="Group 5">
            <a:extLst>
              <a:ext uri="{FF2B5EF4-FFF2-40B4-BE49-F238E27FC236}">
                <a16:creationId xmlns:a16="http://schemas.microsoft.com/office/drawing/2014/main" id="{9FC3558A-B199-313B-346A-1567E699982D}"/>
              </a:ext>
              <a:ext uri="{C183D7F6-B498-43B3-948B-1728B52AA6E4}">
                <adec:decorative xmlns:adec="http://schemas.microsoft.com/office/drawing/2017/decorative" xmlns="" val="1"/>
              </a:ext>
            </a:extLst>
          </p:cNvPr>
          <p:cNvGrpSpPr/>
          <p:nvPr/>
        </p:nvGrpSpPr>
        <p:grpSpPr>
          <a:xfrm>
            <a:off x="6685246" y="1995921"/>
            <a:ext cx="5438184" cy="3622560"/>
            <a:chOff x="6685246" y="1995921"/>
            <a:chExt cx="5438184" cy="362256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5246" y="1995921"/>
              <a:ext cx="5438184" cy="3622560"/>
            </a:xfrm>
            <a:prstGeom prst="rect">
              <a:avLst/>
            </a:prstGeom>
            <a:ln>
              <a:noFill/>
            </a:ln>
            <a:effectLst>
              <a:softEdge rad="112500"/>
            </a:effectLst>
          </p:spPr>
        </p:pic>
        <p:pic>
          <p:nvPicPr>
            <p:cNvPr id="8" name="Picture 2" descr="Inline image 1"/>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rot="21363960">
              <a:off x="8102128" y="2606313"/>
              <a:ext cx="2870565" cy="15600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FD437DC-13E3-F980-512A-E849244DB9E3}"/>
                </a:ext>
              </a:extLst>
            </p:cNvPr>
            <p:cNvSpPr/>
            <p:nvPr/>
          </p:nvSpPr>
          <p:spPr>
            <a:xfrm rot="21213989">
              <a:off x="8440168" y="4246383"/>
              <a:ext cx="944922" cy="1780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880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2BA0-F04E-4423-DBD1-DA3684063A67}"/>
              </a:ext>
            </a:extLst>
          </p:cNvPr>
          <p:cNvSpPr>
            <a:spLocks noGrp="1"/>
          </p:cNvSpPr>
          <p:nvPr>
            <p:ph type="title"/>
          </p:nvPr>
        </p:nvSpPr>
        <p:spPr/>
        <p:txBody>
          <a:bodyPr/>
          <a:lstStyle/>
          <a:p>
            <a:r>
              <a:rPr lang="en-US"/>
              <a:t>Orientation: Buttons and Pop-Ups  </a:t>
            </a:r>
          </a:p>
        </p:txBody>
      </p:sp>
      <p:sp>
        <p:nvSpPr>
          <p:cNvPr id="3" name="Content Placeholder 2">
            <a:extLst>
              <a:ext uri="{FF2B5EF4-FFF2-40B4-BE49-F238E27FC236}">
                <a16:creationId xmlns:a16="http://schemas.microsoft.com/office/drawing/2014/main" id="{41598102-BCDE-6113-24AF-3B88499AAE00}"/>
              </a:ext>
            </a:extLst>
          </p:cNvPr>
          <p:cNvSpPr>
            <a:spLocks noGrp="1"/>
          </p:cNvSpPr>
          <p:nvPr>
            <p:ph idx="1"/>
          </p:nvPr>
        </p:nvSpPr>
        <p:spPr>
          <a:xfrm>
            <a:off x="3622876" y="1690688"/>
            <a:ext cx="7291085" cy="4351338"/>
          </a:xfrm>
        </p:spPr>
        <p:txBody>
          <a:bodyPr>
            <a:normAutofit/>
          </a:bodyPr>
          <a:lstStyle/>
          <a:p>
            <a:r>
              <a:rPr lang="en-US"/>
              <a:t>Buttons are used to navigate through the App </a:t>
            </a:r>
          </a:p>
          <a:p>
            <a:endParaRPr lang="en-US"/>
          </a:p>
          <a:p>
            <a:endParaRPr lang="en-US"/>
          </a:p>
          <a:p>
            <a:r>
              <a:rPr lang="en-US"/>
              <a:t>Pop-Ups provide information and feedback</a:t>
            </a:r>
          </a:p>
          <a:p>
            <a:endParaRPr lang="en-US"/>
          </a:p>
          <a:p>
            <a:endParaRPr lang="en-US"/>
          </a:p>
          <a:p>
            <a:r>
              <a:rPr lang="en-US"/>
              <a:t>The mouse pointer becomes a finger icon on active buttons </a:t>
            </a:r>
          </a:p>
          <a:p>
            <a:endParaRPr lang="en-US"/>
          </a:p>
        </p:txBody>
      </p:sp>
      <p:sp>
        <p:nvSpPr>
          <p:cNvPr id="4" name="Slide Number Placeholder 3">
            <a:extLst>
              <a:ext uri="{FF2B5EF4-FFF2-40B4-BE49-F238E27FC236}">
                <a16:creationId xmlns:a16="http://schemas.microsoft.com/office/drawing/2014/main" id="{C8EA92B2-74FA-9BFE-F077-543EB75A881E}"/>
              </a:ext>
            </a:extLst>
          </p:cNvPr>
          <p:cNvSpPr>
            <a:spLocks noGrp="1"/>
          </p:cNvSpPr>
          <p:nvPr>
            <p:ph type="sldNum" sz="quarter" idx="12"/>
          </p:nvPr>
        </p:nvSpPr>
        <p:spPr/>
        <p:txBody>
          <a:bodyPr/>
          <a:lstStyle/>
          <a:p>
            <a:fld id="{8B45A440-1358-493A-BACA-36C065BC0130}" type="slidenum">
              <a:rPr lang="en-US" smtClean="0"/>
              <a:t>6</a:t>
            </a:fld>
            <a:endParaRPr lang="en-US"/>
          </a:p>
        </p:txBody>
      </p:sp>
      <p:pic>
        <p:nvPicPr>
          <p:cNvPr id="5" name="Picture 4">
            <a:extLst>
              <a:ext uri="{FF2B5EF4-FFF2-40B4-BE49-F238E27FC236}">
                <a16:creationId xmlns:a16="http://schemas.microsoft.com/office/drawing/2014/main" id="{DC273BD0-7CD3-4FEA-96BC-9EDBE23CED5A}"/>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665347" y="3026186"/>
            <a:ext cx="1450229" cy="1141245"/>
          </a:xfrm>
          <a:prstGeom prst="rect">
            <a:avLst/>
          </a:prstGeom>
        </p:spPr>
      </p:pic>
      <p:pic>
        <p:nvPicPr>
          <p:cNvPr id="10" name="Picture 9">
            <a:extLst>
              <a:ext uri="{FF2B5EF4-FFF2-40B4-BE49-F238E27FC236}">
                <a16:creationId xmlns:a16="http://schemas.microsoft.com/office/drawing/2014/main" id="{187A37F0-BB19-5FE2-854A-95343E48DB7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551321" y="4851178"/>
            <a:ext cx="612736" cy="687180"/>
          </a:xfrm>
          <a:prstGeom prst="rect">
            <a:avLst/>
          </a:prstGeom>
        </p:spPr>
      </p:pic>
      <p:pic>
        <p:nvPicPr>
          <p:cNvPr id="12" name="Picture 11">
            <a:extLst>
              <a:ext uri="{FF2B5EF4-FFF2-40B4-BE49-F238E27FC236}">
                <a16:creationId xmlns:a16="http://schemas.microsoft.com/office/drawing/2014/main" id="{94B81194-5624-BB17-E602-7BED0C5E8E53}"/>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125697" y="1690688"/>
            <a:ext cx="989879" cy="530657"/>
          </a:xfrm>
          <a:prstGeom prst="rect">
            <a:avLst/>
          </a:prstGeom>
        </p:spPr>
      </p:pic>
    </p:spTree>
    <p:extLst>
      <p:ext uri="{BB962C8B-B14F-4D97-AF65-F5344CB8AC3E}">
        <p14:creationId xmlns:p14="http://schemas.microsoft.com/office/powerpoint/2010/main" val="15351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D34D73C-1E67-B004-249B-23125F08F88F}"/>
              </a:ext>
            </a:extLst>
          </p:cNvPr>
          <p:cNvSpPr txBox="1"/>
          <p:nvPr/>
        </p:nvSpPr>
        <p:spPr>
          <a:xfrm>
            <a:off x="301899" y="1440115"/>
            <a:ext cx="10971847"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Click the Help icon with a question mark to open a pop-up box with information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Click </a:t>
            </a:r>
            <a:r>
              <a:rPr lang="en-US" sz="2400" i="1" dirty="0"/>
              <a:t>? Help </a:t>
            </a:r>
            <a:r>
              <a:rPr lang="en-US" sz="2400" dirty="0"/>
              <a:t>in the Navigation pane to go to a Frequently Asked Questions (FAQs) document and list of Resources </a:t>
            </a:r>
          </a:p>
        </p:txBody>
      </p:sp>
      <p:sp>
        <p:nvSpPr>
          <p:cNvPr id="2" name="Title 1">
            <a:extLst>
              <a:ext uri="{FF2B5EF4-FFF2-40B4-BE49-F238E27FC236}">
                <a16:creationId xmlns:a16="http://schemas.microsoft.com/office/drawing/2014/main" id="{A2874629-0709-341A-0B3C-3C6AA7DEC0E0}"/>
              </a:ext>
            </a:extLst>
          </p:cNvPr>
          <p:cNvSpPr>
            <a:spLocks noGrp="1"/>
          </p:cNvSpPr>
          <p:nvPr>
            <p:ph type="title"/>
          </p:nvPr>
        </p:nvSpPr>
        <p:spPr/>
        <p:txBody>
          <a:bodyPr/>
          <a:lstStyle/>
          <a:p>
            <a:r>
              <a:rPr lang="en-US"/>
              <a:t>Orientation: Help </a:t>
            </a:r>
          </a:p>
        </p:txBody>
      </p:sp>
      <p:sp>
        <p:nvSpPr>
          <p:cNvPr id="4" name="Slide Number Placeholder 3">
            <a:extLst>
              <a:ext uri="{FF2B5EF4-FFF2-40B4-BE49-F238E27FC236}">
                <a16:creationId xmlns:a16="http://schemas.microsoft.com/office/drawing/2014/main" id="{158B23DD-1315-4A1A-830F-60E50CA2D372}"/>
              </a:ext>
            </a:extLst>
          </p:cNvPr>
          <p:cNvSpPr>
            <a:spLocks noGrp="1"/>
          </p:cNvSpPr>
          <p:nvPr>
            <p:ph type="sldNum" sz="quarter" idx="12"/>
          </p:nvPr>
        </p:nvSpPr>
        <p:spPr/>
        <p:txBody>
          <a:bodyPr/>
          <a:lstStyle/>
          <a:p>
            <a:fld id="{8B45A440-1358-493A-BACA-36C065BC0130}" type="slidenum">
              <a:rPr lang="en-US" smtClean="0"/>
              <a:t>7</a:t>
            </a:fld>
            <a:endParaRPr lang="en-US"/>
          </a:p>
        </p:txBody>
      </p:sp>
      <p:pic>
        <p:nvPicPr>
          <p:cNvPr id="9" name="Content Placeholder 8">
            <a:extLst>
              <a:ext uri="{FF2B5EF4-FFF2-40B4-BE49-F238E27FC236}">
                <a16:creationId xmlns:a16="http://schemas.microsoft.com/office/drawing/2014/main" id="{C817770E-C82F-8E10-E9E7-2AF72F680922}"/>
              </a:ext>
              <a:ext uri="{C183D7F6-B498-43B3-948B-1728B52AA6E4}">
                <adec:decorative xmlns:adec="http://schemas.microsoft.com/office/drawing/2017/decorative" xmlns="" val="1"/>
              </a:ext>
            </a:extLst>
          </p:cNvPr>
          <p:cNvPicPr>
            <a:picLocks noGrp="1" noChangeAspect="1"/>
          </p:cNvPicPr>
          <p:nvPr>
            <p:ph idx="1"/>
          </p:nvPr>
        </p:nvPicPr>
        <p:blipFill rotWithShape="1">
          <a:blip r:embed="rId2"/>
          <a:srcRect l="20437" t="20561" r="23324" b="11324"/>
          <a:stretch/>
        </p:blipFill>
        <p:spPr>
          <a:xfrm>
            <a:off x="1915831" y="2277204"/>
            <a:ext cx="830318" cy="1061545"/>
          </a:xfrm>
        </p:spPr>
      </p:pic>
      <p:pic>
        <p:nvPicPr>
          <p:cNvPr id="7" name="Picture 6">
            <a:extLst>
              <a:ext uri="{FF2B5EF4-FFF2-40B4-BE49-F238E27FC236}">
                <a16:creationId xmlns:a16="http://schemas.microsoft.com/office/drawing/2014/main" id="{43F7B38E-B33C-218E-E523-4887FCEF6F15}"/>
              </a:ext>
              <a:ext uri="{C183D7F6-B498-43B3-948B-1728B52AA6E4}">
                <adec:decorative xmlns:adec="http://schemas.microsoft.com/office/drawing/2017/decorative" xmlns="" val="1"/>
              </a:ext>
            </a:extLst>
          </p:cNvPr>
          <p:cNvPicPr>
            <a:picLocks noChangeAspect="1"/>
          </p:cNvPicPr>
          <p:nvPr/>
        </p:nvPicPr>
        <p:blipFill rotWithShape="1">
          <a:blip r:embed="rId3"/>
          <a:srcRect l="699" b="37694"/>
          <a:stretch/>
        </p:blipFill>
        <p:spPr>
          <a:xfrm>
            <a:off x="4174435" y="2000965"/>
            <a:ext cx="4261899" cy="1541180"/>
          </a:xfrm>
          <a:prstGeom prst="rect">
            <a:avLst/>
          </a:prstGeom>
        </p:spPr>
      </p:pic>
      <p:grpSp>
        <p:nvGrpSpPr>
          <p:cNvPr id="5" name="Group 4">
            <a:extLst>
              <a:ext uri="{FF2B5EF4-FFF2-40B4-BE49-F238E27FC236}">
                <a16:creationId xmlns:a16="http://schemas.microsoft.com/office/drawing/2014/main" id="{CF9A28E7-3E40-3379-5D01-3D8AE35A7707}"/>
              </a:ext>
              <a:ext uri="{C183D7F6-B498-43B3-948B-1728B52AA6E4}">
                <adec:decorative xmlns:adec="http://schemas.microsoft.com/office/drawing/2017/decorative" xmlns="" val="1"/>
              </a:ext>
            </a:extLst>
          </p:cNvPr>
          <p:cNvGrpSpPr/>
          <p:nvPr/>
        </p:nvGrpSpPr>
        <p:grpSpPr>
          <a:xfrm>
            <a:off x="1271215" y="4639359"/>
            <a:ext cx="10237224" cy="2323988"/>
            <a:chOff x="1271215" y="4520090"/>
            <a:chExt cx="10237224" cy="2323988"/>
          </a:xfrm>
        </p:grpSpPr>
        <p:pic>
          <p:nvPicPr>
            <p:cNvPr id="14" name="Picture 13">
              <a:extLst>
                <a:ext uri="{FF2B5EF4-FFF2-40B4-BE49-F238E27FC236}">
                  <a16:creationId xmlns:a16="http://schemas.microsoft.com/office/drawing/2014/main" id="{43E85672-974A-11B2-4470-05CA540CE5B5}"/>
                </a:ext>
              </a:extLst>
            </p:cNvPr>
            <p:cNvPicPr>
              <a:picLocks noChangeAspect="1"/>
            </p:cNvPicPr>
            <p:nvPr/>
          </p:nvPicPr>
          <p:blipFill>
            <a:blip r:embed="rId4"/>
            <a:stretch>
              <a:fillRect/>
            </a:stretch>
          </p:blipFill>
          <p:spPr>
            <a:xfrm>
              <a:off x="4053565" y="4725534"/>
              <a:ext cx="3947502" cy="2118544"/>
            </a:xfrm>
            <a:prstGeom prst="rect">
              <a:avLst/>
            </a:prstGeom>
          </p:spPr>
        </p:pic>
        <p:pic>
          <p:nvPicPr>
            <p:cNvPr id="18" name="Picture 17">
              <a:extLst>
                <a:ext uri="{FF2B5EF4-FFF2-40B4-BE49-F238E27FC236}">
                  <a16:creationId xmlns:a16="http://schemas.microsoft.com/office/drawing/2014/main" id="{108503C9-061C-08E5-8642-1652D93351D9}"/>
                </a:ext>
              </a:extLst>
            </p:cNvPr>
            <p:cNvPicPr>
              <a:picLocks noChangeAspect="1"/>
            </p:cNvPicPr>
            <p:nvPr/>
          </p:nvPicPr>
          <p:blipFill>
            <a:blip r:embed="rId5"/>
            <a:stretch>
              <a:fillRect/>
            </a:stretch>
          </p:blipFill>
          <p:spPr>
            <a:xfrm>
              <a:off x="8093424" y="4824603"/>
              <a:ext cx="3415015" cy="1920406"/>
            </a:xfrm>
            <a:prstGeom prst="rect">
              <a:avLst/>
            </a:prstGeom>
          </p:spPr>
        </p:pic>
        <p:pic>
          <p:nvPicPr>
            <p:cNvPr id="3" name="Picture 2"/>
            <p:cNvPicPr>
              <a:picLocks noChangeAspect="1"/>
            </p:cNvPicPr>
            <p:nvPr/>
          </p:nvPicPr>
          <p:blipFill>
            <a:blip r:embed="rId6"/>
            <a:stretch>
              <a:fillRect/>
            </a:stretch>
          </p:blipFill>
          <p:spPr>
            <a:xfrm>
              <a:off x="1271215" y="4520090"/>
              <a:ext cx="2119549" cy="2201385"/>
            </a:xfrm>
            <a:prstGeom prst="rect">
              <a:avLst/>
            </a:prstGeom>
          </p:spPr>
        </p:pic>
      </p:grpSp>
    </p:spTree>
    <p:extLst>
      <p:ext uri="{BB962C8B-B14F-4D97-AF65-F5344CB8AC3E}">
        <p14:creationId xmlns:p14="http://schemas.microsoft.com/office/powerpoint/2010/main" val="26851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xEl>
                                              <p:pRg st="6" end="6"/>
                                            </p:txEl>
                                          </p:spTgt>
                                        </p:tgtEl>
                                        <p:attrNameLst>
                                          <p:attrName>style.visibility</p:attrName>
                                        </p:attrNameLst>
                                      </p:cBhvr>
                                      <p:to>
                                        <p:strVal val="visible"/>
                                      </p:to>
                                    </p:set>
                                    <p:animEffect transition="in" filter="wipe(down)">
                                      <p:cBhvr>
                                        <p:cTn id="12" dur="500"/>
                                        <p:tgtEl>
                                          <p:spTgt spid="19">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3EDE-BA8E-6B12-70D6-2698B40B918A}"/>
              </a:ext>
            </a:extLst>
          </p:cNvPr>
          <p:cNvSpPr>
            <a:spLocks noGrp="1"/>
          </p:cNvSpPr>
          <p:nvPr>
            <p:ph type="title"/>
          </p:nvPr>
        </p:nvSpPr>
        <p:spPr/>
        <p:txBody>
          <a:bodyPr/>
          <a:lstStyle/>
          <a:p>
            <a:r>
              <a:rPr lang="en-US"/>
              <a:t>Orientation: Progress </a:t>
            </a:r>
          </a:p>
        </p:txBody>
      </p:sp>
      <p:sp>
        <p:nvSpPr>
          <p:cNvPr id="3" name="Content Placeholder 2">
            <a:extLst>
              <a:ext uri="{FF2B5EF4-FFF2-40B4-BE49-F238E27FC236}">
                <a16:creationId xmlns:a16="http://schemas.microsoft.com/office/drawing/2014/main" id="{4810E363-B3F5-3BFE-9DB2-7A712005EDEF}"/>
              </a:ext>
            </a:extLst>
          </p:cNvPr>
          <p:cNvSpPr>
            <a:spLocks noGrp="1"/>
          </p:cNvSpPr>
          <p:nvPr>
            <p:ph idx="1"/>
          </p:nvPr>
        </p:nvSpPr>
        <p:spPr>
          <a:xfrm>
            <a:off x="838200" y="1644670"/>
            <a:ext cx="10515600" cy="4351338"/>
          </a:xfrm>
        </p:spPr>
        <p:txBody>
          <a:bodyPr/>
          <a:lstStyle/>
          <a:p>
            <a:r>
              <a:rPr lang="en-US"/>
              <a:t>As data are collected in the App, progress is shown on the Follow-Up Collection Dashboard.  </a:t>
            </a:r>
          </a:p>
        </p:txBody>
      </p:sp>
      <p:sp>
        <p:nvSpPr>
          <p:cNvPr id="4" name="Slide Number Placeholder 3">
            <a:extLst>
              <a:ext uri="{FF2B5EF4-FFF2-40B4-BE49-F238E27FC236}">
                <a16:creationId xmlns:a16="http://schemas.microsoft.com/office/drawing/2014/main" id="{DB4C91C8-1F19-6C05-73CB-3FD92829FE74}"/>
              </a:ext>
            </a:extLst>
          </p:cNvPr>
          <p:cNvSpPr>
            <a:spLocks noGrp="1"/>
          </p:cNvSpPr>
          <p:nvPr>
            <p:ph type="sldNum" sz="quarter" idx="12"/>
          </p:nvPr>
        </p:nvSpPr>
        <p:spPr/>
        <p:txBody>
          <a:bodyPr/>
          <a:lstStyle/>
          <a:p>
            <a:fld id="{8B45A440-1358-493A-BACA-36C065BC0130}" type="slidenum">
              <a:rPr lang="en-US" smtClean="0"/>
              <a:t>8</a:t>
            </a:fld>
            <a:endParaRPr lang="en-US"/>
          </a:p>
        </p:txBody>
      </p:sp>
      <p:pic>
        <p:nvPicPr>
          <p:cNvPr id="5" name="Picture 4">
            <a:extLst>
              <a:ext uri="{FF2B5EF4-FFF2-40B4-BE49-F238E27FC236}">
                <a16:creationId xmlns:a16="http://schemas.microsoft.com/office/drawing/2014/main" id="{D82B583A-0A4E-7AD2-5029-FF7AE94A7687}"/>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413891" y="2514871"/>
            <a:ext cx="8779001" cy="2944623"/>
          </a:xfrm>
          <a:prstGeom prst="rect">
            <a:avLst/>
          </a:prstGeom>
        </p:spPr>
      </p:pic>
      <p:pic>
        <p:nvPicPr>
          <p:cNvPr id="6" name="Picture 5">
            <a:extLst>
              <a:ext uri="{FF2B5EF4-FFF2-40B4-BE49-F238E27FC236}">
                <a16:creationId xmlns:a16="http://schemas.microsoft.com/office/drawing/2014/main" id="{04415172-F617-8097-D5AE-0D41DBCEFCC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413891" y="5459494"/>
            <a:ext cx="8797290" cy="1261981"/>
          </a:xfrm>
          <a:prstGeom prst="rect">
            <a:avLst/>
          </a:prstGeom>
        </p:spPr>
      </p:pic>
      <p:pic>
        <p:nvPicPr>
          <p:cNvPr id="7" name="Picture 6">
            <a:extLst>
              <a:ext uri="{FF2B5EF4-FFF2-40B4-BE49-F238E27FC236}">
                <a16:creationId xmlns:a16="http://schemas.microsoft.com/office/drawing/2014/main" id="{AF579206-C042-E934-0516-FCD546DF15C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785779" y="5404625"/>
            <a:ext cx="8035224" cy="109738"/>
          </a:xfrm>
          <a:prstGeom prst="rect">
            <a:avLst/>
          </a:prstGeom>
        </p:spPr>
      </p:pic>
    </p:spTree>
    <p:extLst>
      <p:ext uri="{BB962C8B-B14F-4D97-AF65-F5344CB8AC3E}">
        <p14:creationId xmlns:p14="http://schemas.microsoft.com/office/powerpoint/2010/main" val="31327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3B549-1A35-3CB3-5805-9113EAE6BFBF}"/>
              </a:ext>
            </a:extLst>
          </p:cNvPr>
          <p:cNvSpPr>
            <a:spLocks noGrp="1"/>
          </p:cNvSpPr>
          <p:nvPr>
            <p:ph type="title"/>
          </p:nvPr>
        </p:nvSpPr>
        <p:spPr/>
        <p:txBody>
          <a:bodyPr/>
          <a:lstStyle/>
          <a:p>
            <a:r>
              <a:rPr lang="en-US"/>
              <a:t> Access to the PSO 2.0 Application</a:t>
            </a:r>
          </a:p>
        </p:txBody>
      </p:sp>
      <p:sp>
        <p:nvSpPr>
          <p:cNvPr id="6" name="Content Placeholder 5">
            <a:extLst>
              <a:ext uri="{FF2B5EF4-FFF2-40B4-BE49-F238E27FC236}">
                <a16:creationId xmlns:a16="http://schemas.microsoft.com/office/drawing/2014/main" id="{A6CC11AC-A60E-A2D3-618A-7C933D3FC9C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B75D9F4-3474-75FD-E272-6D09BCB11E3E}"/>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889760" y="1825625"/>
            <a:ext cx="8176260" cy="4905756"/>
          </a:xfrm>
          <a:prstGeom prst="rect">
            <a:avLst/>
          </a:prstGeom>
        </p:spPr>
      </p:pic>
    </p:spTree>
    <p:extLst>
      <p:ext uri="{BB962C8B-B14F-4D97-AF65-F5344CB8AC3E}">
        <p14:creationId xmlns:p14="http://schemas.microsoft.com/office/powerpoint/2010/main" val="6189927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782485a-4f02-4efe-a15f-ff78acc1bb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2BFB861723B446B4EABEBD037D7786" ma:contentTypeVersion="17" ma:contentTypeDescription="Create a new document." ma:contentTypeScope="" ma:versionID="a822d138ef37fecbe2199dae2fdec87b">
  <xsd:schema xmlns:xsd="http://www.w3.org/2001/XMLSchema" xmlns:xs="http://www.w3.org/2001/XMLSchema" xmlns:p="http://schemas.microsoft.com/office/2006/metadata/properties" xmlns:ns3="9ecec005-1f74-4368-8c34-abc3eda3638b" xmlns:ns4="d782485a-4f02-4efe-a15f-ff78acc1bb45" targetNamespace="http://schemas.microsoft.com/office/2006/metadata/properties" ma:root="true" ma:fieldsID="a8c5f1b597cab90c1defe5f69fffd3c1" ns3:_="" ns4:_="">
    <xsd:import namespace="9ecec005-1f74-4368-8c34-abc3eda3638b"/>
    <xsd:import namespace="d782485a-4f02-4efe-a15f-ff78acc1bb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ec005-1f74-4368-8c34-abc3eda363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2485a-4f02-4efe-a15f-ff78acc1bb4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2353DA-3BBA-4BD0-B59F-A5BF0D4C04D1}">
  <ds:schemaRefs>
    <ds:schemaRef ds:uri="d782485a-4f02-4efe-a15f-ff78acc1bb45"/>
    <ds:schemaRef ds:uri="9ecec005-1f74-4368-8c34-abc3eda3638b"/>
    <ds:schemaRef ds:uri="http://purl.org/dc/terms/"/>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0BC5A56-AF0E-459F-868F-86FE0521CB1F}">
  <ds:schemaRefs>
    <ds:schemaRef ds:uri="http://schemas.microsoft.com/sharepoint/v3/contenttype/forms"/>
  </ds:schemaRefs>
</ds:datastoreItem>
</file>

<file path=customXml/itemProps3.xml><?xml version="1.0" encoding="utf-8"?>
<ds:datastoreItem xmlns:ds="http://schemas.openxmlformats.org/officeDocument/2006/customXml" ds:itemID="{63EC879B-E98E-4FAB-847B-C0C644B8F4FF}">
  <ds:schemaRefs>
    <ds:schemaRef ds:uri="9ecec005-1f74-4368-8c34-abc3eda3638b"/>
    <ds:schemaRef ds:uri="d782485a-4f02-4efe-a15f-ff78acc1bb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OSS_DataTeam_PPT_Template</Template>
  <TotalTime>50</TotalTime>
  <Words>3366</Words>
  <Application>Microsoft Office PowerPoint</Application>
  <PresentationFormat>Widescreen</PresentationFormat>
  <Paragraphs>480</Paragraphs>
  <Slides>54</Slides>
  <Notes>23</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Malgun Gothic</vt:lpstr>
      <vt:lpstr>Aptos</vt:lpstr>
      <vt:lpstr>Aptos Display</vt:lpstr>
      <vt:lpstr>Arial</vt:lpstr>
      <vt:lpstr>Calibri</vt:lpstr>
      <vt:lpstr>Calibri Light</vt:lpstr>
      <vt:lpstr>Franklin Gothic Demi</vt:lpstr>
      <vt:lpstr>system-ui</vt:lpstr>
      <vt:lpstr>Custom Design</vt:lpstr>
      <vt:lpstr>1_Custom Design</vt:lpstr>
      <vt:lpstr>Office Theme</vt:lpstr>
      <vt:lpstr>  Why Does It Matter:  How to Navigate the ODE PSO 2.0 Application  for the PSO Follow-Up Interview Collection</vt:lpstr>
      <vt:lpstr>Overview </vt:lpstr>
      <vt:lpstr>Orientation: Access &amp; Navigation  </vt:lpstr>
      <vt:lpstr>Orientation </vt:lpstr>
      <vt:lpstr>Orientation: Dashboards </vt:lpstr>
      <vt:lpstr>Orientation: Buttons and Pop-Ups  </vt:lpstr>
      <vt:lpstr>Orientation: Help </vt:lpstr>
      <vt:lpstr>Orientation: Progress </vt:lpstr>
      <vt:lpstr> Access to the PSO 2.0 Application</vt:lpstr>
      <vt:lpstr>Step 1: Access to the PSO 2.0 App</vt:lpstr>
      <vt:lpstr>Step 1: Welcome to the Post-School Outcomes (PSO) 2.0 Application </vt:lpstr>
      <vt:lpstr>Step 2: Update Agency Contacts</vt:lpstr>
      <vt:lpstr>Step 2: Update Agency Contacts </vt:lpstr>
      <vt:lpstr>Step 3: Enter “Follow-Up” within the App </vt:lpstr>
      <vt:lpstr>Step 3: Enter “Follow-Up” within the App </vt:lpstr>
      <vt:lpstr>Step 4: Data Collection and Entry  </vt:lpstr>
      <vt:lpstr>Step 4: Data Collection  Follow-Up Collection Dashboard </vt:lpstr>
      <vt:lpstr>Step 4: Data Collection  Follow-Up Collection Dashboard </vt:lpstr>
      <vt:lpstr>Step 4: Data Collection  Special Programs </vt:lpstr>
      <vt:lpstr>Step 4: Data Collection  Follow-Up Collection Dashboard </vt:lpstr>
      <vt:lpstr>Step 4: Data Collection Edit Student Information </vt:lpstr>
      <vt:lpstr>Step 4: Data Collection The Interview </vt:lpstr>
      <vt:lpstr>Step 4: Data Collection Contact Information </vt:lpstr>
      <vt:lpstr>Step 5: Follow-Up Interview </vt:lpstr>
      <vt:lpstr>Step 5: Follow-Up Interview </vt:lpstr>
      <vt:lpstr>Step 5: Follow-Up Interview </vt:lpstr>
      <vt:lpstr>Step 5: Follow-Up Interview </vt:lpstr>
      <vt:lpstr>Submit Buttons</vt:lpstr>
      <vt:lpstr>Step 5: Follow-Up Interview Decision Tree  </vt:lpstr>
      <vt:lpstr>Step 5: Follow-Up Interview Consent  </vt:lpstr>
      <vt:lpstr>Step 5: Follow-Up Interview Asking Questions   </vt:lpstr>
      <vt:lpstr>Step 5: Employment Questions  Location of the Job </vt:lpstr>
      <vt:lpstr>Step 5: Employment Questions  Minimum Wage </vt:lpstr>
      <vt:lpstr>Step 5: Employment Questions  Minimum Wage </vt:lpstr>
      <vt:lpstr>Step 5: Follow-Up Interview Status Progress  </vt:lpstr>
      <vt:lpstr>Step 6: Complete or Incomplete Interview  </vt:lpstr>
      <vt:lpstr>Step 6: Complete or Incomplete Interview  </vt:lpstr>
      <vt:lpstr>Step 6: Complete or Incomplete Interview  </vt:lpstr>
      <vt:lpstr>Step 7: Post-Interview Questions </vt:lpstr>
      <vt:lpstr>Step 7: Post-Interview Questions </vt:lpstr>
      <vt:lpstr>Step 8: Submit the Collection </vt:lpstr>
      <vt:lpstr>Step 9: Mark the Collection Complete </vt:lpstr>
      <vt:lpstr>Step 10: Follow-Up Interview Re-Open a Completed Interview  </vt:lpstr>
      <vt:lpstr>Step 9: Mark the Collection Complete </vt:lpstr>
      <vt:lpstr>Tips</vt:lpstr>
      <vt:lpstr>Tip 1: Reach Out with Questions</vt:lpstr>
      <vt:lpstr>Tip 2: Use the Website</vt:lpstr>
      <vt:lpstr>Tip 3: Use the Resources</vt:lpstr>
      <vt:lpstr>Tip 4: Become Familiar with the Interview</vt:lpstr>
      <vt:lpstr>Tip 5: Become Familiar with the App</vt:lpstr>
      <vt:lpstr>Tip 6: Leave Comments in the App </vt:lpstr>
      <vt:lpstr>Reminders </vt:lpstr>
      <vt:lpstr>Questions</vt:lpstr>
      <vt:lpstr>Thank you! Be in Touch with Us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 Post School Outcomes</dc:title>
  <dc:creator>cpost3@uoregon.edu</dc:creator>
  <cp:lastModifiedBy>Cindy Post</cp:lastModifiedBy>
  <cp:revision>6</cp:revision>
  <cp:lastPrinted>2017-08-28T18:38:33Z</cp:lastPrinted>
  <dcterms:created xsi:type="dcterms:W3CDTF">2018-10-03T19:52:43Z</dcterms:created>
  <dcterms:modified xsi:type="dcterms:W3CDTF">2024-06-10T19:49:24Z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0x010100132BFB861723B446B4EABEBD037D7786</vt:lpwstr>
  </property>
</Properties>
</file>