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452" r:id="rId2"/>
    <p:sldId id="256" r:id="rId3"/>
    <p:sldId id="257" r:id="rId4"/>
    <p:sldId id="320" r:id="rId5"/>
    <p:sldId id="258" r:id="rId6"/>
    <p:sldId id="259" r:id="rId7"/>
    <p:sldId id="454" r:id="rId8"/>
    <p:sldId id="437" r:id="rId9"/>
    <p:sldId id="262" r:id="rId10"/>
    <p:sldId id="453" r:id="rId11"/>
    <p:sldId id="427" r:id="rId12"/>
    <p:sldId id="428" r:id="rId13"/>
    <p:sldId id="450" r:id="rId14"/>
    <p:sldId id="443" r:id="rId15"/>
    <p:sldId id="436" r:id="rId16"/>
    <p:sldId id="429" r:id="rId17"/>
    <p:sldId id="439" r:id="rId18"/>
    <p:sldId id="444" r:id="rId19"/>
    <p:sldId id="455" r:id="rId20"/>
    <p:sldId id="424" r:id="rId21"/>
    <p:sldId id="435" r:id="rId22"/>
    <p:sldId id="445" r:id="rId23"/>
    <p:sldId id="284" r:id="rId24"/>
    <p:sldId id="448" r:id="rId25"/>
    <p:sldId id="366" r:id="rId26"/>
    <p:sldId id="381" r:id="rId27"/>
    <p:sldId id="412" r:id="rId28"/>
    <p:sldId id="421" r:id="rId29"/>
    <p:sldId id="420" r:id="rId30"/>
    <p:sldId id="414" r:id="rId31"/>
    <p:sldId id="418" r:id="rId32"/>
    <p:sldId id="372" r:id="rId33"/>
    <p:sldId id="419" r:id="rId34"/>
    <p:sldId id="446" r:id="rId35"/>
    <p:sldId id="425" r:id="rId36"/>
    <p:sldId id="426" r:id="rId37"/>
    <p:sldId id="411" r:id="rId38"/>
    <p:sldId id="305" r:id="rId39"/>
    <p:sldId id="371" r:id="rId40"/>
    <p:sldId id="44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50DB6F-C6C4-0DFF-E6CA-44EC1B92D52A}" v="3" dt="2024-03-14T12:57:32.890"/>
    <p1510:client id="{3B174481-E007-4610-A945-E9F4254EC1F4}" v="172" dt="2024-03-14T17:15:01.6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98" autoAdjust="0"/>
  </p:normalViewPr>
  <p:slideViewPr>
    <p:cSldViewPr snapToGrid="0">
      <p:cViewPr varScale="1">
        <p:scale>
          <a:sx n="31" d="100"/>
          <a:sy n="31" d="100"/>
        </p:scale>
        <p:origin x="1929" y="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F8D7F2-7FE1-458A-BC76-4D05D80212E6}"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A96F814A-47FF-468B-BA7D-63BF056D75D0}">
      <dgm:prSet phldrT="[Text]"/>
      <dgm:spPr/>
      <dgm:t>
        <a:bodyPr/>
        <a:lstStyle/>
        <a:p>
          <a:r>
            <a:rPr lang="en-US" dirty="0"/>
            <a:t>B-1:  Graduation Rates</a:t>
          </a:r>
        </a:p>
      </dgm:t>
    </dgm:pt>
    <dgm:pt modelId="{7F9B02DB-09E0-41CB-BFA9-8FB9EA5FF839}" type="parTrans" cxnId="{06830429-D94C-4B80-81E3-DA05955478B9}">
      <dgm:prSet/>
      <dgm:spPr/>
      <dgm:t>
        <a:bodyPr/>
        <a:lstStyle/>
        <a:p>
          <a:endParaRPr lang="en-US"/>
        </a:p>
      </dgm:t>
    </dgm:pt>
    <dgm:pt modelId="{F5C46A03-41F3-4818-B71E-179D0B827620}" type="sibTrans" cxnId="{06830429-D94C-4B80-81E3-DA05955478B9}">
      <dgm:prSet/>
      <dgm:spPr/>
      <dgm:t>
        <a:bodyPr/>
        <a:lstStyle/>
        <a:p>
          <a:endParaRPr lang="en-US"/>
        </a:p>
      </dgm:t>
    </dgm:pt>
    <dgm:pt modelId="{EA2D888B-CEB9-4155-B8C8-2B46437FD1F4}">
      <dgm:prSet phldrT="[Text]"/>
      <dgm:spPr/>
      <dgm:t>
        <a:bodyPr/>
        <a:lstStyle/>
        <a:p>
          <a:r>
            <a:rPr lang="en-US" dirty="0"/>
            <a:t>B-2: Dropout Rates</a:t>
          </a:r>
        </a:p>
      </dgm:t>
    </dgm:pt>
    <dgm:pt modelId="{465DD9D5-A3A4-4F94-AB7E-199E44D7AE64}" type="parTrans" cxnId="{333DE9F2-D808-4E25-847B-79C125418C0E}">
      <dgm:prSet/>
      <dgm:spPr/>
      <dgm:t>
        <a:bodyPr/>
        <a:lstStyle/>
        <a:p>
          <a:endParaRPr lang="en-US"/>
        </a:p>
      </dgm:t>
    </dgm:pt>
    <dgm:pt modelId="{FE4D8B97-1E3E-4206-B73D-EE5D4B04807F}" type="sibTrans" cxnId="{333DE9F2-D808-4E25-847B-79C125418C0E}">
      <dgm:prSet/>
      <dgm:spPr/>
      <dgm:t>
        <a:bodyPr/>
        <a:lstStyle/>
        <a:p>
          <a:endParaRPr lang="en-US"/>
        </a:p>
      </dgm:t>
    </dgm:pt>
    <dgm:pt modelId="{9A0628C8-1D44-4A66-BD09-2C8AD64126F3}">
      <dgm:prSet phldrT="[Text]"/>
      <dgm:spPr/>
      <dgm:t>
        <a:bodyPr/>
        <a:lstStyle/>
        <a:p>
          <a:r>
            <a:rPr lang="en-US" dirty="0"/>
            <a:t>B-13 Quality Transition IEP Indicator</a:t>
          </a:r>
        </a:p>
      </dgm:t>
    </dgm:pt>
    <dgm:pt modelId="{DF639690-3DE9-41FA-B363-508FC3894BC3}" type="parTrans" cxnId="{86B11494-94F9-4955-9195-F602633F350E}">
      <dgm:prSet/>
      <dgm:spPr/>
      <dgm:t>
        <a:bodyPr/>
        <a:lstStyle/>
        <a:p>
          <a:endParaRPr lang="en-US"/>
        </a:p>
      </dgm:t>
    </dgm:pt>
    <dgm:pt modelId="{FFEE5897-9BF6-4544-ADB3-1FE0B0882D15}" type="sibTrans" cxnId="{86B11494-94F9-4955-9195-F602633F350E}">
      <dgm:prSet/>
      <dgm:spPr/>
      <dgm:t>
        <a:bodyPr/>
        <a:lstStyle/>
        <a:p>
          <a:endParaRPr lang="en-US"/>
        </a:p>
      </dgm:t>
    </dgm:pt>
    <dgm:pt modelId="{208A611F-CC2C-40DB-938F-72DFD9B27ABA}">
      <dgm:prSet phldrT="[Text]"/>
      <dgm:spPr/>
      <dgm:t>
        <a:bodyPr/>
        <a:lstStyle/>
        <a:p>
          <a:r>
            <a:rPr lang="en-US" dirty="0"/>
            <a:t>B-14: Participation in Post Secondary Settings</a:t>
          </a:r>
        </a:p>
      </dgm:t>
    </dgm:pt>
    <dgm:pt modelId="{3431D103-981F-4DE7-8180-A112D1666F50}" type="parTrans" cxnId="{361EE940-E21A-4CAF-B190-62B02C6CCEA2}">
      <dgm:prSet/>
      <dgm:spPr/>
      <dgm:t>
        <a:bodyPr/>
        <a:lstStyle/>
        <a:p>
          <a:endParaRPr lang="en-US"/>
        </a:p>
      </dgm:t>
    </dgm:pt>
    <dgm:pt modelId="{710F0581-0F81-4B50-9348-0E925E0475A2}" type="sibTrans" cxnId="{361EE940-E21A-4CAF-B190-62B02C6CCEA2}">
      <dgm:prSet/>
      <dgm:spPr/>
      <dgm:t>
        <a:bodyPr/>
        <a:lstStyle/>
        <a:p>
          <a:endParaRPr lang="en-US"/>
        </a:p>
      </dgm:t>
    </dgm:pt>
    <dgm:pt modelId="{3D42769D-F709-4261-AB12-F2708B6487EE}" type="pres">
      <dgm:prSet presAssocID="{89F8D7F2-7FE1-458A-BC76-4D05D80212E6}" presName="vert0" presStyleCnt="0">
        <dgm:presLayoutVars>
          <dgm:dir/>
          <dgm:animOne val="branch"/>
          <dgm:animLvl val="lvl"/>
        </dgm:presLayoutVars>
      </dgm:prSet>
      <dgm:spPr/>
    </dgm:pt>
    <dgm:pt modelId="{C872AB38-6E6A-4A47-96CA-4453A926A692}" type="pres">
      <dgm:prSet presAssocID="{A96F814A-47FF-468B-BA7D-63BF056D75D0}" presName="thickLine" presStyleLbl="alignNode1" presStyleIdx="0" presStyleCnt="4"/>
      <dgm:spPr/>
    </dgm:pt>
    <dgm:pt modelId="{24F89628-2DE6-4B71-8D79-9F31D151EA47}" type="pres">
      <dgm:prSet presAssocID="{A96F814A-47FF-468B-BA7D-63BF056D75D0}" presName="horz1" presStyleCnt="0"/>
      <dgm:spPr/>
    </dgm:pt>
    <dgm:pt modelId="{A664F92E-5E01-45A9-8600-20FA568F28D2}" type="pres">
      <dgm:prSet presAssocID="{A96F814A-47FF-468B-BA7D-63BF056D75D0}" presName="tx1" presStyleLbl="revTx" presStyleIdx="0" presStyleCnt="4"/>
      <dgm:spPr/>
    </dgm:pt>
    <dgm:pt modelId="{F62C4D71-CA74-4BFD-91C7-6DE1CFD0F1E9}" type="pres">
      <dgm:prSet presAssocID="{A96F814A-47FF-468B-BA7D-63BF056D75D0}" presName="vert1" presStyleCnt="0"/>
      <dgm:spPr/>
    </dgm:pt>
    <dgm:pt modelId="{A6D55C67-A209-4C53-AEB8-2DFFD05E2730}" type="pres">
      <dgm:prSet presAssocID="{EA2D888B-CEB9-4155-B8C8-2B46437FD1F4}" presName="thickLine" presStyleLbl="alignNode1" presStyleIdx="1" presStyleCnt="4"/>
      <dgm:spPr/>
    </dgm:pt>
    <dgm:pt modelId="{6B2E5190-108E-4A28-ABB5-5BCF9A20D3DA}" type="pres">
      <dgm:prSet presAssocID="{EA2D888B-CEB9-4155-B8C8-2B46437FD1F4}" presName="horz1" presStyleCnt="0"/>
      <dgm:spPr/>
    </dgm:pt>
    <dgm:pt modelId="{463CF091-C295-4571-8ED8-F60C737E7114}" type="pres">
      <dgm:prSet presAssocID="{EA2D888B-CEB9-4155-B8C8-2B46437FD1F4}" presName="tx1" presStyleLbl="revTx" presStyleIdx="1" presStyleCnt="4"/>
      <dgm:spPr/>
    </dgm:pt>
    <dgm:pt modelId="{E73785CA-AE4C-4255-B585-8C66755049A8}" type="pres">
      <dgm:prSet presAssocID="{EA2D888B-CEB9-4155-B8C8-2B46437FD1F4}" presName="vert1" presStyleCnt="0"/>
      <dgm:spPr/>
    </dgm:pt>
    <dgm:pt modelId="{32DC362E-DD49-4472-8ACE-27F998E731A0}" type="pres">
      <dgm:prSet presAssocID="{9A0628C8-1D44-4A66-BD09-2C8AD64126F3}" presName="thickLine" presStyleLbl="alignNode1" presStyleIdx="2" presStyleCnt="4"/>
      <dgm:spPr/>
    </dgm:pt>
    <dgm:pt modelId="{E1B823B4-0470-4538-9591-1B2FDF5D3136}" type="pres">
      <dgm:prSet presAssocID="{9A0628C8-1D44-4A66-BD09-2C8AD64126F3}" presName="horz1" presStyleCnt="0"/>
      <dgm:spPr/>
    </dgm:pt>
    <dgm:pt modelId="{85CDBB0C-4335-4791-AFD4-588A42AE0DC9}" type="pres">
      <dgm:prSet presAssocID="{9A0628C8-1D44-4A66-BD09-2C8AD64126F3}" presName="tx1" presStyleLbl="revTx" presStyleIdx="2" presStyleCnt="4"/>
      <dgm:spPr/>
    </dgm:pt>
    <dgm:pt modelId="{6AE75FF0-2627-4213-A299-6BFF538EDC12}" type="pres">
      <dgm:prSet presAssocID="{9A0628C8-1D44-4A66-BD09-2C8AD64126F3}" presName="vert1" presStyleCnt="0"/>
      <dgm:spPr/>
    </dgm:pt>
    <dgm:pt modelId="{6ACD3A08-4259-46A4-BFEB-6FC7FB1D9B49}" type="pres">
      <dgm:prSet presAssocID="{208A611F-CC2C-40DB-938F-72DFD9B27ABA}" presName="thickLine" presStyleLbl="alignNode1" presStyleIdx="3" presStyleCnt="4"/>
      <dgm:spPr/>
    </dgm:pt>
    <dgm:pt modelId="{88352566-7F6B-441D-A5F6-62EFB63CE50B}" type="pres">
      <dgm:prSet presAssocID="{208A611F-CC2C-40DB-938F-72DFD9B27ABA}" presName="horz1" presStyleCnt="0"/>
      <dgm:spPr/>
    </dgm:pt>
    <dgm:pt modelId="{499D46AB-D543-47A0-B182-53144B62A1C5}" type="pres">
      <dgm:prSet presAssocID="{208A611F-CC2C-40DB-938F-72DFD9B27ABA}" presName="tx1" presStyleLbl="revTx" presStyleIdx="3" presStyleCnt="4"/>
      <dgm:spPr/>
    </dgm:pt>
    <dgm:pt modelId="{9319ABA4-90A6-4160-85AC-CE2C81631E18}" type="pres">
      <dgm:prSet presAssocID="{208A611F-CC2C-40DB-938F-72DFD9B27ABA}" presName="vert1" presStyleCnt="0"/>
      <dgm:spPr/>
    </dgm:pt>
  </dgm:ptLst>
  <dgm:cxnLst>
    <dgm:cxn modelId="{185A3F24-2574-48CC-BA8D-3930F9F56D58}" type="presOf" srcId="{A96F814A-47FF-468B-BA7D-63BF056D75D0}" destId="{A664F92E-5E01-45A9-8600-20FA568F28D2}" srcOrd="0" destOrd="0" presId="urn:microsoft.com/office/officeart/2008/layout/LinedList"/>
    <dgm:cxn modelId="{06830429-D94C-4B80-81E3-DA05955478B9}" srcId="{89F8D7F2-7FE1-458A-BC76-4D05D80212E6}" destId="{A96F814A-47FF-468B-BA7D-63BF056D75D0}" srcOrd="0" destOrd="0" parTransId="{7F9B02DB-09E0-41CB-BFA9-8FB9EA5FF839}" sibTransId="{F5C46A03-41F3-4818-B71E-179D0B827620}"/>
    <dgm:cxn modelId="{6CBB853C-BB8B-430A-B2A1-0CC33FFED4BA}" type="presOf" srcId="{9A0628C8-1D44-4A66-BD09-2C8AD64126F3}" destId="{85CDBB0C-4335-4791-AFD4-588A42AE0DC9}" srcOrd="0" destOrd="0" presId="urn:microsoft.com/office/officeart/2008/layout/LinedList"/>
    <dgm:cxn modelId="{361EE940-E21A-4CAF-B190-62B02C6CCEA2}" srcId="{89F8D7F2-7FE1-458A-BC76-4D05D80212E6}" destId="{208A611F-CC2C-40DB-938F-72DFD9B27ABA}" srcOrd="3" destOrd="0" parTransId="{3431D103-981F-4DE7-8180-A112D1666F50}" sibTransId="{710F0581-0F81-4B50-9348-0E925E0475A2}"/>
    <dgm:cxn modelId="{2EC70C87-13F2-4AAF-89DC-16921486A542}" type="presOf" srcId="{EA2D888B-CEB9-4155-B8C8-2B46437FD1F4}" destId="{463CF091-C295-4571-8ED8-F60C737E7114}" srcOrd="0" destOrd="0" presId="urn:microsoft.com/office/officeart/2008/layout/LinedList"/>
    <dgm:cxn modelId="{86B11494-94F9-4955-9195-F602633F350E}" srcId="{89F8D7F2-7FE1-458A-BC76-4D05D80212E6}" destId="{9A0628C8-1D44-4A66-BD09-2C8AD64126F3}" srcOrd="2" destOrd="0" parTransId="{DF639690-3DE9-41FA-B363-508FC3894BC3}" sibTransId="{FFEE5897-9BF6-4544-ADB3-1FE0B0882D15}"/>
    <dgm:cxn modelId="{3A12C0A5-0A9E-42D2-9BB7-AE1EA77433F7}" type="presOf" srcId="{89F8D7F2-7FE1-458A-BC76-4D05D80212E6}" destId="{3D42769D-F709-4261-AB12-F2708B6487EE}" srcOrd="0" destOrd="0" presId="urn:microsoft.com/office/officeart/2008/layout/LinedList"/>
    <dgm:cxn modelId="{333DE9F2-D808-4E25-847B-79C125418C0E}" srcId="{89F8D7F2-7FE1-458A-BC76-4D05D80212E6}" destId="{EA2D888B-CEB9-4155-B8C8-2B46437FD1F4}" srcOrd="1" destOrd="0" parTransId="{465DD9D5-A3A4-4F94-AB7E-199E44D7AE64}" sibTransId="{FE4D8B97-1E3E-4206-B73D-EE5D4B04807F}"/>
    <dgm:cxn modelId="{50D64FF9-D9ED-4ED2-BF07-E434C99054B1}" type="presOf" srcId="{208A611F-CC2C-40DB-938F-72DFD9B27ABA}" destId="{499D46AB-D543-47A0-B182-53144B62A1C5}" srcOrd="0" destOrd="0" presId="urn:microsoft.com/office/officeart/2008/layout/LinedList"/>
    <dgm:cxn modelId="{D83F1CDB-9DBB-4721-86D6-97728BD7BB2B}" type="presParOf" srcId="{3D42769D-F709-4261-AB12-F2708B6487EE}" destId="{C872AB38-6E6A-4A47-96CA-4453A926A692}" srcOrd="0" destOrd="0" presId="urn:microsoft.com/office/officeart/2008/layout/LinedList"/>
    <dgm:cxn modelId="{DE9F6832-F61D-4DDE-A915-C52766C635ED}" type="presParOf" srcId="{3D42769D-F709-4261-AB12-F2708B6487EE}" destId="{24F89628-2DE6-4B71-8D79-9F31D151EA47}" srcOrd="1" destOrd="0" presId="urn:microsoft.com/office/officeart/2008/layout/LinedList"/>
    <dgm:cxn modelId="{917E2E56-2E7C-4004-92A5-5C53CA90904E}" type="presParOf" srcId="{24F89628-2DE6-4B71-8D79-9F31D151EA47}" destId="{A664F92E-5E01-45A9-8600-20FA568F28D2}" srcOrd="0" destOrd="0" presId="urn:microsoft.com/office/officeart/2008/layout/LinedList"/>
    <dgm:cxn modelId="{68FE784E-067C-476D-8AA1-7821A3F92731}" type="presParOf" srcId="{24F89628-2DE6-4B71-8D79-9F31D151EA47}" destId="{F62C4D71-CA74-4BFD-91C7-6DE1CFD0F1E9}" srcOrd="1" destOrd="0" presId="urn:microsoft.com/office/officeart/2008/layout/LinedList"/>
    <dgm:cxn modelId="{A934E2ED-1850-40F6-99D4-D8B722A11E75}" type="presParOf" srcId="{3D42769D-F709-4261-AB12-F2708B6487EE}" destId="{A6D55C67-A209-4C53-AEB8-2DFFD05E2730}" srcOrd="2" destOrd="0" presId="urn:microsoft.com/office/officeart/2008/layout/LinedList"/>
    <dgm:cxn modelId="{D93C9A66-C7E3-4B30-A3D2-3A6EE81B566E}" type="presParOf" srcId="{3D42769D-F709-4261-AB12-F2708B6487EE}" destId="{6B2E5190-108E-4A28-ABB5-5BCF9A20D3DA}" srcOrd="3" destOrd="0" presId="urn:microsoft.com/office/officeart/2008/layout/LinedList"/>
    <dgm:cxn modelId="{F96BDBE4-23E8-4BB1-8CC5-B2F875A03839}" type="presParOf" srcId="{6B2E5190-108E-4A28-ABB5-5BCF9A20D3DA}" destId="{463CF091-C295-4571-8ED8-F60C737E7114}" srcOrd="0" destOrd="0" presId="urn:microsoft.com/office/officeart/2008/layout/LinedList"/>
    <dgm:cxn modelId="{050080EA-7CD9-4E19-8D26-98153AA3B462}" type="presParOf" srcId="{6B2E5190-108E-4A28-ABB5-5BCF9A20D3DA}" destId="{E73785CA-AE4C-4255-B585-8C66755049A8}" srcOrd="1" destOrd="0" presId="urn:microsoft.com/office/officeart/2008/layout/LinedList"/>
    <dgm:cxn modelId="{715D5964-B6CE-4D44-9109-D587C81D38C2}" type="presParOf" srcId="{3D42769D-F709-4261-AB12-F2708B6487EE}" destId="{32DC362E-DD49-4472-8ACE-27F998E731A0}" srcOrd="4" destOrd="0" presId="urn:microsoft.com/office/officeart/2008/layout/LinedList"/>
    <dgm:cxn modelId="{C4599BB0-8FA2-4102-A034-38ECB2974C51}" type="presParOf" srcId="{3D42769D-F709-4261-AB12-F2708B6487EE}" destId="{E1B823B4-0470-4538-9591-1B2FDF5D3136}" srcOrd="5" destOrd="0" presId="urn:microsoft.com/office/officeart/2008/layout/LinedList"/>
    <dgm:cxn modelId="{7B403F26-812F-4081-A51D-01EE2EF2AE6E}" type="presParOf" srcId="{E1B823B4-0470-4538-9591-1B2FDF5D3136}" destId="{85CDBB0C-4335-4791-AFD4-588A42AE0DC9}" srcOrd="0" destOrd="0" presId="urn:microsoft.com/office/officeart/2008/layout/LinedList"/>
    <dgm:cxn modelId="{1283EED7-36CD-411D-A33B-4A2F5E38A510}" type="presParOf" srcId="{E1B823B4-0470-4538-9591-1B2FDF5D3136}" destId="{6AE75FF0-2627-4213-A299-6BFF538EDC12}" srcOrd="1" destOrd="0" presId="urn:microsoft.com/office/officeart/2008/layout/LinedList"/>
    <dgm:cxn modelId="{B12B4E69-C9F8-4C8E-B3B0-C693CA8ABAA3}" type="presParOf" srcId="{3D42769D-F709-4261-AB12-F2708B6487EE}" destId="{6ACD3A08-4259-46A4-BFEB-6FC7FB1D9B49}" srcOrd="6" destOrd="0" presId="urn:microsoft.com/office/officeart/2008/layout/LinedList"/>
    <dgm:cxn modelId="{B13B4545-A6D8-4382-93CA-27D44EB737E9}" type="presParOf" srcId="{3D42769D-F709-4261-AB12-F2708B6487EE}" destId="{88352566-7F6B-441D-A5F6-62EFB63CE50B}" srcOrd="7" destOrd="0" presId="urn:microsoft.com/office/officeart/2008/layout/LinedList"/>
    <dgm:cxn modelId="{E9596A70-3EF0-427E-97AD-BA779097E567}" type="presParOf" srcId="{88352566-7F6B-441D-A5F6-62EFB63CE50B}" destId="{499D46AB-D543-47A0-B182-53144B62A1C5}" srcOrd="0" destOrd="0" presId="urn:microsoft.com/office/officeart/2008/layout/LinedList"/>
    <dgm:cxn modelId="{A71AE648-7BCC-4754-887D-6A1022CF447C}" type="presParOf" srcId="{88352566-7F6B-441D-A5F6-62EFB63CE50B}" destId="{9319ABA4-90A6-4160-85AC-CE2C81631E1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02A1D6-BDBA-4A32-B954-14081F1F8B7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31081A5-D5E2-4D50-8862-02577CFFB70E}">
      <dgm:prSet phldrT="[Text]"/>
      <dgm:spPr/>
      <dgm:t>
        <a:bodyPr/>
        <a:lstStyle/>
        <a:p>
          <a:r>
            <a:rPr lang="en-US" dirty="0"/>
            <a:t>Engaged</a:t>
          </a:r>
        </a:p>
      </dgm:t>
    </dgm:pt>
    <dgm:pt modelId="{EB290AE6-8385-4590-AB74-66AA21C4DF9E}" type="parTrans" cxnId="{182289A8-AFBD-4F8C-9C6A-9C6FDDA1F4A2}">
      <dgm:prSet/>
      <dgm:spPr/>
      <dgm:t>
        <a:bodyPr/>
        <a:lstStyle/>
        <a:p>
          <a:endParaRPr lang="en-US"/>
        </a:p>
      </dgm:t>
    </dgm:pt>
    <dgm:pt modelId="{19E2DD1E-DA7D-4341-8277-00D5E8FBA34B}" type="sibTrans" cxnId="{182289A8-AFBD-4F8C-9C6A-9C6FDDA1F4A2}">
      <dgm:prSet/>
      <dgm:spPr/>
      <dgm:t>
        <a:bodyPr/>
        <a:lstStyle/>
        <a:p>
          <a:endParaRPr lang="en-US"/>
        </a:p>
      </dgm:t>
    </dgm:pt>
    <dgm:pt modelId="{619DBDC2-CD7F-4DC2-A574-D181B4B50723}">
      <dgm:prSet phldrT="[Text]"/>
      <dgm:spPr/>
      <dgm:t>
        <a:bodyPr/>
        <a:lstStyle/>
        <a:p>
          <a:r>
            <a:rPr lang="en-US" dirty="0"/>
            <a:t>Higher education </a:t>
          </a:r>
        </a:p>
      </dgm:t>
    </dgm:pt>
    <dgm:pt modelId="{72F38A8D-20A8-4681-8E04-2776D3FFFA39}" type="parTrans" cxnId="{532FFD00-5144-43F6-8535-9CE373DC5B62}">
      <dgm:prSet/>
      <dgm:spPr/>
      <dgm:t>
        <a:bodyPr/>
        <a:lstStyle/>
        <a:p>
          <a:endParaRPr lang="en-US"/>
        </a:p>
      </dgm:t>
    </dgm:pt>
    <dgm:pt modelId="{456CFCDA-DB7F-4722-AED9-8FF0AD97AACB}" type="sibTrans" cxnId="{532FFD00-5144-43F6-8535-9CE373DC5B62}">
      <dgm:prSet/>
      <dgm:spPr/>
      <dgm:t>
        <a:bodyPr/>
        <a:lstStyle/>
        <a:p>
          <a:endParaRPr lang="en-US"/>
        </a:p>
      </dgm:t>
    </dgm:pt>
    <dgm:pt modelId="{37186BDD-65F6-44F7-B4B1-B492595AFBAF}">
      <dgm:prSet phldrT="[Text]"/>
      <dgm:spPr/>
      <dgm:t>
        <a:bodyPr/>
        <a:lstStyle/>
        <a:p>
          <a:r>
            <a:rPr lang="en-US"/>
            <a:t>Not Engaged</a:t>
          </a:r>
        </a:p>
      </dgm:t>
    </dgm:pt>
    <dgm:pt modelId="{AE10A08A-7792-4188-B0DC-0F5A90E17590}" type="parTrans" cxnId="{9E4A28D3-66FF-4CF9-A11F-B1D6FF99048F}">
      <dgm:prSet/>
      <dgm:spPr/>
      <dgm:t>
        <a:bodyPr/>
        <a:lstStyle/>
        <a:p>
          <a:endParaRPr lang="en-US"/>
        </a:p>
      </dgm:t>
    </dgm:pt>
    <dgm:pt modelId="{4B4CB6F1-B1A6-453D-847D-86ABE1870674}" type="sibTrans" cxnId="{9E4A28D3-66FF-4CF9-A11F-B1D6FF99048F}">
      <dgm:prSet/>
      <dgm:spPr/>
      <dgm:t>
        <a:bodyPr/>
        <a:lstStyle/>
        <a:p>
          <a:endParaRPr lang="en-US"/>
        </a:p>
      </dgm:t>
    </dgm:pt>
    <dgm:pt modelId="{F3DCC645-2F52-4DE0-84A4-963AD2322FEC}">
      <dgm:prSet/>
      <dgm:spPr/>
      <dgm:t>
        <a:bodyPr/>
        <a:lstStyle/>
        <a:p>
          <a:r>
            <a:rPr lang="en-US" dirty="0"/>
            <a:t>Competitive employment </a:t>
          </a:r>
        </a:p>
      </dgm:t>
    </dgm:pt>
    <dgm:pt modelId="{EB2A8449-252D-4AE0-8919-4FE725D2A2BE}" type="parTrans" cxnId="{C86417A3-5CA5-4086-960F-812E35AEF776}">
      <dgm:prSet/>
      <dgm:spPr/>
      <dgm:t>
        <a:bodyPr/>
        <a:lstStyle/>
        <a:p>
          <a:endParaRPr lang="en-US"/>
        </a:p>
      </dgm:t>
    </dgm:pt>
    <dgm:pt modelId="{4A2418ED-CB5D-46E2-B6E0-03530F59E8E5}" type="sibTrans" cxnId="{C86417A3-5CA5-4086-960F-812E35AEF776}">
      <dgm:prSet/>
      <dgm:spPr/>
      <dgm:t>
        <a:bodyPr/>
        <a:lstStyle/>
        <a:p>
          <a:endParaRPr lang="en-US"/>
        </a:p>
      </dgm:t>
    </dgm:pt>
    <dgm:pt modelId="{7A21AC53-43BA-45DD-9251-ED046D196E9B}">
      <dgm:prSet/>
      <dgm:spPr/>
      <dgm:t>
        <a:bodyPr/>
        <a:lstStyle/>
        <a:p>
          <a:r>
            <a:rPr lang="en-US"/>
            <a:t>Other post-secondary education/training </a:t>
          </a:r>
        </a:p>
      </dgm:t>
    </dgm:pt>
    <dgm:pt modelId="{F128875D-F666-4B91-A701-3EB133BBE982}" type="parTrans" cxnId="{70A91C57-05DA-406D-AC26-4F63962D439F}">
      <dgm:prSet/>
      <dgm:spPr/>
      <dgm:t>
        <a:bodyPr/>
        <a:lstStyle/>
        <a:p>
          <a:endParaRPr lang="en-US"/>
        </a:p>
      </dgm:t>
    </dgm:pt>
    <dgm:pt modelId="{23DEE46F-CF36-4497-9B41-3688C524B4DD}" type="sibTrans" cxnId="{70A91C57-05DA-406D-AC26-4F63962D439F}">
      <dgm:prSet/>
      <dgm:spPr/>
      <dgm:t>
        <a:bodyPr/>
        <a:lstStyle/>
        <a:p>
          <a:endParaRPr lang="en-US"/>
        </a:p>
      </dgm:t>
    </dgm:pt>
    <dgm:pt modelId="{885DE11B-0D3A-4B70-9CDE-031E764B2D2F}">
      <dgm:prSet/>
      <dgm:spPr/>
      <dgm:t>
        <a:bodyPr/>
        <a:lstStyle/>
        <a:p>
          <a:r>
            <a:rPr lang="en-US" dirty="0"/>
            <a:t>Some other employment </a:t>
          </a:r>
        </a:p>
      </dgm:t>
    </dgm:pt>
    <dgm:pt modelId="{CC7DC4D7-9DB4-492E-AECF-EFE46FCDC3FE}" type="parTrans" cxnId="{F96A8693-042D-41D7-AD4E-2D89343F1464}">
      <dgm:prSet/>
      <dgm:spPr/>
      <dgm:t>
        <a:bodyPr/>
        <a:lstStyle/>
        <a:p>
          <a:endParaRPr lang="en-US"/>
        </a:p>
      </dgm:t>
    </dgm:pt>
    <dgm:pt modelId="{002D43DD-7A2E-4E29-A6E3-3A0D6AAD8D7F}" type="sibTrans" cxnId="{F96A8693-042D-41D7-AD4E-2D89343F1464}">
      <dgm:prSet/>
      <dgm:spPr/>
      <dgm:t>
        <a:bodyPr/>
        <a:lstStyle/>
        <a:p>
          <a:endParaRPr lang="en-US"/>
        </a:p>
      </dgm:t>
    </dgm:pt>
    <dgm:pt modelId="{ABBCB331-E56A-41DA-BE07-1D3572805ECF}">
      <dgm:prSet/>
      <dgm:spPr/>
      <dgm:t>
        <a:bodyPr/>
        <a:lstStyle/>
        <a:p>
          <a:r>
            <a:rPr lang="en-US" dirty="0"/>
            <a:t>Students are not  meeting any engagement category </a:t>
          </a:r>
        </a:p>
      </dgm:t>
    </dgm:pt>
    <dgm:pt modelId="{5D481334-8451-4BF2-A4A4-A68244E7BA2C}" type="parTrans" cxnId="{9E12F3A1-0441-459C-9ED6-A3C99F7D43D0}">
      <dgm:prSet/>
      <dgm:spPr/>
      <dgm:t>
        <a:bodyPr/>
        <a:lstStyle/>
        <a:p>
          <a:endParaRPr lang="en-US"/>
        </a:p>
      </dgm:t>
    </dgm:pt>
    <dgm:pt modelId="{C222300A-E6BE-4DA5-AA50-725C89E49A88}" type="sibTrans" cxnId="{9E12F3A1-0441-459C-9ED6-A3C99F7D43D0}">
      <dgm:prSet/>
      <dgm:spPr/>
      <dgm:t>
        <a:bodyPr/>
        <a:lstStyle/>
        <a:p>
          <a:endParaRPr lang="en-US"/>
        </a:p>
      </dgm:t>
    </dgm:pt>
    <dgm:pt modelId="{CC538D08-00F1-4169-A070-2EB5FC5FF85E}" type="pres">
      <dgm:prSet presAssocID="{8B02A1D6-BDBA-4A32-B954-14081F1F8B73}" presName="linear" presStyleCnt="0">
        <dgm:presLayoutVars>
          <dgm:animLvl val="lvl"/>
          <dgm:resizeHandles val="exact"/>
        </dgm:presLayoutVars>
      </dgm:prSet>
      <dgm:spPr/>
    </dgm:pt>
    <dgm:pt modelId="{7B416E6E-90DC-4765-ACBA-20C9B34C27E1}" type="pres">
      <dgm:prSet presAssocID="{631081A5-D5E2-4D50-8862-02577CFFB70E}" presName="parentText" presStyleLbl="node1" presStyleIdx="0" presStyleCnt="2">
        <dgm:presLayoutVars>
          <dgm:chMax val="0"/>
          <dgm:bulletEnabled val="1"/>
        </dgm:presLayoutVars>
      </dgm:prSet>
      <dgm:spPr/>
    </dgm:pt>
    <dgm:pt modelId="{F67C6BD8-20E8-4117-AF22-70030D90885F}" type="pres">
      <dgm:prSet presAssocID="{631081A5-D5E2-4D50-8862-02577CFFB70E}" presName="childText" presStyleLbl="revTx" presStyleIdx="0" presStyleCnt="2">
        <dgm:presLayoutVars>
          <dgm:bulletEnabled val="1"/>
        </dgm:presLayoutVars>
      </dgm:prSet>
      <dgm:spPr/>
    </dgm:pt>
    <dgm:pt modelId="{20C91234-AB64-464E-9FF9-BCA9C810E9F1}" type="pres">
      <dgm:prSet presAssocID="{37186BDD-65F6-44F7-B4B1-B492595AFBAF}" presName="parentText" presStyleLbl="node1" presStyleIdx="1" presStyleCnt="2">
        <dgm:presLayoutVars>
          <dgm:chMax val="0"/>
          <dgm:bulletEnabled val="1"/>
        </dgm:presLayoutVars>
      </dgm:prSet>
      <dgm:spPr/>
    </dgm:pt>
    <dgm:pt modelId="{D35B7F86-9D70-4DC9-956D-803A99A196D3}" type="pres">
      <dgm:prSet presAssocID="{37186BDD-65F6-44F7-B4B1-B492595AFBAF}" presName="childText" presStyleLbl="revTx" presStyleIdx="1" presStyleCnt="2">
        <dgm:presLayoutVars>
          <dgm:bulletEnabled val="1"/>
        </dgm:presLayoutVars>
      </dgm:prSet>
      <dgm:spPr/>
    </dgm:pt>
  </dgm:ptLst>
  <dgm:cxnLst>
    <dgm:cxn modelId="{532FFD00-5144-43F6-8535-9CE373DC5B62}" srcId="{631081A5-D5E2-4D50-8862-02577CFFB70E}" destId="{619DBDC2-CD7F-4DC2-A574-D181B4B50723}" srcOrd="0" destOrd="0" parTransId="{72F38A8D-20A8-4681-8E04-2776D3FFFA39}" sibTransId="{456CFCDA-DB7F-4722-AED9-8FF0AD97AACB}"/>
    <dgm:cxn modelId="{459DC32E-291D-49FF-81E3-4B9ED4F34E96}" type="presOf" srcId="{8B02A1D6-BDBA-4A32-B954-14081F1F8B73}" destId="{CC538D08-00F1-4169-A070-2EB5FC5FF85E}" srcOrd="0" destOrd="0" presId="urn:microsoft.com/office/officeart/2005/8/layout/vList2"/>
    <dgm:cxn modelId="{53FC0B5D-9EBB-47E7-91FE-83FC955059A5}" type="presOf" srcId="{F3DCC645-2F52-4DE0-84A4-963AD2322FEC}" destId="{F67C6BD8-20E8-4117-AF22-70030D90885F}" srcOrd="0" destOrd="1" presId="urn:microsoft.com/office/officeart/2005/8/layout/vList2"/>
    <dgm:cxn modelId="{C7D76F70-8B41-4EEA-8BB9-EDADD20A491F}" type="presOf" srcId="{619DBDC2-CD7F-4DC2-A574-D181B4B50723}" destId="{F67C6BD8-20E8-4117-AF22-70030D90885F}" srcOrd="0" destOrd="0" presId="urn:microsoft.com/office/officeart/2005/8/layout/vList2"/>
    <dgm:cxn modelId="{70A91C57-05DA-406D-AC26-4F63962D439F}" srcId="{631081A5-D5E2-4D50-8862-02577CFFB70E}" destId="{7A21AC53-43BA-45DD-9251-ED046D196E9B}" srcOrd="2" destOrd="0" parTransId="{F128875D-F666-4B91-A701-3EB133BBE982}" sibTransId="{23DEE46F-CF36-4497-9B41-3688C524B4DD}"/>
    <dgm:cxn modelId="{90698D5A-339B-4A55-AE95-6E6AC7C85F75}" type="presOf" srcId="{885DE11B-0D3A-4B70-9CDE-031E764B2D2F}" destId="{F67C6BD8-20E8-4117-AF22-70030D90885F}" srcOrd="0" destOrd="3" presId="urn:microsoft.com/office/officeart/2005/8/layout/vList2"/>
    <dgm:cxn modelId="{40FF5490-5A34-46EE-B257-C02A862BBCFC}" type="presOf" srcId="{37186BDD-65F6-44F7-B4B1-B492595AFBAF}" destId="{20C91234-AB64-464E-9FF9-BCA9C810E9F1}" srcOrd="0" destOrd="0" presId="urn:microsoft.com/office/officeart/2005/8/layout/vList2"/>
    <dgm:cxn modelId="{F96A8693-042D-41D7-AD4E-2D89343F1464}" srcId="{631081A5-D5E2-4D50-8862-02577CFFB70E}" destId="{885DE11B-0D3A-4B70-9CDE-031E764B2D2F}" srcOrd="3" destOrd="0" parTransId="{CC7DC4D7-9DB4-492E-AECF-EFE46FCDC3FE}" sibTransId="{002D43DD-7A2E-4E29-A6E3-3A0D6AAD8D7F}"/>
    <dgm:cxn modelId="{9E12F3A1-0441-459C-9ED6-A3C99F7D43D0}" srcId="{37186BDD-65F6-44F7-B4B1-B492595AFBAF}" destId="{ABBCB331-E56A-41DA-BE07-1D3572805ECF}" srcOrd="0" destOrd="0" parTransId="{5D481334-8451-4BF2-A4A4-A68244E7BA2C}" sibTransId="{C222300A-E6BE-4DA5-AA50-725C89E49A88}"/>
    <dgm:cxn modelId="{C86417A3-5CA5-4086-960F-812E35AEF776}" srcId="{631081A5-D5E2-4D50-8862-02577CFFB70E}" destId="{F3DCC645-2F52-4DE0-84A4-963AD2322FEC}" srcOrd="1" destOrd="0" parTransId="{EB2A8449-252D-4AE0-8919-4FE725D2A2BE}" sibTransId="{4A2418ED-CB5D-46E2-B6E0-03530F59E8E5}"/>
    <dgm:cxn modelId="{182289A8-AFBD-4F8C-9C6A-9C6FDDA1F4A2}" srcId="{8B02A1D6-BDBA-4A32-B954-14081F1F8B73}" destId="{631081A5-D5E2-4D50-8862-02577CFFB70E}" srcOrd="0" destOrd="0" parTransId="{EB290AE6-8385-4590-AB74-66AA21C4DF9E}" sibTransId="{19E2DD1E-DA7D-4341-8277-00D5E8FBA34B}"/>
    <dgm:cxn modelId="{19AFD3BB-B8DA-4692-BA05-8D741C9200A9}" type="presOf" srcId="{631081A5-D5E2-4D50-8862-02577CFFB70E}" destId="{7B416E6E-90DC-4765-ACBA-20C9B34C27E1}" srcOrd="0" destOrd="0" presId="urn:microsoft.com/office/officeart/2005/8/layout/vList2"/>
    <dgm:cxn modelId="{6BEF7DBC-EB1A-4F01-A7AA-53EE4E670557}" type="presOf" srcId="{7A21AC53-43BA-45DD-9251-ED046D196E9B}" destId="{F67C6BD8-20E8-4117-AF22-70030D90885F}" srcOrd="0" destOrd="2" presId="urn:microsoft.com/office/officeart/2005/8/layout/vList2"/>
    <dgm:cxn modelId="{9E4A28D3-66FF-4CF9-A11F-B1D6FF99048F}" srcId="{8B02A1D6-BDBA-4A32-B954-14081F1F8B73}" destId="{37186BDD-65F6-44F7-B4B1-B492595AFBAF}" srcOrd="1" destOrd="0" parTransId="{AE10A08A-7792-4188-B0DC-0F5A90E17590}" sibTransId="{4B4CB6F1-B1A6-453D-847D-86ABE1870674}"/>
    <dgm:cxn modelId="{894F6FD4-F19D-4E9A-A618-FB6292B68C35}" type="presOf" srcId="{ABBCB331-E56A-41DA-BE07-1D3572805ECF}" destId="{D35B7F86-9D70-4DC9-956D-803A99A196D3}" srcOrd="0" destOrd="0" presId="urn:microsoft.com/office/officeart/2005/8/layout/vList2"/>
    <dgm:cxn modelId="{8D9789EF-1398-45E2-840E-47FEC2CF48FE}" type="presParOf" srcId="{CC538D08-00F1-4169-A070-2EB5FC5FF85E}" destId="{7B416E6E-90DC-4765-ACBA-20C9B34C27E1}" srcOrd="0" destOrd="0" presId="urn:microsoft.com/office/officeart/2005/8/layout/vList2"/>
    <dgm:cxn modelId="{4BC2E578-16A2-4F1A-B04A-465971DEB668}" type="presParOf" srcId="{CC538D08-00F1-4169-A070-2EB5FC5FF85E}" destId="{F67C6BD8-20E8-4117-AF22-70030D90885F}" srcOrd="1" destOrd="0" presId="urn:microsoft.com/office/officeart/2005/8/layout/vList2"/>
    <dgm:cxn modelId="{3938C101-AB72-4137-A89E-A4147A802BFE}" type="presParOf" srcId="{CC538D08-00F1-4169-A070-2EB5FC5FF85E}" destId="{20C91234-AB64-464E-9FF9-BCA9C810E9F1}" srcOrd="2" destOrd="0" presId="urn:microsoft.com/office/officeart/2005/8/layout/vList2"/>
    <dgm:cxn modelId="{14222B9E-6197-432A-B7FB-03BE310B6782}" type="presParOf" srcId="{CC538D08-00F1-4169-A070-2EB5FC5FF85E}" destId="{D35B7F86-9D70-4DC9-956D-803A99A196D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0E8733-160C-4847-9B93-26CDF9656A0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59DD07C7-698B-4142-8AEE-3892312E408E}">
      <dgm:prSet phldrT="[Text]"/>
      <dgm:spPr/>
      <dgm:t>
        <a:bodyPr/>
        <a:lstStyle/>
        <a:p>
          <a:r>
            <a:rPr lang="en-US" b="1" dirty="0">
              <a:latin typeface="+mj-lt"/>
            </a:rPr>
            <a:t>Follow-Up Interview</a:t>
          </a:r>
        </a:p>
      </dgm:t>
    </dgm:pt>
    <dgm:pt modelId="{042A08B2-63AA-4A11-BB1B-20334B48BFCE}" type="parTrans" cxnId="{625D51CC-C9E2-4948-8CFF-C271DD4BAA35}">
      <dgm:prSet/>
      <dgm:spPr/>
      <dgm:t>
        <a:bodyPr/>
        <a:lstStyle/>
        <a:p>
          <a:endParaRPr lang="en-US"/>
        </a:p>
      </dgm:t>
    </dgm:pt>
    <dgm:pt modelId="{07FA1502-2FF1-49EA-9868-57482DA200E7}" type="sibTrans" cxnId="{625D51CC-C9E2-4948-8CFF-C271DD4BAA35}">
      <dgm:prSet/>
      <dgm:spPr/>
      <dgm:t>
        <a:bodyPr/>
        <a:lstStyle/>
        <a:p>
          <a:endParaRPr lang="en-US"/>
        </a:p>
      </dgm:t>
    </dgm:pt>
    <dgm:pt modelId="{6551BB37-605D-43C4-A5A4-4F72FAA4F131}">
      <dgm:prSet phldrT="[Text]"/>
      <dgm:spPr/>
      <dgm:t>
        <a:bodyPr/>
        <a:lstStyle/>
        <a:p>
          <a:pPr algn="l"/>
          <a:r>
            <a:rPr lang="en-US" dirty="0">
              <a:latin typeface="+mj-lt"/>
            </a:rPr>
            <a:t>Conduct the required interviews by contacting former students who were receiving Special Education Services one year beyond exit from high school</a:t>
          </a:r>
        </a:p>
      </dgm:t>
    </dgm:pt>
    <dgm:pt modelId="{9E2FB008-C0D7-4A22-A8F9-A27482328B13}" type="parTrans" cxnId="{643993B4-FAB8-40F6-B4B5-774DC61A7054}">
      <dgm:prSet/>
      <dgm:spPr/>
      <dgm:t>
        <a:bodyPr/>
        <a:lstStyle/>
        <a:p>
          <a:endParaRPr lang="en-US"/>
        </a:p>
      </dgm:t>
    </dgm:pt>
    <dgm:pt modelId="{346CAFAB-856E-4569-90A6-0C5E99A2F38A}" type="sibTrans" cxnId="{643993B4-FAB8-40F6-B4B5-774DC61A7054}">
      <dgm:prSet/>
      <dgm:spPr/>
      <dgm:t>
        <a:bodyPr/>
        <a:lstStyle/>
        <a:p>
          <a:endParaRPr lang="en-US"/>
        </a:p>
      </dgm:t>
    </dgm:pt>
    <dgm:pt modelId="{A6D10F28-161C-4181-B602-D0A3A845C420}">
      <dgm:prSet phldrT="[Text]"/>
      <dgm:spPr/>
      <dgm:t>
        <a:bodyPr/>
        <a:lstStyle/>
        <a:p>
          <a:pPr algn="just">
            <a:buFont typeface="Arial" panose="020B0604020202020204" pitchFamily="34" charset="0"/>
            <a:buNone/>
          </a:pPr>
          <a:r>
            <a:rPr lang="en-US" b="0" i="0" dirty="0">
              <a:latin typeface="+mj-lt"/>
            </a:rPr>
            <a:t>Can be completed anytime during the school year in which the student will exit or graduate</a:t>
          </a:r>
          <a:endParaRPr lang="en-US" dirty="0">
            <a:latin typeface="+mj-lt"/>
          </a:endParaRPr>
        </a:p>
      </dgm:t>
    </dgm:pt>
    <dgm:pt modelId="{CEFAE71F-65E3-405B-93B1-03C0DDF61DDF}" type="parTrans" cxnId="{2682F2D0-1487-4593-AA42-6BDE83DA9EC9}">
      <dgm:prSet/>
      <dgm:spPr/>
      <dgm:t>
        <a:bodyPr/>
        <a:lstStyle/>
        <a:p>
          <a:endParaRPr lang="en-US"/>
        </a:p>
      </dgm:t>
    </dgm:pt>
    <dgm:pt modelId="{88C0179C-067D-4F78-951F-F3FE922CBEF3}" type="sibTrans" cxnId="{2682F2D0-1487-4593-AA42-6BDE83DA9EC9}">
      <dgm:prSet/>
      <dgm:spPr/>
      <dgm:t>
        <a:bodyPr/>
        <a:lstStyle/>
        <a:p>
          <a:endParaRPr lang="en-US"/>
        </a:p>
      </dgm:t>
    </dgm:pt>
    <dgm:pt modelId="{52BE4532-72C0-419F-AE2C-33A37185A376}">
      <dgm:prSet phldrT="[Text]"/>
      <dgm:spPr/>
      <dgm:t>
        <a:bodyPr/>
        <a:lstStyle/>
        <a:p>
          <a:r>
            <a:rPr lang="en-US" b="1" dirty="0">
              <a:latin typeface="+mj-lt"/>
            </a:rPr>
            <a:t>Exit Interview</a:t>
          </a:r>
        </a:p>
      </dgm:t>
    </dgm:pt>
    <dgm:pt modelId="{DAB1B5E7-3431-4CD0-9A08-4F6B0463D1B9}" type="sibTrans" cxnId="{CA31E417-D6D7-4AB6-916B-CC8CE5D0302D}">
      <dgm:prSet/>
      <dgm:spPr/>
      <dgm:t>
        <a:bodyPr/>
        <a:lstStyle/>
        <a:p>
          <a:endParaRPr lang="en-US"/>
        </a:p>
      </dgm:t>
    </dgm:pt>
    <dgm:pt modelId="{D0921BEA-C5C4-4B73-94D9-767EF0E86476}" type="parTrans" cxnId="{CA31E417-D6D7-4AB6-916B-CC8CE5D0302D}">
      <dgm:prSet/>
      <dgm:spPr/>
      <dgm:t>
        <a:bodyPr/>
        <a:lstStyle/>
        <a:p>
          <a:endParaRPr lang="en-US"/>
        </a:p>
      </dgm:t>
    </dgm:pt>
    <dgm:pt modelId="{C807CC75-4846-443E-BB57-40E3F012E851}" type="pres">
      <dgm:prSet presAssocID="{220E8733-160C-4847-9B93-26CDF9656A04}" presName="theList" presStyleCnt="0">
        <dgm:presLayoutVars>
          <dgm:dir/>
          <dgm:animLvl val="lvl"/>
          <dgm:resizeHandles val="exact"/>
        </dgm:presLayoutVars>
      </dgm:prSet>
      <dgm:spPr/>
    </dgm:pt>
    <dgm:pt modelId="{5EC82979-AB79-4903-9D4D-8BE9739FC4D3}" type="pres">
      <dgm:prSet presAssocID="{52BE4532-72C0-419F-AE2C-33A37185A376}" presName="compNode" presStyleCnt="0"/>
      <dgm:spPr/>
    </dgm:pt>
    <dgm:pt modelId="{5873D11F-82E0-4DA0-B773-A25D2E6AB725}" type="pres">
      <dgm:prSet presAssocID="{52BE4532-72C0-419F-AE2C-33A37185A376}" presName="aNode" presStyleLbl="bgShp" presStyleIdx="0" presStyleCnt="2"/>
      <dgm:spPr/>
    </dgm:pt>
    <dgm:pt modelId="{968FD647-6A31-4B11-876A-1FE45AAB6708}" type="pres">
      <dgm:prSet presAssocID="{52BE4532-72C0-419F-AE2C-33A37185A376}" presName="textNode" presStyleLbl="bgShp" presStyleIdx="0" presStyleCnt="2"/>
      <dgm:spPr/>
    </dgm:pt>
    <dgm:pt modelId="{F4C5B01A-A382-42BF-97F6-092199A8392C}" type="pres">
      <dgm:prSet presAssocID="{52BE4532-72C0-419F-AE2C-33A37185A376}" presName="compChildNode" presStyleCnt="0"/>
      <dgm:spPr/>
    </dgm:pt>
    <dgm:pt modelId="{77BDCB2F-1016-4E3F-B613-813C2B7B0D7E}" type="pres">
      <dgm:prSet presAssocID="{52BE4532-72C0-419F-AE2C-33A37185A376}" presName="theInnerList" presStyleCnt="0"/>
      <dgm:spPr/>
    </dgm:pt>
    <dgm:pt modelId="{1DCB541F-3A47-4C1C-9F41-A71F21510056}" type="pres">
      <dgm:prSet presAssocID="{A6D10F28-161C-4181-B602-D0A3A845C420}" presName="childNode" presStyleLbl="node1" presStyleIdx="0" presStyleCnt="2">
        <dgm:presLayoutVars>
          <dgm:bulletEnabled val="1"/>
        </dgm:presLayoutVars>
      </dgm:prSet>
      <dgm:spPr/>
    </dgm:pt>
    <dgm:pt modelId="{8F9F1C3B-AE06-4D39-859D-46F370797F1B}" type="pres">
      <dgm:prSet presAssocID="{52BE4532-72C0-419F-AE2C-33A37185A376}" presName="aSpace" presStyleCnt="0"/>
      <dgm:spPr/>
    </dgm:pt>
    <dgm:pt modelId="{608E4FD3-6872-4D4F-ABE2-41E1AEAC65D8}" type="pres">
      <dgm:prSet presAssocID="{59DD07C7-698B-4142-8AEE-3892312E408E}" presName="compNode" presStyleCnt="0"/>
      <dgm:spPr/>
    </dgm:pt>
    <dgm:pt modelId="{39AFA1AE-D602-470A-8B6B-D48C952829BA}" type="pres">
      <dgm:prSet presAssocID="{59DD07C7-698B-4142-8AEE-3892312E408E}" presName="aNode" presStyleLbl="bgShp" presStyleIdx="1" presStyleCnt="2"/>
      <dgm:spPr/>
    </dgm:pt>
    <dgm:pt modelId="{F89AE05F-8F4A-41B6-863F-6B4A58AFA399}" type="pres">
      <dgm:prSet presAssocID="{59DD07C7-698B-4142-8AEE-3892312E408E}" presName="textNode" presStyleLbl="bgShp" presStyleIdx="1" presStyleCnt="2"/>
      <dgm:spPr/>
    </dgm:pt>
    <dgm:pt modelId="{2DF29CE6-1428-4020-A5AF-94FE483A6390}" type="pres">
      <dgm:prSet presAssocID="{59DD07C7-698B-4142-8AEE-3892312E408E}" presName="compChildNode" presStyleCnt="0"/>
      <dgm:spPr/>
    </dgm:pt>
    <dgm:pt modelId="{F84C661C-06A8-4FB3-97C2-332EFA079D89}" type="pres">
      <dgm:prSet presAssocID="{59DD07C7-698B-4142-8AEE-3892312E408E}" presName="theInnerList" presStyleCnt="0"/>
      <dgm:spPr/>
    </dgm:pt>
    <dgm:pt modelId="{041C1520-C64A-4F87-B6C5-6F4F0BBEEC3D}" type="pres">
      <dgm:prSet presAssocID="{6551BB37-605D-43C4-A5A4-4F72FAA4F131}" presName="childNode" presStyleLbl="node1" presStyleIdx="1" presStyleCnt="2">
        <dgm:presLayoutVars>
          <dgm:bulletEnabled val="1"/>
        </dgm:presLayoutVars>
      </dgm:prSet>
      <dgm:spPr/>
    </dgm:pt>
  </dgm:ptLst>
  <dgm:cxnLst>
    <dgm:cxn modelId="{CA31E417-D6D7-4AB6-916B-CC8CE5D0302D}" srcId="{220E8733-160C-4847-9B93-26CDF9656A04}" destId="{52BE4532-72C0-419F-AE2C-33A37185A376}" srcOrd="0" destOrd="0" parTransId="{D0921BEA-C5C4-4B73-94D9-767EF0E86476}" sibTransId="{DAB1B5E7-3431-4CD0-9A08-4F6B0463D1B9}"/>
    <dgm:cxn modelId="{6163362F-C923-4F63-80AF-32454CED5D86}" type="presOf" srcId="{52BE4532-72C0-419F-AE2C-33A37185A376}" destId="{5873D11F-82E0-4DA0-B773-A25D2E6AB725}" srcOrd="0" destOrd="0" presId="urn:microsoft.com/office/officeart/2005/8/layout/lProcess2"/>
    <dgm:cxn modelId="{9D7C476F-C860-4195-9C57-90153D312247}" type="presOf" srcId="{6551BB37-605D-43C4-A5A4-4F72FAA4F131}" destId="{041C1520-C64A-4F87-B6C5-6F4F0BBEEC3D}" srcOrd="0" destOrd="0" presId="urn:microsoft.com/office/officeart/2005/8/layout/lProcess2"/>
    <dgm:cxn modelId="{E1C3037D-7E54-4844-AF6C-B7FBC3D4D1C4}" type="presOf" srcId="{220E8733-160C-4847-9B93-26CDF9656A04}" destId="{C807CC75-4846-443E-BB57-40E3F012E851}" srcOrd="0" destOrd="0" presId="urn:microsoft.com/office/officeart/2005/8/layout/lProcess2"/>
    <dgm:cxn modelId="{C579B298-C12A-4A4E-AE6A-186E21BCB8FD}" type="presOf" srcId="{A6D10F28-161C-4181-B602-D0A3A845C420}" destId="{1DCB541F-3A47-4C1C-9F41-A71F21510056}" srcOrd="0" destOrd="0" presId="urn:microsoft.com/office/officeart/2005/8/layout/lProcess2"/>
    <dgm:cxn modelId="{442B579E-CF58-4D2B-BDEF-0288EA953359}" type="presOf" srcId="{52BE4532-72C0-419F-AE2C-33A37185A376}" destId="{968FD647-6A31-4B11-876A-1FE45AAB6708}" srcOrd="1" destOrd="0" presId="urn:microsoft.com/office/officeart/2005/8/layout/lProcess2"/>
    <dgm:cxn modelId="{9E2AC8A4-0163-4552-9C26-BC1FEA5EFF9E}" type="presOf" srcId="{59DD07C7-698B-4142-8AEE-3892312E408E}" destId="{39AFA1AE-D602-470A-8B6B-D48C952829BA}" srcOrd="0" destOrd="0" presId="urn:microsoft.com/office/officeart/2005/8/layout/lProcess2"/>
    <dgm:cxn modelId="{643993B4-FAB8-40F6-B4B5-774DC61A7054}" srcId="{59DD07C7-698B-4142-8AEE-3892312E408E}" destId="{6551BB37-605D-43C4-A5A4-4F72FAA4F131}" srcOrd="0" destOrd="0" parTransId="{9E2FB008-C0D7-4A22-A8F9-A27482328B13}" sibTransId="{346CAFAB-856E-4569-90A6-0C5E99A2F38A}"/>
    <dgm:cxn modelId="{625D51CC-C9E2-4948-8CFF-C271DD4BAA35}" srcId="{220E8733-160C-4847-9B93-26CDF9656A04}" destId="{59DD07C7-698B-4142-8AEE-3892312E408E}" srcOrd="1" destOrd="0" parTransId="{042A08B2-63AA-4A11-BB1B-20334B48BFCE}" sibTransId="{07FA1502-2FF1-49EA-9868-57482DA200E7}"/>
    <dgm:cxn modelId="{2682F2D0-1487-4593-AA42-6BDE83DA9EC9}" srcId="{52BE4532-72C0-419F-AE2C-33A37185A376}" destId="{A6D10F28-161C-4181-B602-D0A3A845C420}" srcOrd="0" destOrd="0" parTransId="{CEFAE71F-65E3-405B-93B1-03C0DDF61DDF}" sibTransId="{88C0179C-067D-4F78-951F-F3FE922CBEF3}"/>
    <dgm:cxn modelId="{8876EEDE-8BD4-4377-9417-0A5ED5617A56}" type="presOf" srcId="{59DD07C7-698B-4142-8AEE-3892312E408E}" destId="{F89AE05F-8F4A-41B6-863F-6B4A58AFA399}" srcOrd="1" destOrd="0" presId="urn:microsoft.com/office/officeart/2005/8/layout/lProcess2"/>
    <dgm:cxn modelId="{87E9B468-0CCC-4773-A05F-CB8DB6B0D32E}" type="presParOf" srcId="{C807CC75-4846-443E-BB57-40E3F012E851}" destId="{5EC82979-AB79-4903-9D4D-8BE9739FC4D3}" srcOrd="0" destOrd="0" presId="urn:microsoft.com/office/officeart/2005/8/layout/lProcess2"/>
    <dgm:cxn modelId="{54E7D713-40B8-4864-8570-80CE0F5E4C20}" type="presParOf" srcId="{5EC82979-AB79-4903-9D4D-8BE9739FC4D3}" destId="{5873D11F-82E0-4DA0-B773-A25D2E6AB725}" srcOrd="0" destOrd="0" presId="urn:microsoft.com/office/officeart/2005/8/layout/lProcess2"/>
    <dgm:cxn modelId="{F15AABCF-5FA5-4DF0-8DFF-8917512F3C89}" type="presParOf" srcId="{5EC82979-AB79-4903-9D4D-8BE9739FC4D3}" destId="{968FD647-6A31-4B11-876A-1FE45AAB6708}" srcOrd="1" destOrd="0" presId="urn:microsoft.com/office/officeart/2005/8/layout/lProcess2"/>
    <dgm:cxn modelId="{BC4DC300-7DAD-4D87-992A-3BAD4C364A24}" type="presParOf" srcId="{5EC82979-AB79-4903-9D4D-8BE9739FC4D3}" destId="{F4C5B01A-A382-42BF-97F6-092199A8392C}" srcOrd="2" destOrd="0" presId="urn:microsoft.com/office/officeart/2005/8/layout/lProcess2"/>
    <dgm:cxn modelId="{BF0DDDE5-B31D-439E-9E9A-025FF7506FF2}" type="presParOf" srcId="{F4C5B01A-A382-42BF-97F6-092199A8392C}" destId="{77BDCB2F-1016-4E3F-B613-813C2B7B0D7E}" srcOrd="0" destOrd="0" presId="urn:microsoft.com/office/officeart/2005/8/layout/lProcess2"/>
    <dgm:cxn modelId="{03750F1A-9481-4358-9FBD-E16EC9CE5F98}" type="presParOf" srcId="{77BDCB2F-1016-4E3F-B613-813C2B7B0D7E}" destId="{1DCB541F-3A47-4C1C-9F41-A71F21510056}" srcOrd="0" destOrd="0" presId="urn:microsoft.com/office/officeart/2005/8/layout/lProcess2"/>
    <dgm:cxn modelId="{49B76C20-2D6F-414D-A05A-24CE8A1613FF}" type="presParOf" srcId="{C807CC75-4846-443E-BB57-40E3F012E851}" destId="{8F9F1C3B-AE06-4D39-859D-46F370797F1B}" srcOrd="1" destOrd="0" presId="urn:microsoft.com/office/officeart/2005/8/layout/lProcess2"/>
    <dgm:cxn modelId="{E543C747-6940-44E9-867D-2BAEF46868F6}" type="presParOf" srcId="{C807CC75-4846-443E-BB57-40E3F012E851}" destId="{608E4FD3-6872-4D4F-ABE2-41E1AEAC65D8}" srcOrd="2" destOrd="0" presId="urn:microsoft.com/office/officeart/2005/8/layout/lProcess2"/>
    <dgm:cxn modelId="{3BF6BB97-35B4-4A2C-818C-B112900B5FD5}" type="presParOf" srcId="{608E4FD3-6872-4D4F-ABE2-41E1AEAC65D8}" destId="{39AFA1AE-D602-470A-8B6B-D48C952829BA}" srcOrd="0" destOrd="0" presId="urn:microsoft.com/office/officeart/2005/8/layout/lProcess2"/>
    <dgm:cxn modelId="{26A583E5-9574-4AB3-91D4-9BD1FA7E1FE0}" type="presParOf" srcId="{608E4FD3-6872-4D4F-ABE2-41E1AEAC65D8}" destId="{F89AE05F-8F4A-41B6-863F-6B4A58AFA399}" srcOrd="1" destOrd="0" presId="urn:microsoft.com/office/officeart/2005/8/layout/lProcess2"/>
    <dgm:cxn modelId="{420ED861-4EFA-4485-8194-B2E3573B7B89}" type="presParOf" srcId="{608E4FD3-6872-4D4F-ABE2-41E1AEAC65D8}" destId="{2DF29CE6-1428-4020-A5AF-94FE483A6390}" srcOrd="2" destOrd="0" presId="urn:microsoft.com/office/officeart/2005/8/layout/lProcess2"/>
    <dgm:cxn modelId="{FD094AB4-8FE3-437F-9EFD-1C3E227AF09E}" type="presParOf" srcId="{2DF29CE6-1428-4020-A5AF-94FE483A6390}" destId="{F84C661C-06A8-4FB3-97C2-332EFA079D89}" srcOrd="0" destOrd="0" presId="urn:microsoft.com/office/officeart/2005/8/layout/lProcess2"/>
    <dgm:cxn modelId="{432D56C1-0ACD-4588-930F-A5A75D1F55C7}" type="presParOf" srcId="{F84C661C-06A8-4FB3-97C2-332EFA079D89}" destId="{041C1520-C64A-4F87-B6C5-6F4F0BBEEC3D}"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0E8733-160C-4847-9B93-26CDF9656A0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52BE4532-72C0-419F-AE2C-33A37185A376}">
      <dgm:prSet phldrT="[Text]"/>
      <dgm:spPr/>
      <dgm:t>
        <a:bodyPr/>
        <a:lstStyle/>
        <a:p>
          <a:r>
            <a:rPr lang="en-US" b="1" dirty="0">
              <a:latin typeface="+mj-lt"/>
            </a:rPr>
            <a:t>PSO Exit Interview</a:t>
          </a:r>
          <a:endParaRPr lang="en-US" dirty="0">
            <a:latin typeface="+mj-lt"/>
          </a:endParaRPr>
        </a:p>
      </dgm:t>
    </dgm:pt>
    <dgm:pt modelId="{D0921BEA-C5C4-4B73-94D9-767EF0E86476}" type="parTrans" cxnId="{CA31E417-D6D7-4AB6-916B-CC8CE5D0302D}">
      <dgm:prSet/>
      <dgm:spPr/>
      <dgm:t>
        <a:bodyPr/>
        <a:lstStyle/>
        <a:p>
          <a:endParaRPr lang="en-US"/>
        </a:p>
      </dgm:t>
    </dgm:pt>
    <dgm:pt modelId="{DAB1B5E7-3431-4CD0-9A08-4F6B0463D1B9}" type="sibTrans" cxnId="{CA31E417-D6D7-4AB6-916B-CC8CE5D0302D}">
      <dgm:prSet/>
      <dgm:spPr/>
      <dgm:t>
        <a:bodyPr/>
        <a:lstStyle/>
        <a:p>
          <a:endParaRPr lang="en-US"/>
        </a:p>
      </dgm:t>
    </dgm:pt>
    <dgm:pt modelId="{A6D10F28-161C-4181-B602-D0A3A845C420}">
      <dgm:prSet phldrT="[Text]"/>
      <dgm:spPr/>
      <dgm:t>
        <a:bodyPr/>
        <a:lstStyle/>
        <a:p>
          <a:pPr algn="l">
            <a:buNone/>
          </a:pPr>
          <a:r>
            <a:rPr lang="en-US" b="0" i="0" dirty="0"/>
            <a:t>Make a final connection with the student</a:t>
          </a:r>
          <a:endParaRPr lang="en-US" dirty="0"/>
        </a:p>
      </dgm:t>
    </dgm:pt>
    <dgm:pt modelId="{CEFAE71F-65E3-405B-93B1-03C0DDF61DDF}" type="parTrans" cxnId="{2682F2D0-1487-4593-AA42-6BDE83DA9EC9}">
      <dgm:prSet/>
      <dgm:spPr/>
      <dgm:t>
        <a:bodyPr/>
        <a:lstStyle/>
        <a:p>
          <a:endParaRPr lang="en-US"/>
        </a:p>
      </dgm:t>
    </dgm:pt>
    <dgm:pt modelId="{88C0179C-067D-4F78-951F-F3FE922CBEF3}" type="sibTrans" cxnId="{2682F2D0-1487-4593-AA42-6BDE83DA9EC9}">
      <dgm:prSet/>
      <dgm:spPr/>
      <dgm:t>
        <a:bodyPr/>
        <a:lstStyle/>
        <a:p>
          <a:endParaRPr lang="en-US"/>
        </a:p>
      </dgm:t>
    </dgm:pt>
    <dgm:pt modelId="{80D7B2A9-E8AA-4875-9A45-18457928610B}">
      <dgm:prSet phldrT="[Text]"/>
      <dgm:spPr/>
      <dgm:t>
        <a:bodyPr/>
        <a:lstStyle/>
        <a:p>
          <a:pPr algn="l">
            <a:buNone/>
          </a:pPr>
          <a:r>
            <a:rPr lang="en-US" b="0" i="0" dirty="0"/>
            <a:t>Assist students with future plans and resources</a:t>
          </a:r>
          <a:endParaRPr lang="en-US" dirty="0"/>
        </a:p>
      </dgm:t>
    </dgm:pt>
    <dgm:pt modelId="{78459B93-5615-4FF3-8EA2-A89DAFC813DF}" type="parTrans" cxnId="{A13E5891-84F8-4CD6-AA3A-3C8DC0C7FEA4}">
      <dgm:prSet/>
      <dgm:spPr/>
      <dgm:t>
        <a:bodyPr/>
        <a:lstStyle/>
        <a:p>
          <a:endParaRPr lang="en-US"/>
        </a:p>
      </dgm:t>
    </dgm:pt>
    <dgm:pt modelId="{D0674451-A424-4951-9B57-F6E0085572ED}" type="sibTrans" cxnId="{A13E5891-84F8-4CD6-AA3A-3C8DC0C7FEA4}">
      <dgm:prSet/>
      <dgm:spPr/>
      <dgm:t>
        <a:bodyPr/>
        <a:lstStyle/>
        <a:p>
          <a:endParaRPr lang="en-US"/>
        </a:p>
      </dgm:t>
    </dgm:pt>
    <dgm:pt modelId="{C3A4F363-A2BA-4170-B157-71C6F8287E2A}">
      <dgm:prSet phldrT="[Text]"/>
      <dgm:spPr/>
      <dgm:t>
        <a:bodyPr/>
        <a:lstStyle/>
        <a:p>
          <a:pPr algn="l">
            <a:buNone/>
          </a:pPr>
          <a:r>
            <a:rPr lang="en-US" b="0" i="0" dirty="0"/>
            <a:t>Obtain contact information necessary to perform the mandated Follow-Up Interview one year beyond student exit</a:t>
          </a:r>
          <a:endParaRPr lang="en-US" dirty="0"/>
        </a:p>
      </dgm:t>
    </dgm:pt>
    <dgm:pt modelId="{C1824D91-9E43-4AF9-A920-778B6853773A}" type="parTrans" cxnId="{60BD0AFB-4636-4187-8717-1EC49B32BC57}">
      <dgm:prSet/>
      <dgm:spPr/>
      <dgm:t>
        <a:bodyPr/>
        <a:lstStyle/>
        <a:p>
          <a:endParaRPr lang="en-US"/>
        </a:p>
      </dgm:t>
    </dgm:pt>
    <dgm:pt modelId="{4256C9BE-4785-4A81-AA50-DC10F28E4052}" type="sibTrans" cxnId="{60BD0AFB-4636-4187-8717-1EC49B32BC57}">
      <dgm:prSet/>
      <dgm:spPr/>
      <dgm:t>
        <a:bodyPr/>
        <a:lstStyle/>
        <a:p>
          <a:endParaRPr lang="en-US"/>
        </a:p>
      </dgm:t>
    </dgm:pt>
    <dgm:pt modelId="{77264AF0-26CA-4A44-862A-B1D4C668CD2C}" type="pres">
      <dgm:prSet presAssocID="{220E8733-160C-4847-9B93-26CDF9656A04}" presName="theList" presStyleCnt="0">
        <dgm:presLayoutVars>
          <dgm:dir/>
          <dgm:animLvl val="lvl"/>
          <dgm:resizeHandles val="exact"/>
        </dgm:presLayoutVars>
      </dgm:prSet>
      <dgm:spPr/>
    </dgm:pt>
    <dgm:pt modelId="{133AC439-22A5-4429-AD5A-CB1D7658D330}" type="pres">
      <dgm:prSet presAssocID="{52BE4532-72C0-419F-AE2C-33A37185A376}" presName="compNode" presStyleCnt="0"/>
      <dgm:spPr/>
    </dgm:pt>
    <dgm:pt modelId="{8FBC6574-3B1B-42FC-8394-100B371801DC}" type="pres">
      <dgm:prSet presAssocID="{52BE4532-72C0-419F-AE2C-33A37185A376}" presName="aNode" presStyleLbl="bgShp" presStyleIdx="0" presStyleCnt="1" custLinFactNeighborX="-47041" custLinFactNeighborY="-370"/>
      <dgm:spPr/>
    </dgm:pt>
    <dgm:pt modelId="{DFC80E4E-E878-480C-BAF7-EDCDE336D3C3}" type="pres">
      <dgm:prSet presAssocID="{52BE4532-72C0-419F-AE2C-33A37185A376}" presName="textNode" presStyleLbl="bgShp" presStyleIdx="0" presStyleCnt="1"/>
      <dgm:spPr/>
    </dgm:pt>
    <dgm:pt modelId="{69C83204-2AB6-4DBC-832C-5D8E9B48800C}" type="pres">
      <dgm:prSet presAssocID="{52BE4532-72C0-419F-AE2C-33A37185A376}" presName="compChildNode" presStyleCnt="0"/>
      <dgm:spPr/>
    </dgm:pt>
    <dgm:pt modelId="{D8B26D8A-0D94-489D-8900-9BBAF423EFF1}" type="pres">
      <dgm:prSet presAssocID="{52BE4532-72C0-419F-AE2C-33A37185A376}" presName="theInnerList" presStyleCnt="0"/>
      <dgm:spPr/>
    </dgm:pt>
    <dgm:pt modelId="{B0752DD3-8AAE-40EB-BD18-F54CC100FEFA}" type="pres">
      <dgm:prSet presAssocID="{A6D10F28-161C-4181-B602-D0A3A845C420}" presName="childNode" presStyleLbl="node1" presStyleIdx="0" presStyleCnt="3">
        <dgm:presLayoutVars>
          <dgm:bulletEnabled val="1"/>
        </dgm:presLayoutVars>
      </dgm:prSet>
      <dgm:spPr/>
    </dgm:pt>
    <dgm:pt modelId="{075AE43A-1811-48FB-B1E8-384AD1CB4313}" type="pres">
      <dgm:prSet presAssocID="{A6D10F28-161C-4181-B602-D0A3A845C420}" presName="aSpace2" presStyleCnt="0"/>
      <dgm:spPr/>
    </dgm:pt>
    <dgm:pt modelId="{13F12FF8-DF4A-4F50-A447-A26F9C95B9F3}" type="pres">
      <dgm:prSet presAssocID="{80D7B2A9-E8AA-4875-9A45-18457928610B}" presName="childNode" presStyleLbl="node1" presStyleIdx="1" presStyleCnt="3">
        <dgm:presLayoutVars>
          <dgm:bulletEnabled val="1"/>
        </dgm:presLayoutVars>
      </dgm:prSet>
      <dgm:spPr/>
    </dgm:pt>
    <dgm:pt modelId="{F86FC50D-AAE4-4C7B-A759-668C415E6951}" type="pres">
      <dgm:prSet presAssocID="{80D7B2A9-E8AA-4875-9A45-18457928610B}" presName="aSpace2" presStyleCnt="0"/>
      <dgm:spPr/>
    </dgm:pt>
    <dgm:pt modelId="{36A1B2E9-803F-439A-8AFE-FD45DECFA070}" type="pres">
      <dgm:prSet presAssocID="{C3A4F363-A2BA-4170-B157-71C6F8287E2A}" presName="childNode" presStyleLbl="node1" presStyleIdx="2" presStyleCnt="3">
        <dgm:presLayoutVars>
          <dgm:bulletEnabled val="1"/>
        </dgm:presLayoutVars>
      </dgm:prSet>
      <dgm:spPr/>
    </dgm:pt>
  </dgm:ptLst>
  <dgm:cxnLst>
    <dgm:cxn modelId="{CA31E417-D6D7-4AB6-916B-CC8CE5D0302D}" srcId="{220E8733-160C-4847-9B93-26CDF9656A04}" destId="{52BE4532-72C0-419F-AE2C-33A37185A376}" srcOrd="0" destOrd="0" parTransId="{D0921BEA-C5C4-4B73-94D9-767EF0E86476}" sibTransId="{DAB1B5E7-3431-4CD0-9A08-4F6B0463D1B9}"/>
    <dgm:cxn modelId="{E26F6644-1C0D-4A3B-9E32-99891612B407}" type="presOf" srcId="{A6D10F28-161C-4181-B602-D0A3A845C420}" destId="{B0752DD3-8AAE-40EB-BD18-F54CC100FEFA}" srcOrd="0" destOrd="0" presId="urn:microsoft.com/office/officeart/2005/8/layout/lProcess2"/>
    <dgm:cxn modelId="{238D3E57-1215-4711-B7E9-3BD3B188936F}" type="presOf" srcId="{52BE4532-72C0-419F-AE2C-33A37185A376}" destId="{8FBC6574-3B1B-42FC-8394-100B371801DC}" srcOrd="0" destOrd="0" presId="urn:microsoft.com/office/officeart/2005/8/layout/lProcess2"/>
    <dgm:cxn modelId="{A13E5891-84F8-4CD6-AA3A-3C8DC0C7FEA4}" srcId="{52BE4532-72C0-419F-AE2C-33A37185A376}" destId="{80D7B2A9-E8AA-4875-9A45-18457928610B}" srcOrd="1" destOrd="0" parTransId="{78459B93-5615-4FF3-8EA2-A89DAFC813DF}" sibTransId="{D0674451-A424-4951-9B57-F6E0085572ED}"/>
    <dgm:cxn modelId="{CD074099-7725-49D3-9351-1030C41BEED3}" type="presOf" srcId="{220E8733-160C-4847-9B93-26CDF9656A04}" destId="{77264AF0-26CA-4A44-862A-B1D4C668CD2C}" srcOrd="0" destOrd="0" presId="urn:microsoft.com/office/officeart/2005/8/layout/lProcess2"/>
    <dgm:cxn modelId="{FD7F0FA8-226E-47A4-ADE4-2D0C9FD75450}" type="presOf" srcId="{C3A4F363-A2BA-4170-B157-71C6F8287E2A}" destId="{36A1B2E9-803F-439A-8AFE-FD45DECFA070}" srcOrd="0" destOrd="0" presId="urn:microsoft.com/office/officeart/2005/8/layout/lProcess2"/>
    <dgm:cxn modelId="{2398E8B9-E208-4FB5-96D1-C5E935062DAD}" type="presOf" srcId="{80D7B2A9-E8AA-4875-9A45-18457928610B}" destId="{13F12FF8-DF4A-4F50-A447-A26F9C95B9F3}" srcOrd="0" destOrd="0" presId="urn:microsoft.com/office/officeart/2005/8/layout/lProcess2"/>
    <dgm:cxn modelId="{3E0E55C6-2CF6-4AB3-A1EC-CD7B8CB64537}" type="presOf" srcId="{52BE4532-72C0-419F-AE2C-33A37185A376}" destId="{DFC80E4E-E878-480C-BAF7-EDCDE336D3C3}" srcOrd="1" destOrd="0" presId="urn:microsoft.com/office/officeart/2005/8/layout/lProcess2"/>
    <dgm:cxn modelId="{2682F2D0-1487-4593-AA42-6BDE83DA9EC9}" srcId="{52BE4532-72C0-419F-AE2C-33A37185A376}" destId="{A6D10F28-161C-4181-B602-D0A3A845C420}" srcOrd="0" destOrd="0" parTransId="{CEFAE71F-65E3-405B-93B1-03C0DDF61DDF}" sibTransId="{88C0179C-067D-4F78-951F-F3FE922CBEF3}"/>
    <dgm:cxn modelId="{60BD0AFB-4636-4187-8717-1EC49B32BC57}" srcId="{52BE4532-72C0-419F-AE2C-33A37185A376}" destId="{C3A4F363-A2BA-4170-B157-71C6F8287E2A}" srcOrd="2" destOrd="0" parTransId="{C1824D91-9E43-4AF9-A920-778B6853773A}" sibTransId="{4256C9BE-4785-4A81-AA50-DC10F28E4052}"/>
    <dgm:cxn modelId="{77A6DB81-6DD0-486C-911E-532E1B8281F2}" type="presParOf" srcId="{77264AF0-26CA-4A44-862A-B1D4C668CD2C}" destId="{133AC439-22A5-4429-AD5A-CB1D7658D330}" srcOrd="0" destOrd="0" presId="urn:microsoft.com/office/officeart/2005/8/layout/lProcess2"/>
    <dgm:cxn modelId="{54DCD64C-04FD-4F37-8F04-AD76E62A90E5}" type="presParOf" srcId="{133AC439-22A5-4429-AD5A-CB1D7658D330}" destId="{8FBC6574-3B1B-42FC-8394-100B371801DC}" srcOrd="0" destOrd="0" presId="urn:microsoft.com/office/officeart/2005/8/layout/lProcess2"/>
    <dgm:cxn modelId="{F80EF771-6A5D-4CFB-95B8-A2B2148E952C}" type="presParOf" srcId="{133AC439-22A5-4429-AD5A-CB1D7658D330}" destId="{DFC80E4E-E878-480C-BAF7-EDCDE336D3C3}" srcOrd="1" destOrd="0" presId="urn:microsoft.com/office/officeart/2005/8/layout/lProcess2"/>
    <dgm:cxn modelId="{4359DA4D-4CC6-4232-86FC-E51B6454FB37}" type="presParOf" srcId="{133AC439-22A5-4429-AD5A-CB1D7658D330}" destId="{69C83204-2AB6-4DBC-832C-5D8E9B48800C}" srcOrd="2" destOrd="0" presId="urn:microsoft.com/office/officeart/2005/8/layout/lProcess2"/>
    <dgm:cxn modelId="{6B80B5F0-3BF2-4257-B993-CE9CE8801BE1}" type="presParOf" srcId="{69C83204-2AB6-4DBC-832C-5D8E9B48800C}" destId="{D8B26D8A-0D94-489D-8900-9BBAF423EFF1}" srcOrd="0" destOrd="0" presId="urn:microsoft.com/office/officeart/2005/8/layout/lProcess2"/>
    <dgm:cxn modelId="{0968CA2F-506F-4913-9744-4056EFCBC8FD}" type="presParOf" srcId="{D8B26D8A-0D94-489D-8900-9BBAF423EFF1}" destId="{B0752DD3-8AAE-40EB-BD18-F54CC100FEFA}" srcOrd="0" destOrd="0" presId="urn:microsoft.com/office/officeart/2005/8/layout/lProcess2"/>
    <dgm:cxn modelId="{57EFF51D-A866-4A07-8B3B-EF8E65E12D5F}" type="presParOf" srcId="{D8B26D8A-0D94-489D-8900-9BBAF423EFF1}" destId="{075AE43A-1811-48FB-B1E8-384AD1CB4313}" srcOrd="1" destOrd="0" presId="urn:microsoft.com/office/officeart/2005/8/layout/lProcess2"/>
    <dgm:cxn modelId="{24594BA2-C437-419E-8CAD-8B87E461BDEB}" type="presParOf" srcId="{D8B26D8A-0D94-489D-8900-9BBAF423EFF1}" destId="{13F12FF8-DF4A-4F50-A447-A26F9C95B9F3}" srcOrd="2" destOrd="0" presId="urn:microsoft.com/office/officeart/2005/8/layout/lProcess2"/>
    <dgm:cxn modelId="{E4A0EB35-7413-49D3-AA18-2EF279B46464}" type="presParOf" srcId="{D8B26D8A-0D94-489D-8900-9BBAF423EFF1}" destId="{F86FC50D-AAE4-4C7B-A759-668C415E6951}" srcOrd="3" destOrd="0" presId="urn:microsoft.com/office/officeart/2005/8/layout/lProcess2"/>
    <dgm:cxn modelId="{E3BC126D-CFA7-4C70-891C-0727E2CDCBB2}" type="presParOf" srcId="{D8B26D8A-0D94-489D-8900-9BBAF423EFF1}" destId="{36A1B2E9-803F-439A-8AFE-FD45DECFA070}"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0E8733-160C-4847-9B93-26CDF9656A0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52BE4532-72C0-419F-AE2C-33A37185A376}">
      <dgm:prSet phldrT="[Text]"/>
      <dgm:spPr/>
      <dgm:t>
        <a:bodyPr/>
        <a:lstStyle/>
        <a:p>
          <a:r>
            <a:rPr lang="en-US" b="1" dirty="0">
              <a:latin typeface="+mj-lt"/>
            </a:rPr>
            <a:t>PSO Follow Up Interview</a:t>
          </a:r>
          <a:endParaRPr lang="en-US" dirty="0">
            <a:latin typeface="+mj-lt"/>
          </a:endParaRPr>
        </a:p>
      </dgm:t>
    </dgm:pt>
    <dgm:pt modelId="{D0921BEA-C5C4-4B73-94D9-767EF0E86476}" type="parTrans" cxnId="{CA31E417-D6D7-4AB6-916B-CC8CE5D0302D}">
      <dgm:prSet/>
      <dgm:spPr/>
      <dgm:t>
        <a:bodyPr/>
        <a:lstStyle/>
        <a:p>
          <a:endParaRPr lang="en-US"/>
        </a:p>
      </dgm:t>
    </dgm:pt>
    <dgm:pt modelId="{DAB1B5E7-3431-4CD0-9A08-4F6B0463D1B9}" type="sibTrans" cxnId="{CA31E417-D6D7-4AB6-916B-CC8CE5D0302D}">
      <dgm:prSet/>
      <dgm:spPr/>
      <dgm:t>
        <a:bodyPr/>
        <a:lstStyle/>
        <a:p>
          <a:endParaRPr lang="en-US"/>
        </a:p>
      </dgm:t>
    </dgm:pt>
    <dgm:pt modelId="{A6D10F28-161C-4181-B602-D0A3A845C420}">
      <dgm:prSet phldrT="[Text]"/>
      <dgm:spPr/>
      <dgm:t>
        <a:bodyPr/>
        <a:lstStyle/>
        <a:p>
          <a:pPr algn="l">
            <a:buNone/>
          </a:pPr>
          <a:r>
            <a:rPr lang="en-US" dirty="0"/>
            <a:t>Follow Up Interviews are conducted via phone by school district personnel. </a:t>
          </a:r>
        </a:p>
      </dgm:t>
    </dgm:pt>
    <dgm:pt modelId="{CEFAE71F-65E3-405B-93B1-03C0DDF61DDF}" type="parTrans" cxnId="{2682F2D0-1487-4593-AA42-6BDE83DA9EC9}">
      <dgm:prSet/>
      <dgm:spPr/>
      <dgm:t>
        <a:bodyPr/>
        <a:lstStyle/>
        <a:p>
          <a:endParaRPr lang="en-US"/>
        </a:p>
      </dgm:t>
    </dgm:pt>
    <dgm:pt modelId="{88C0179C-067D-4F78-951F-F3FE922CBEF3}" type="sibTrans" cxnId="{2682F2D0-1487-4593-AA42-6BDE83DA9EC9}">
      <dgm:prSet/>
      <dgm:spPr/>
      <dgm:t>
        <a:bodyPr/>
        <a:lstStyle/>
        <a:p>
          <a:endParaRPr lang="en-US"/>
        </a:p>
      </dgm:t>
    </dgm:pt>
    <dgm:pt modelId="{1F6D912A-BC70-4760-904E-BC7BB4D21F2D}">
      <dgm:prSet phldrT="[Text]"/>
      <dgm:spPr/>
      <dgm:t>
        <a:bodyPr/>
        <a:lstStyle/>
        <a:p>
          <a:pPr algn="l">
            <a:buNone/>
          </a:pPr>
          <a:r>
            <a:rPr lang="en-US"/>
            <a:t>PSO Data is used to provide both state and district-level reports.</a:t>
          </a:r>
          <a:endParaRPr lang="en-US" dirty="0"/>
        </a:p>
      </dgm:t>
    </dgm:pt>
    <dgm:pt modelId="{613EBA4B-419D-45F3-BB3B-ECCE26723FE9}" type="parTrans" cxnId="{864F9B81-9A81-47BB-BD67-0CA2E6EBFF34}">
      <dgm:prSet/>
      <dgm:spPr/>
      <dgm:t>
        <a:bodyPr/>
        <a:lstStyle/>
        <a:p>
          <a:endParaRPr lang="en-US"/>
        </a:p>
      </dgm:t>
    </dgm:pt>
    <dgm:pt modelId="{E94F62F0-97E7-46E3-9FEC-81E115A7D999}" type="sibTrans" cxnId="{864F9B81-9A81-47BB-BD67-0CA2E6EBFF34}">
      <dgm:prSet/>
      <dgm:spPr/>
      <dgm:t>
        <a:bodyPr/>
        <a:lstStyle/>
        <a:p>
          <a:endParaRPr lang="en-US"/>
        </a:p>
      </dgm:t>
    </dgm:pt>
    <dgm:pt modelId="{5517E151-39DE-4C19-B292-CB4A829ABBDD}">
      <dgm:prSet phldrT="[Text]"/>
      <dgm:spPr/>
      <dgm:t>
        <a:bodyPr/>
        <a:lstStyle/>
        <a:p>
          <a:pPr algn="l">
            <a:buNone/>
          </a:pPr>
          <a:r>
            <a:rPr lang="en-US"/>
            <a:t>Districts and states use data to help inform program change for future students. </a:t>
          </a:r>
          <a:endParaRPr lang="en-US" dirty="0"/>
        </a:p>
      </dgm:t>
    </dgm:pt>
    <dgm:pt modelId="{D781BD06-179D-48FE-81E2-20072E1E318F}" type="parTrans" cxnId="{9EBA474F-D832-4ECC-9E87-C9459D3BB950}">
      <dgm:prSet/>
      <dgm:spPr/>
      <dgm:t>
        <a:bodyPr/>
        <a:lstStyle/>
        <a:p>
          <a:endParaRPr lang="en-US"/>
        </a:p>
      </dgm:t>
    </dgm:pt>
    <dgm:pt modelId="{75C7AF7D-436E-4F1F-907F-21EC07C168AF}" type="sibTrans" cxnId="{9EBA474F-D832-4ECC-9E87-C9459D3BB950}">
      <dgm:prSet/>
      <dgm:spPr/>
      <dgm:t>
        <a:bodyPr/>
        <a:lstStyle/>
        <a:p>
          <a:endParaRPr lang="en-US"/>
        </a:p>
      </dgm:t>
    </dgm:pt>
    <dgm:pt modelId="{77264AF0-26CA-4A44-862A-B1D4C668CD2C}" type="pres">
      <dgm:prSet presAssocID="{220E8733-160C-4847-9B93-26CDF9656A04}" presName="theList" presStyleCnt="0">
        <dgm:presLayoutVars>
          <dgm:dir/>
          <dgm:animLvl val="lvl"/>
          <dgm:resizeHandles val="exact"/>
        </dgm:presLayoutVars>
      </dgm:prSet>
      <dgm:spPr/>
    </dgm:pt>
    <dgm:pt modelId="{133AC439-22A5-4429-AD5A-CB1D7658D330}" type="pres">
      <dgm:prSet presAssocID="{52BE4532-72C0-419F-AE2C-33A37185A376}" presName="compNode" presStyleCnt="0"/>
      <dgm:spPr/>
    </dgm:pt>
    <dgm:pt modelId="{8FBC6574-3B1B-42FC-8394-100B371801DC}" type="pres">
      <dgm:prSet presAssocID="{52BE4532-72C0-419F-AE2C-33A37185A376}" presName="aNode" presStyleLbl="bgShp" presStyleIdx="0" presStyleCnt="1" custLinFactNeighborX="-47041" custLinFactNeighborY="-370"/>
      <dgm:spPr/>
    </dgm:pt>
    <dgm:pt modelId="{DFC80E4E-E878-480C-BAF7-EDCDE336D3C3}" type="pres">
      <dgm:prSet presAssocID="{52BE4532-72C0-419F-AE2C-33A37185A376}" presName="textNode" presStyleLbl="bgShp" presStyleIdx="0" presStyleCnt="1"/>
      <dgm:spPr/>
    </dgm:pt>
    <dgm:pt modelId="{69C83204-2AB6-4DBC-832C-5D8E9B48800C}" type="pres">
      <dgm:prSet presAssocID="{52BE4532-72C0-419F-AE2C-33A37185A376}" presName="compChildNode" presStyleCnt="0"/>
      <dgm:spPr/>
    </dgm:pt>
    <dgm:pt modelId="{D8B26D8A-0D94-489D-8900-9BBAF423EFF1}" type="pres">
      <dgm:prSet presAssocID="{52BE4532-72C0-419F-AE2C-33A37185A376}" presName="theInnerList" presStyleCnt="0"/>
      <dgm:spPr/>
    </dgm:pt>
    <dgm:pt modelId="{B0752DD3-8AAE-40EB-BD18-F54CC100FEFA}" type="pres">
      <dgm:prSet presAssocID="{A6D10F28-161C-4181-B602-D0A3A845C420}" presName="childNode" presStyleLbl="node1" presStyleIdx="0" presStyleCnt="3">
        <dgm:presLayoutVars>
          <dgm:bulletEnabled val="1"/>
        </dgm:presLayoutVars>
      </dgm:prSet>
      <dgm:spPr/>
    </dgm:pt>
    <dgm:pt modelId="{075AE43A-1811-48FB-B1E8-384AD1CB4313}" type="pres">
      <dgm:prSet presAssocID="{A6D10F28-161C-4181-B602-D0A3A845C420}" presName="aSpace2" presStyleCnt="0"/>
      <dgm:spPr/>
    </dgm:pt>
    <dgm:pt modelId="{83EC6164-A8E9-4C6F-987D-F7C7DA1F776F}" type="pres">
      <dgm:prSet presAssocID="{1F6D912A-BC70-4760-904E-BC7BB4D21F2D}" presName="childNode" presStyleLbl="node1" presStyleIdx="1" presStyleCnt="3">
        <dgm:presLayoutVars>
          <dgm:bulletEnabled val="1"/>
        </dgm:presLayoutVars>
      </dgm:prSet>
      <dgm:spPr/>
    </dgm:pt>
    <dgm:pt modelId="{695E109A-75C0-4171-8F62-D256B82250CD}" type="pres">
      <dgm:prSet presAssocID="{1F6D912A-BC70-4760-904E-BC7BB4D21F2D}" presName="aSpace2" presStyleCnt="0"/>
      <dgm:spPr/>
    </dgm:pt>
    <dgm:pt modelId="{2AEE0289-7328-45E0-99AB-361E604E0F16}" type="pres">
      <dgm:prSet presAssocID="{5517E151-39DE-4C19-B292-CB4A829ABBDD}" presName="childNode" presStyleLbl="node1" presStyleIdx="2" presStyleCnt="3">
        <dgm:presLayoutVars>
          <dgm:bulletEnabled val="1"/>
        </dgm:presLayoutVars>
      </dgm:prSet>
      <dgm:spPr/>
    </dgm:pt>
  </dgm:ptLst>
  <dgm:cxnLst>
    <dgm:cxn modelId="{CA31E417-D6D7-4AB6-916B-CC8CE5D0302D}" srcId="{220E8733-160C-4847-9B93-26CDF9656A04}" destId="{52BE4532-72C0-419F-AE2C-33A37185A376}" srcOrd="0" destOrd="0" parTransId="{D0921BEA-C5C4-4B73-94D9-767EF0E86476}" sibTransId="{DAB1B5E7-3431-4CD0-9A08-4F6B0463D1B9}"/>
    <dgm:cxn modelId="{E26F6644-1C0D-4A3B-9E32-99891612B407}" type="presOf" srcId="{A6D10F28-161C-4181-B602-D0A3A845C420}" destId="{B0752DD3-8AAE-40EB-BD18-F54CC100FEFA}" srcOrd="0" destOrd="0" presId="urn:microsoft.com/office/officeart/2005/8/layout/lProcess2"/>
    <dgm:cxn modelId="{9EBA474F-D832-4ECC-9E87-C9459D3BB950}" srcId="{52BE4532-72C0-419F-AE2C-33A37185A376}" destId="{5517E151-39DE-4C19-B292-CB4A829ABBDD}" srcOrd="2" destOrd="0" parTransId="{D781BD06-179D-48FE-81E2-20072E1E318F}" sibTransId="{75C7AF7D-436E-4F1F-907F-21EC07C168AF}"/>
    <dgm:cxn modelId="{238D3E57-1215-4711-B7E9-3BD3B188936F}" type="presOf" srcId="{52BE4532-72C0-419F-AE2C-33A37185A376}" destId="{8FBC6574-3B1B-42FC-8394-100B371801DC}" srcOrd="0" destOrd="0" presId="urn:microsoft.com/office/officeart/2005/8/layout/lProcess2"/>
    <dgm:cxn modelId="{864F9B81-9A81-47BB-BD67-0CA2E6EBFF34}" srcId="{52BE4532-72C0-419F-AE2C-33A37185A376}" destId="{1F6D912A-BC70-4760-904E-BC7BB4D21F2D}" srcOrd="1" destOrd="0" parTransId="{613EBA4B-419D-45F3-BB3B-ECCE26723FE9}" sibTransId="{E94F62F0-97E7-46E3-9FEC-81E115A7D999}"/>
    <dgm:cxn modelId="{CD074099-7725-49D3-9351-1030C41BEED3}" type="presOf" srcId="{220E8733-160C-4847-9B93-26CDF9656A04}" destId="{77264AF0-26CA-4A44-862A-B1D4C668CD2C}" srcOrd="0" destOrd="0" presId="urn:microsoft.com/office/officeart/2005/8/layout/lProcess2"/>
    <dgm:cxn modelId="{3E0E55C6-2CF6-4AB3-A1EC-CD7B8CB64537}" type="presOf" srcId="{52BE4532-72C0-419F-AE2C-33A37185A376}" destId="{DFC80E4E-E878-480C-BAF7-EDCDE336D3C3}" srcOrd="1" destOrd="0" presId="urn:microsoft.com/office/officeart/2005/8/layout/lProcess2"/>
    <dgm:cxn modelId="{161AB8CE-7F4C-41DB-ADD8-B3746FD4041A}" type="presOf" srcId="{5517E151-39DE-4C19-B292-CB4A829ABBDD}" destId="{2AEE0289-7328-45E0-99AB-361E604E0F16}" srcOrd="0" destOrd="0" presId="urn:microsoft.com/office/officeart/2005/8/layout/lProcess2"/>
    <dgm:cxn modelId="{2682F2D0-1487-4593-AA42-6BDE83DA9EC9}" srcId="{52BE4532-72C0-419F-AE2C-33A37185A376}" destId="{A6D10F28-161C-4181-B602-D0A3A845C420}" srcOrd="0" destOrd="0" parTransId="{CEFAE71F-65E3-405B-93B1-03C0DDF61DDF}" sibTransId="{88C0179C-067D-4F78-951F-F3FE922CBEF3}"/>
    <dgm:cxn modelId="{37576DFB-32CE-4879-88F0-FF453D1B4525}" type="presOf" srcId="{1F6D912A-BC70-4760-904E-BC7BB4D21F2D}" destId="{83EC6164-A8E9-4C6F-987D-F7C7DA1F776F}" srcOrd="0" destOrd="0" presId="urn:microsoft.com/office/officeart/2005/8/layout/lProcess2"/>
    <dgm:cxn modelId="{77A6DB81-6DD0-486C-911E-532E1B8281F2}" type="presParOf" srcId="{77264AF0-26CA-4A44-862A-B1D4C668CD2C}" destId="{133AC439-22A5-4429-AD5A-CB1D7658D330}" srcOrd="0" destOrd="0" presId="urn:microsoft.com/office/officeart/2005/8/layout/lProcess2"/>
    <dgm:cxn modelId="{54DCD64C-04FD-4F37-8F04-AD76E62A90E5}" type="presParOf" srcId="{133AC439-22A5-4429-AD5A-CB1D7658D330}" destId="{8FBC6574-3B1B-42FC-8394-100B371801DC}" srcOrd="0" destOrd="0" presId="urn:microsoft.com/office/officeart/2005/8/layout/lProcess2"/>
    <dgm:cxn modelId="{F80EF771-6A5D-4CFB-95B8-A2B2148E952C}" type="presParOf" srcId="{133AC439-22A5-4429-AD5A-CB1D7658D330}" destId="{DFC80E4E-E878-480C-BAF7-EDCDE336D3C3}" srcOrd="1" destOrd="0" presId="urn:microsoft.com/office/officeart/2005/8/layout/lProcess2"/>
    <dgm:cxn modelId="{4359DA4D-4CC6-4232-86FC-E51B6454FB37}" type="presParOf" srcId="{133AC439-22A5-4429-AD5A-CB1D7658D330}" destId="{69C83204-2AB6-4DBC-832C-5D8E9B48800C}" srcOrd="2" destOrd="0" presId="urn:microsoft.com/office/officeart/2005/8/layout/lProcess2"/>
    <dgm:cxn modelId="{6B80B5F0-3BF2-4257-B993-CE9CE8801BE1}" type="presParOf" srcId="{69C83204-2AB6-4DBC-832C-5D8E9B48800C}" destId="{D8B26D8A-0D94-489D-8900-9BBAF423EFF1}" srcOrd="0" destOrd="0" presId="urn:microsoft.com/office/officeart/2005/8/layout/lProcess2"/>
    <dgm:cxn modelId="{0968CA2F-506F-4913-9744-4056EFCBC8FD}" type="presParOf" srcId="{D8B26D8A-0D94-489D-8900-9BBAF423EFF1}" destId="{B0752DD3-8AAE-40EB-BD18-F54CC100FEFA}" srcOrd="0" destOrd="0" presId="urn:microsoft.com/office/officeart/2005/8/layout/lProcess2"/>
    <dgm:cxn modelId="{57EFF51D-A866-4A07-8B3B-EF8E65E12D5F}" type="presParOf" srcId="{D8B26D8A-0D94-489D-8900-9BBAF423EFF1}" destId="{075AE43A-1811-48FB-B1E8-384AD1CB4313}" srcOrd="1" destOrd="0" presId="urn:microsoft.com/office/officeart/2005/8/layout/lProcess2"/>
    <dgm:cxn modelId="{07EB5C46-1E2F-4374-8225-C2CEE4783ECC}" type="presParOf" srcId="{D8B26D8A-0D94-489D-8900-9BBAF423EFF1}" destId="{83EC6164-A8E9-4C6F-987D-F7C7DA1F776F}" srcOrd="2" destOrd="0" presId="urn:microsoft.com/office/officeart/2005/8/layout/lProcess2"/>
    <dgm:cxn modelId="{534B5E40-3D14-4988-B46C-8FC87F82CC8A}" type="presParOf" srcId="{D8B26D8A-0D94-489D-8900-9BBAF423EFF1}" destId="{695E109A-75C0-4171-8F62-D256B82250CD}" srcOrd="3" destOrd="0" presId="urn:microsoft.com/office/officeart/2005/8/layout/lProcess2"/>
    <dgm:cxn modelId="{2834B385-7FF7-47FB-917C-4D39DA599A78}" type="presParOf" srcId="{D8B26D8A-0D94-489D-8900-9BBAF423EFF1}" destId="{2AEE0289-7328-45E0-99AB-361E604E0F16}"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0E8733-160C-4847-9B93-26CDF9656A04}"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52BE4532-72C0-419F-AE2C-33A37185A376}">
      <dgm:prSet phldrT="[Text]"/>
      <dgm:spPr/>
      <dgm:t>
        <a:bodyPr/>
        <a:lstStyle/>
        <a:p>
          <a:endParaRPr lang="en-US"/>
        </a:p>
      </dgm:t>
    </dgm:pt>
    <dgm:pt modelId="{D0921BEA-C5C4-4B73-94D9-767EF0E86476}" type="parTrans" cxnId="{CA31E417-D6D7-4AB6-916B-CC8CE5D0302D}">
      <dgm:prSet/>
      <dgm:spPr/>
      <dgm:t>
        <a:bodyPr/>
        <a:lstStyle/>
        <a:p>
          <a:endParaRPr lang="en-US"/>
        </a:p>
      </dgm:t>
    </dgm:pt>
    <dgm:pt modelId="{DAB1B5E7-3431-4CD0-9A08-4F6B0463D1B9}" type="sibTrans" cxnId="{CA31E417-D6D7-4AB6-916B-CC8CE5D0302D}">
      <dgm:prSet/>
      <dgm:spPr/>
      <dgm:t>
        <a:bodyPr/>
        <a:lstStyle/>
        <a:p>
          <a:endParaRPr lang="en-US"/>
        </a:p>
      </dgm:t>
    </dgm:pt>
    <dgm:pt modelId="{A6D10F28-161C-4181-B602-D0A3A845C420}">
      <dgm:prSet phldrT="[Text]"/>
      <dgm:spPr/>
      <dgm:t>
        <a:bodyPr/>
        <a:lstStyle/>
        <a:p>
          <a:pPr>
            <a:buNone/>
          </a:pPr>
          <a:r>
            <a:rPr lang="en-US" b="0" i="0" dirty="0"/>
            <a:t>Data collection process</a:t>
          </a:r>
          <a:endParaRPr lang="en-US" dirty="0"/>
        </a:p>
      </dgm:t>
    </dgm:pt>
    <dgm:pt modelId="{CEFAE71F-65E3-405B-93B1-03C0DDF61DDF}" type="parTrans" cxnId="{2682F2D0-1487-4593-AA42-6BDE83DA9EC9}">
      <dgm:prSet/>
      <dgm:spPr/>
      <dgm:t>
        <a:bodyPr/>
        <a:lstStyle/>
        <a:p>
          <a:endParaRPr lang="en-US"/>
        </a:p>
      </dgm:t>
    </dgm:pt>
    <dgm:pt modelId="{88C0179C-067D-4F78-951F-F3FE922CBEF3}" type="sibTrans" cxnId="{2682F2D0-1487-4593-AA42-6BDE83DA9EC9}">
      <dgm:prSet/>
      <dgm:spPr/>
      <dgm:t>
        <a:bodyPr/>
        <a:lstStyle/>
        <a:p>
          <a:endParaRPr lang="en-US"/>
        </a:p>
      </dgm:t>
    </dgm:pt>
    <dgm:pt modelId="{DF4A6D9E-2ECF-441B-8E37-20CA7A9837A0}">
      <dgm:prSet phldr="0"/>
      <dgm:spPr/>
      <dgm:t>
        <a:bodyPr/>
        <a:lstStyle/>
        <a:p>
          <a:pPr rtl="0"/>
          <a:r>
            <a:rPr lang="en-US" dirty="0">
              <a:latin typeface="Calibri Light" panose="020F0302020204030204"/>
            </a:rPr>
            <a:t>Collect multiple contacts (phone, email, postal mail address)</a:t>
          </a:r>
        </a:p>
      </dgm:t>
    </dgm:pt>
    <dgm:pt modelId="{03B5E342-5CF4-434A-BDAA-C560748C5F39}" type="parTrans" cxnId="{526C34A3-EF57-4DF1-B707-CB3A91C8AD84}">
      <dgm:prSet/>
      <dgm:spPr/>
      <dgm:t>
        <a:bodyPr/>
        <a:lstStyle/>
        <a:p>
          <a:endParaRPr lang="en-US"/>
        </a:p>
      </dgm:t>
    </dgm:pt>
    <dgm:pt modelId="{94F0F981-4595-48D6-8D16-059577F3C6E5}" type="sibTrans" cxnId="{526C34A3-EF57-4DF1-B707-CB3A91C8AD84}">
      <dgm:prSet/>
      <dgm:spPr/>
      <dgm:t>
        <a:bodyPr/>
        <a:lstStyle/>
        <a:p>
          <a:endParaRPr lang="en-US"/>
        </a:p>
      </dgm:t>
    </dgm:pt>
    <dgm:pt modelId="{E942688E-8D64-4F08-8213-A9D3DB55606E}">
      <dgm:prSet phldr="0"/>
      <dgm:spPr/>
      <dgm:t>
        <a:bodyPr/>
        <a:lstStyle/>
        <a:p>
          <a:pPr rtl="0"/>
          <a:r>
            <a:rPr lang="en-US" dirty="0">
              <a:latin typeface="Calibri Light" panose="020F0302020204030204"/>
            </a:rPr>
            <a:t>Notify former students and families</a:t>
          </a:r>
        </a:p>
      </dgm:t>
    </dgm:pt>
    <dgm:pt modelId="{BF383144-47A6-4CB7-AC92-D49BB02D63C1}" type="parTrans" cxnId="{83D20A14-994C-4C66-A394-303628292F49}">
      <dgm:prSet/>
      <dgm:spPr/>
      <dgm:t>
        <a:bodyPr/>
        <a:lstStyle/>
        <a:p>
          <a:endParaRPr lang="en-US"/>
        </a:p>
      </dgm:t>
    </dgm:pt>
    <dgm:pt modelId="{965AFF65-A514-4066-85E0-C69B00BAC803}" type="sibTrans" cxnId="{83D20A14-994C-4C66-A394-303628292F49}">
      <dgm:prSet/>
      <dgm:spPr/>
      <dgm:t>
        <a:bodyPr/>
        <a:lstStyle/>
        <a:p>
          <a:endParaRPr lang="en-US"/>
        </a:p>
      </dgm:t>
    </dgm:pt>
    <dgm:pt modelId="{8CE3E769-4472-4D16-922F-3BED7A9DC48B}">
      <dgm:prSet phldr="0"/>
      <dgm:spPr/>
      <dgm:t>
        <a:bodyPr/>
        <a:lstStyle/>
        <a:p>
          <a:r>
            <a:rPr lang="en-US" dirty="0">
              <a:latin typeface="Calibri Light" panose="020F0302020204030204"/>
            </a:rPr>
            <a:t>Prepare for the Follow-Up Interview (attend trainings, review materials)</a:t>
          </a:r>
          <a:endParaRPr lang="en-US" dirty="0"/>
        </a:p>
      </dgm:t>
    </dgm:pt>
    <dgm:pt modelId="{9DA5B611-FA75-4029-8445-A9AB1BE0C883}" type="parTrans" cxnId="{522E8C5A-2232-4C98-A78C-17D66EC88CF3}">
      <dgm:prSet/>
      <dgm:spPr/>
      <dgm:t>
        <a:bodyPr/>
        <a:lstStyle/>
        <a:p>
          <a:endParaRPr lang="en-US"/>
        </a:p>
      </dgm:t>
    </dgm:pt>
    <dgm:pt modelId="{17F17DDF-EFEA-4860-AE24-8D01EAD86B46}" type="sibTrans" cxnId="{522E8C5A-2232-4C98-A78C-17D66EC88CF3}">
      <dgm:prSet/>
      <dgm:spPr/>
      <dgm:t>
        <a:bodyPr/>
        <a:lstStyle/>
        <a:p>
          <a:endParaRPr lang="en-US"/>
        </a:p>
      </dgm:t>
    </dgm:pt>
    <dgm:pt modelId="{E8621B96-627F-4301-8AEA-EC2C13918777}">
      <dgm:prSet phldr="0"/>
      <dgm:spPr/>
      <dgm:t>
        <a:bodyPr/>
        <a:lstStyle/>
        <a:p>
          <a:pPr rtl="0"/>
          <a:r>
            <a:rPr lang="en-US" dirty="0">
              <a:latin typeface="Calibri Light" panose="020F0302020204030204"/>
            </a:rPr>
            <a:t>Interview former students or their designeee</a:t>
          </a:r>
        </a:p>
      </dgm:t>
    </dgm:pt>
    <dgm:pt modelId="{A17648F9-D06F-416B-A9CB-0C9178AD2810}" type="parTrans" cxnId="{0E987BB8-C037-462F-8913-C51F11FBF34E}">
      <dgm:prSet/>
      <dgm:spPr/>
      <dgm:t>
        <a:bodyPr/>
        <a:lstStyle/>
        <a:p>
          <a:endParaRPr lang="en-US"/>
        </a:p>
      </dgm:t>
    </dgm:pt>
    <dgm:pt modelId="{97BD0DEE-A22B-443F-99F3-5A0883608372}" type="sibTrans" cxnId="{0E987BB8-C037-462F-8913-C51F11FBF34E}">
      <dgm:prSet/>
      <dgm:spPr/>
      <dgm:t>
        <a:bodyPr/>
        <a:lstStyle/>
        <a:p>
          <a:endParaRPr lang="en-US"/>
        </a:p>
      </dgm:t>
    </dgm:pt>
    <dgm:pt modelId="{94ACA136-11FB-416B-AF9C-A03C436D14C2}">
      <dgm:prSet phldr="0"/>
      <dgm:spPr/>
      <dgm:t>
        <a:bodyPr/>
        <a:lstStyle/>
        <a:p>
          <a:pPr rtl="0"/>
          <a:r>
            <a:rPr lang="en-US" dirty="0">
              <a:latin typeface="Calibri Light" panose="020F0302020204030204"/>
            </a:rPr>
            <a:t>Ensure data are accurately entered into the PSO 2.0 App</a:t>
          </a:r>
          <a:endParaRPr lang="en-US" dirty="0"/>
        </a:p>
        <a:p>
          <a:pPr rtl="0"/>
          <a:endParaRPr lang="en-US" dirty="0">
            <a:latin typeface="Calibri Light" panose="020F0302020204030204"/>
          </a:endParaRPr>
        </a:p>
      </dgm:t>
    </dgm:pt>
    <dgm:pt modelId="{A6D7DCFC-9765-4B7C-A2F8-0FFB50E0739F}" type="parTrans" cxnId="{E2E32CD9-4AFE-4EDA-96DB-AF68A0F8537E}">
      <dgm:prSet/>
      <dgm:spPr/>
      <dgm:t>
        <a:bodyPr/>
        <a:lstStyle/>
        <a:p>
          <a:endParaRPr lang="en-US"/>
        </a:p>
      </dgm:t>
    </dgm:pt>
    <dgm:pt modelId="{41C8AD1F-79DA-4F53-9B38-C921389148BE}" type="sibTrans" cxnId="{E2E32CD9-4AFE-4EDA-96DB-AF68A0F8537E}">
      <dgm:prSet/>
      <dgm:spPr/>
      <dgm:t>
        <a:bodyPr/>
        <a:lstStyle/>
        <a:p>
          <a:endParaRPr lang="en-US"/>
        </a:p>
      </dgm:t>
    </dgm:pt>
    <dgm:pt modelId="{7AB3D8F1-0AEF-49BE-8A03-2A6A1CA301BD}" type="pres">
      <dgm:prSet presAssocID="{220E8733-160C-4847-9B93-26CDF9656A04}" presName="Name0" presStyleCnt="0">
        <dgm:presLayoutVars>
          <dgm:dir/>
          <dgm:animLvl val="lvl"/>
          <dgm:resizeHandles val="exact"/>
        </dgm:presLayoutVars>
      </dgm:prSet>
      <dgm:spPr/>
    </dgm:pt>
    <dgm:pt modelId="{7039CF8F-4A6F-471F-9219-E03E29B911AB}" type="pres">
      <dgm:prSet presAssocID="{52BE4532-72C0-419F-AE2C-33A37185A376}" presName="compositeNode" presStyleCnt="0">
        <dgm:presLayoutVars>
          <dgm:bulletEnabled val="1"/>
        </dgm:presLayoutVars>
      </dgm:prSet>
      <dgm:spPr/>
    </dgm:pt>
    <dgm:pt modelId="{AF3512E1-D42F-40EF-9510-135FC310CE08}" type="pres">
      <dgm:prSet presAssocID="{52BE4532-72C0-419F-AE2C-33A37185A376}" presName="bgRect" presStyleLbl="node1" presStyleIdx="0" presStyleCnt="1" custScaleX="182721"/>
      <dgm:spPr/>
    </dgm:pt>
    <dgm:pt modelId="{D4FC1B3D-B8E7-4621-B1F1-5CC819CADB6C}" type="pres">
      <dgm:prSet presAssocID="{52BE4532-72C0-419F-AE2C-33A37185A376}" presName="parentNode" presStyleLbl="node1" presStyleIdx="0" presStyleCnt="1">
        <dgm:presLayoutVars>
          <dgm:chMax val="0"/>
          <dgm:bulletEnabled val="1"/>
        </dgm:presLayoutVars>
      </dgm:prSet>
      <dgm:spPr/>
    </dgm:pt>
    <dgm:pt modelId="{ABCE7B4C-7A91-4E2C-827F-E88D658EA3CF}" type="pres">
      <dgm:prSet presAssocID="{52BE4532-72C0-419F-AE2C-33A37185A376}" presName="childNode" presStyleLbl="node1" presStyleIdx="0" presStyleCnt="1">
        <dgm:presLayoutVars>
          <dgm:bulletEnabled val="1"/>
        </dgm:presLayoutVars>
      </dgm:prSet>
      <dgm:spPr/>
    </dgm:pt>
  </dgm:ptLst>
  <dgm:cxnLst>
    <dgm:cxn modelId="{83D20A14-994C-4C66-A394-303628292F49}" srcId="{A6D10F28-161C-4181-B602-D0A3A845C420}" destId="{E942688E-8D64-4F08-8213-A9D3DB55606E}" srcOrd="1" destOrd="0" parTransId="{BF383144-47A6-4CB7-AC92-D49BB02D63C1}" sibTransId="{965AFF65-A514-4066-85E0-C69B00BAC803}"/>
    <dgm:cxn modelId="{61D05F15-91FC-48C3-98F1-BE468532E378}" type="presOf" srcId="{E8621B96-627F-4301-8AEA-EC2C13918777}" destId="{ABCE7B4C-7A91-4E2C-827F-E88D658EA3CF}" srcOrd="0" destOrd="4" presId="urn:microsoft.com/office/officeart/2005/8/layout/hProcess7"/>
    <dgm:cxn modelId="{CA31E417-D6D7-4AB6-916B-CC8CE5D0302D}" srcId="{220E8733-160C-4847-9B93-26CDF9656A04}" destId="{52BE4532-72C0-419F-AE2C-33A37185A376}" srcOrd="0" destOrd="0" parTransId="{D0921BEA-C5C4-4B73-94D9-767EF0E86476}" sibTransId="{DAB1B5E7-3431-4CD0-9A08-4F6B0463D1B9}"/>
    <dgm:cxn modelId="{A1503121-001C-4045-9DEC-5D6BBFD32BAC}" type="presOf" srcId="{220E8733-160C-4847-9B93-26CDF9656A04}" destId="{7AB3D8F1-0AEF-49BE-8A03-2A6A1CA301BD}" srcOrd="0" destOrd="0" presId="urn:microsoft.com/office/officeart/2005/8/layout/hProcess7"/>
    <dgm:cxn modelId="{ACFB2424-083D-467E-B12F-F7CBDE4A1A12}" type="presOf" srcId="{A6D10F28-161C-4181-B602-D0A3A845C420}" destId="{ABCE7B4C-7A91-4E2C-827F-E88D658EA3CF}" srcOrd="0" destOrd="0" presId="urn:microsoft.com/office/officeart/2005/8/layout/hProcess7"/>
    <dgm:cxn modelId="{91149F24-0AB7-47D0-BCE7-2A0AD6130694}" type="presOf" srcId="{DF4A6D9E-2ECF-441B-8E37-20CA7A9837A0}" destId="{ABCE7B4C-7A91-4E2C-827F-E88D658EA3CF}" srcOrd="0" destOrd="1" presId="urn:microsoft.com/office/officeart/2005/8/layout/hProcess7"/>
    <dgm:cxn modelId="{522E8C5A-2232-4C98-A78C-17D66EC88CF3}" srcId="{A6D10F28-161C-4181-B602-D0A3A845C420}" destId="{8CE3E769-4472-4D16-922F-3BED7A9DC48B}" srcOrd="2" destOrd="0" parTransId="{9DA5B611-FA75-4029-8445-A9AB1BE0C883}" sibTransId="{17F17DDF-EFEA-4860-AE24-8D01EAD86B46}"/>
    <dgm:cxn modelId="{72A9AF80-3D22-4477-B059-5F6E56EDE758}" type="presOf" srcId="{52BE4532-72C0-419F-AE2C-33A37185A376}" destId="{AF3512E1-D42F-40EF-9510-135FC310CE08}" srcOrd="0" destOrd="0" presId="urn:microsoft.com/office/officeart/2005/8/layout/hProcess7"/>
    <dgm:cxn modelId="{526C34A3-EF57-4DF1-B707-CB3A91C8AD84}" srcId="{A6D10F28-161C-4181-B602-D0A3A845C420}" destId="{DF4A6D9E-2ECF-441B-8E37-20CA7A9837A0}" srcOrd="0" destOrd="0" parTransId="{03B5E342-5CF4-434A-BDAA-C560748C5F39}" sibTransId="{94F0F981-4595-48D6-8D16-059577F3C6E5}"/>
    <dgm:cxn modelId="{D6F0E6B2-7270-425C-A1FF-E530160BC08D}" type="presOf" srcId="{8CE3E769-4472-4D16-922F-3BED7A9DC48B}" destId="{ABCE7B4C-7A91-4E2C-827F-E88D658EA3CF}" srcOrd="0" destOrd="3" presId="urn:microsoft.com/office/officeart/2005/8/layout/hProcess7"/>
    <dgm:cxn modelId="{E5BF07B4-D203-497A-9D14-AA39E2ED24AD}" type="presOf" srcId="{94ACA136-11FB-416B-AF9C-A03C436D14C2}" destId="{ABCE7B4C-7A91-4E2C-827F-E88D658EA3CF}" srcOrd="0" destOrd="5" presId="urn:microsoft.com/office/officeart/2005/8/layout/hProcess7"/>
    <dgm:cxn modelId="{0E987BB8-C037-462F-8913-C51F11FBF34E}" srcId="{A6D10F28-161C-4181-B602-D0A3A845C420}" destId="{E8621B96-627F-4301-8AEA-EC2C13918777}" srcOrd="3" destOrd="0" parTransId="{A17648F9-D06F-416B-A9CB-0C9178AD2810}" sibTransId="{97BD0DEE-A22B-443F-99F3-5A0883608372}"/>
    <dgm:cxn modelId="{EA4B80CD-6E85-4F12-BA80-59AEC9EB592C}" type="presOf" srcId="{52BE4532-72C0-419F-AE2C-33A37185A376}" destId="{D4FC1B3D-B8E7-4621-B1F1-5CC819CADB6C}" srcOrd="1" destOrd="0" presId="urn:microsoft.com/office/officeart/2005/8/layout/hProcess7"/>
    <dgm:cxn modelId="{2682F2D0-1487-4593-AA42-6BDE83DA9EC9}" srcId="{52BE4532-72C0-419F-AE2C-33A37185A376}" destId="{A6D10F28-161C-4181-B602-D0A3A845C420}" srcOrd="0" destOrd="0" parTransId="{CEFAE71F-65E3-405B-93B1-03C0DDF61DDF}" sibTransId="{88C0179C-067D-4F78-951F-F3FE922CBEF3}"/>
    <dgm:cxn modelId="{E2E32CD9-4AFE-4EDA-96DB-AF68A0F8537E}" srcId="{A6D10F28-161C-4181-B602-D0A3A845C420}" destId="{94ACA136-11FB-416B-AF9C-A03C436D14C2}" srcOrd="4" destOrd="0" parTransId="{A6D7DCFC-9765-4B7C-A2F8-0FFB50E0739F}" sibTransId="{41C8AD1F-79DA-4F53-9B38-C921389148BE}"/>
    <dgm:cxn modelId="{2EEB95E7-15E9-4A14-96F2-FB178AAF493D}" type="presOf" srcId="{E942688E-8D64-4F08-8213-A9D3DB55606E}" destId="{ABCE7B4C-7A91-4E2C-827F-E88D658EA3CF}" srcOrd="0" destOrd="2" presId="urn:microsoft.com/office/officeart/2005/8/layout/hProcess7"/>
    <dgm:cxn modelId="{07444534-8D3A-4E30-917A-0953DFE851DA}" type="presParOf" srcId="{7AB3D8F1-0AEF-49BE-8A03-2A6A1CA301BD}" destId="{7039CF8F-4A6F-471F-9219-E03E29B911AB}" srcOrd="0" destOrd="0" presId="urn:microsoft.com/office/officeart/2005/8/layout/hProcess7"/>
    <dgm:cxn modelId="{72422935-40DB-4B00-A7F5-A1BFE1B6BE83}" type="presParOf" srcId="{7039CF8F-4A6F-471F-9219-E03E29B911AB}" destId="{AF3512E1-D42F-40EF-9510-135FC310CE08}" srcOrd="0" destOrd="0" presId="urn:microsoft.com/office/officeart/2005/8/layout/hProcess7"/>
    <dgm:cxn modelId="{491609B6-0887-41A2-89DF-ABEFAC6B165B}" type="presParOf" srcId="{7039CF8F-4A6F-471F-9219-E03E29B911AB}" destId="{D4FC1B3D-B8E7-4621-B1F1-5CC819CADB6C}" srcOrd="1" destOrd="0" presId="urn:microsoft.com/office/officeart/2005/8/layout/hProcess7"/>
    <dgm:cxn modelId="{72E5A9EC-F33D-423A-9217-15675E7E7FC9}" type="presParOf" srcId="{7039CF8F-4A6F-471F-9219-E03E29B911AB}" destId="{ABCE7B4C-7A91-4E2C-827F-E88D658EA3CF}"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2AB38-6E6A-4A47-96CA-4453A926A692}">
      <dsp:nvSpPr>
        <dsp:cNvPr id="0" name=""/>
        <dsp:cNvSpPr/>
      </dsp:nvSpPr>
      <dsp:spPr>
        <a:xfrm>
          <a:off x="0" y="0"/>
          <a:ext cx="507707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64F92E-5E01-45A9-8600-20FA568F28D2}">
      <dsp:nvSpPr>
        <dsp:cNvPr id="0" name=""/>
        <dsp:cNvSpPr/>
      </dsp:nvSpPr>
      <dsp:spPr>
        <a:xfrm>
          <a:off x="0" y="0"/>
          <a:ext cx="5077071" cy="1190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B-1:  Graduation Rates</a:t>
          </a:r>
        </a:p>
      </dsp:txBody>
      <dsp:txXfrm>
        <a:off x="0" y="0"/>
        <a:ext cx="5077071" cy="1190217"/>
      </dsp:txXfrm>
    </dsp:sp>
    <dsp:sp modelId="{A6D55C67-A209-4C53-AEB8-2DFFD05E2730}">
      <dsp:nvSpPr>
        <dsp:cNvPr id="0" name=""/>
        <dsp:cNvSpPr/>
      </dsp:nvSpPr>
      <dsp:spPr>
        <a:xfrm>
          <a:off x="0" y="1190217"/>
          <a:ext cx="507707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3CF091-C295-4571-8ED8-F60C737E7114}">
      <dsp:nvSpPr>
        <dsp:cNvPr id="0" name=""/>
        <dsp:cNvSpPr/>
      </dsp:nvSpPr>
      <dsp:spPr>
        <a:xfrm>
          <a:off x="0" y="1190217"/>
          <a:ext cx="5077071" cy="1190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B-2: Dropout Rates</a:t>
          </a:r>
        </a:p>
      </dsp:txBody>
      <dsp:txXfrm>
        <a:off x="0" y="1190217"/>
        <a:ext cx="5077071" cy="1190217"/>
      </dsp:txXfrm>
    </dsp:sp>
    <dsp:sp modelId="{32DC362E-DD49-4472-8ACE-27F998E731A0}">
      <dsp:nvSpPr>
        <dsp:cNvPr id="0" name=""/>
        <dsp:cNvSpPr/>
      </dsp:nvSpPr>
      <dsp:spPr>
        <a:xfrm>
          <a:off x="0" y="2380435"/>
          <a:ext cx="507707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CDBB0C-4335-4791-AFD4-588A42AE0DC9}">
      <dsp:nvSpPr>
        <dsp:cNvPr id="0" name=""/>
        <dsp:cNvSpPr/>
      </dsp:nvSpPr>
      <dsp:spPr>
        <a:xfrm>
          <a:off x="0" y="2380435"/>
          <a:ext cx="5077071" cy="1190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B-13 Quality Transition IEP Indicator</a:t>
          </a:r>
        </a:p>
      </dsp:txBody>
      <dsp:txXfrm>
        <a:off x="0" y="2380435"/>
        <a:ext cx="5077071" cy="1190217"/>
      </dsp:txXfrm>
    </dsp:sp>
    <dsp:sp modelId="{6ACD3A08-4259-46A4-BFEB-6FC7FB1D9B49}">
      <dsp:nvSpPr>
        <dsp:cNvPr id="0" name=""/>
        <dsp:cNvSpPr/>
      </dsp:nvSpPr>
      <dsp:spPr>
        <a:xfrm>
          <a:off x="0" y="3570653"/>
          <a:ext cx="507707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D46AB-D543-47A0-B182-53144B62A1C5}">
      <dsp:nvSpPr>
        <dsp:cNvPr id="0" name=""/>
        <dsp:cNvSpPr/>
      </dsp:nvSpPr>
      <dsp:spPr>
        <a:xfrm>
          <a:off x="0" y="3570653"/>
          <a:ext cx="5077071" cy="1190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B-14: Participation in Post Secondary Settings</a:t>
          </a:r>
        </a:p>
      </dsp:txBody>
      <dsp:txXfrm>
        <a:off x="0" y="3570653"/>
        <a:ext cx="5077071" cy="11902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16E6E-90DC-4765-ACBA-20C9B34C27E1}">
      <dsp:nvSpPr>
        <dsp:cNvPr id="0" name=""/>
        <dsp:cNvSpPr/>
      </dsp:nvSpPr>
      <dsp:spPr>
        <a:xfrm>
          <a:off x="0" y="45401"/>
          <a:ext cx="8083005" cy="10793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dirty="0"/>
            <a:t>Engaged</a:t>
          </a:r>
        </a:p>
      </dsp:txBody>
      <dsp:txXfrm>
        <a:off x="52688" y="98089"/>
        <a:ext cx="7977629" cy="973949"/>
      </dsp:txXfrm>
    </dsp:sp>
    <dsp:sp modelId="{F67C6BD8-20E8-4117-AF22-70030D90885F}">
      <dsp:nvSpPr>
        <dsp:cNvPr id="0" name=""/>
        <dsp:cNvSpPr/>
      </dsp:nvSpPr>
      <dsp:spPr>
        <a:xfrm>
          <a:off x="0" y="1124726"/>
          <a:ext cx="8083005" cy="2887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635" tIns="57150" rIns="320040" bIns="57150" numCol="1" spcCol="1270" anchor="t" anchorCtr="0">
          <a:noAutofit/>
        </a:bodyPr>
        <a:lstStyle/>
        <a:p>
          <a:pPr marL="285750" lvl="1" indent="-285750" algn="l" defTabSz="1555750">
            <a:lnSpc>
              <a:spcPct val="90000"/>
            </a:lnSpc>
            <a:spcBef>
              <a:spcPct val="0"/>
            </a:spcBef>
            <a:spcAft>
              <a:spcPct val="20000"/>
            </a:spcAft>
            <a:buChar char="•"/>
          </a:pPr>
          <a:r>
            <a:rPr lang="en-US" sz="3500" kern="1200" dirty="0"/>
            <a:t>Higher education </a:t>
          </a:r>
        </a:p>
        <a:p>
          <a:pPr marL="285750" lvl="1" indent="-285750" algn="l" defTabSz="1555750">
            <a:lnSpc>
              <a:spcPct val="90000"/>
            </a:lnSpc>
            <a:spcBef>
              <a:spcPct val="0"/>
            </a:spcBef>
            <a:spcAft>
              <a:spcPct val="20000"/>
            </a:spcAft>
            <a:buChar char="•"/>
          </a:pPr>
          <a:r>
            <a:rPr lang="en-US" sz="3500" kern="1200" dirty="0"/>
            <a:t>Competitive employment </a:t>
          </a:r>
        </a:p>
        <a:p>
          <a:pPr marL="285750" lvl="1" indent="-285750" algn="l" defTabSz="1555750">
            <a:lnSpc>
              <a:spcPct val="90000"/>
            </a:lnSpc>
            <a:spcBef>
              <a:spcPct val="0"/>
            </a:spcBef>
            <a:spcAft>
              <a:spcPct val="20000"/>
            </a:spcAft>
            <a:buChar char="•"/>
          </a:pPr>
          <a:r>
            <a:rPr lang="en-US" sz="3500" kern="1200"/>
            <a:t>Other post-secondary education/training </a:t>
          </a:r>
        </a:p>
        <a:p>
          <a:pPr marL="285750" lvl="1" indent="-285750" algn="l" defTabSz="1555750">
            <a:lnSpc>
              <a:spcPct val="90000"/>
            </a:lnSpc>
            <a:spcBef>
              <a:spcPct val="0"/>
            </a:spcBef>
            <a:spcAft>
              <a:spcPct val="20000"/>
            </a:spcAft>
            <a:buChar char="•"/>
          </a:pPr>
          <a:r>
            <a:rPr lang="en-US" sz="3500" kern="1200" dirty="0"/>
            <a:t>Some other employment </a:t>
          </a:r>
        </a:p>
      </dsp:txBody>
      <dsp:txXfrm>
        <a:off x="0" y="1124726"/>
        <a:ext cx="8083005" cy="2887649"/>
      </dsp:txXfrm>
    </dsp:sp>
    <dsp:sp modelId="{20C91234-AB64-464E-9FF9-BCA9C810E9F1}">
      <dsp:nvSpPr>
        <dsp:cNvPr id="0" name=""/>
        <dsp:cNvSpPr/>
      </dsp:nvSpPr>
      <dsp:spPr>
        <a:xfrm>
          <a:off x="0" y="4012376"/>
          <a:ext cx="8083005" cy="10793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Not Engaged</a:t>
          </a:r>
        </a:p>
      </dsp:txBody>
      <dsp:txXfrm>
        <a:off x="52688" y="4065064"/>
        <a:ext cx="7977629" cy="973949"/>
      </dsp:txXfrm>
    </dsp:sp>
    <dsp:sp modelId="{D35B7F86-9D70-4DC9-956D-803A99A196D3}">
      <dsp:nvSpPr>
        <dsp:cNvPr id="0" name=""/>
        <dsp:cNvSpPr/>
      </dsp:nvSpPr>
      <dsp:spPr>
        <a:xfrm>
          <a:off x="0" y="5091701"/>
          <a:ext cx="8083005" cy="1094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635" tIns="57150" rIns="320040" bIns="57150" numCol="1" spcCol="1270" anchor="t" anchorCtr="0">
          <a:noAutofit/>
        </a:bodyPr>
        <a:lstStyle/>
        <a:p>
          <a:pPr marL="285750" lvl="1" indent="-285750" algn="l" defTabSz="1555750">
            <a:lnSpc>
              <a:spcPct val="90000"/>
            </a:lnSpc>
            <a:spcBef>
              <a:spcPct val="0"/>
            </a:spcBef>
            <a:spcAft>
              <a:spcPct val="20000"/>
            </a:spcAft>
            <a:buChar char="•"/>
          </a:pPr>
          <a:r>
            <a:rPr lang="en-US" sz="3500" kern="1200" dirty="0"/>
            <a:t>Students are not  meeting any engagement category </a:t>
          </a:r>
        </a:p>
      </dsp:txBody>
      <dsp:txXfrm>
        <a:off x="0" y="5091701"/>
        <a:ext cx="8083005" cy="10945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3D11F-82E0-4DA0-B773-A25D2E6AB725}">
      <dsp:nvSpPr>
        <dsp:cNvPr id="0" name=""/>
        <dsp:cNvSpPr/>
      </dsp:nvSpPr>
      <dsp:spPr>
        <a:xfrm>
          <a:off x="5700" y="0"/>
          <a:ext cx="5484052" cy="49383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b="1" kern="1200" dirty="0">
              <a:latin typeface="+mj-lt"/>
            </a:rPr>
            <a:t>Exit Interview</a:t>
          </a:r>
        </a:p>
      </dsp:txBody>
      <dsp:txXfrm>
        <a:off x="5700" y="0"/>
        <a:ext cx="5484052" cy="1481518"/>
      </dsp:txXfrm>
    </dsp:sp>
    <dsp:sp modelId="{1DCB541F-3A47-4C1C-9F41-A71F21510056}">
      <dsp:nvSpPr>
        <dsp:cNvPr id="0" name=""/>
        <dsp:cNvSpPr/>
      </dsp:nvSpPr>
      <dsp:spPr>
        <a:xfrm>
          <a:off x="554106" y="1481518"/>
          <a:ext cx="4387242" cy="32099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just" defTabSz="1289050">
            <a:lnSpc>
              <a:spcPct val="90000"/>
            </a:lnSpc>
            <a:spcBef>
              <a:spcPct val="0"/>
            </a:spcBef>
            <a:spcAft>
              <a:spcPct val="35000"/>
            </a:spcAft>
            <a:buFont typeface="Arial" panose="020B0604020202020204" pitchFamily="34" charset="0"/>
            <a:buNone/>
          </a:pPr>
          <a:r>
            <a:rPr lang="en-US" sz="2900" b="0" i="0" kern="1200" dirty="0">
              <a:latin typeface="+mj-lt"/>
            </a:rPr>
            <a:t>Can be completed anytime during the school year in which the student will exit or graduate</a:t>
          </a:r>
          <a:endParaRPr lang="en-US" sz="2900" kern="1200" dirty="0">
            <a:latin typeface="+mj-lt"/>
          </a:endParaRPr>
        </a:p>
      </dsp:txBody>
      <dsp:txXfrm>
        <a:off x="648122" y="1575534"/>
        <a:ext cx="4199210" cy="3021924"/>
      </dsp:txXfrm>
    </dsp:sp>
    <dsp:sp modelId="{39AFA1AE-D602-470A-8B6B-D48C952829BA}">
      <dsp:nvSpPr>
        <dsp:cNvPr id="0" name=""/>
        <dsp:cNvSpPr/>
      </dsp:nvSpPr>
      <dsp:spPr>
        <a:xfrm>
          <a:off x="5901057" y="0"/>
          <a:ext cx="5484052" cy="49383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b="1" kern="1200" dirty="0">
              <a:latin typeface="+mj-lt"/>
            </a:rPr>
            <a:t>Follow-Up Interview</a:t>
          </a:r>
        </a:p>
      </dsp:txBody>
      <dsp:txXfrm>
        <a:off x="5901057" y="0"/>
        <a:ext cx="5484052" cy="1481518"/>
      </dsp:txXfrm>
    </dsp:sp>
    <dsp:sp modelId="{041C1520-C64A-4F87-B6C5-6F4F0BBEEC3D}">
      <dsp:nvSpPr>
        <dsp:cNvPr id="0" name=""/>
        <dsp:cNvSpPr/>
      </dsp:nvSpPr>
      <dsp:spPr>
        <a:xfrm>
          <a:off x="6449462" y="1481518"/>
          <a:ext cx="4387242" cy="32099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l" defTabSz="1289050">
            <a:lnSpc>
              <a:spcPct val="90000"/>
            </a:lnSpc>
            <a:spcBef>
              <a:spcPct val="0"/>
            </a:spcBef>
            <a:spcAft>
              <a:spcPct val="35000"/>
            </a:spcAft>
            <a:buNone/>
          </a:pPr>
          <a:r>
            <a:rPr lang="en-US" sz="2900" kern="1200" dirty="0">
              <a:latin typeface="+mj-lt"/>
            </a:rPr>
            <a:t>Conduct the required interviews by contacting former students who were receiving Special Education Services one year beyond exit from high school</a:t>
          </a:r>
        </a:p>
      </dsp:txBody>
      <dsp:txXfrm>
        <a:off x="6543478" y="1575534"/>
        <a:ext cx="4199210" cy="30219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C6574-3B1B-42FC-8394-100B371801DC}">
      <dsp:nvSpPr>
        <dsp:cNvPr id="0" name=""/>
        <dsp:cNvSpPr/>
      </dsp:nvSpPr>
      <dsp:spPr>
        <a:xfrm>
          <a:off x="0" y="0"/>
          <a:ext cx="11187791" cy="485037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b="1" kern="1200" dirty="0">
              <a:latin typeface="+mj-lt"/>
            </a:rPr>
            <a:t>PSO Exit Interview</a:t>
          </a:r>
          <a:endParaRPr lang="en-US" sz="6500" kern="1200" dirty="0">
            <a:latin typeface="+mj-lt"/>
          </a:endParaRPr>
        </a:p>
      </dsp:txBody>
      <dsp:txXfrm>
        <a:off x="0" y="0"/>
        <a:ext cx="11187791" cy="1455113"/>
      </dsp:txXfrm>
    </dsp:sp>
    <dsp:sp modelId="{B0752DD3-8AAE-40EB-BD18-F54CC100FEFA}">
      <dsp:nvSpPr>
        <dsp:cNvPr id="0" name=""/>
        <dsp:cNvSpPr/>
      </dsp:nvSpPr>
      <dsp:spPr>
        <a:xfrm>
          <a:off x="1118779" y="1455527"/>
          <a:ext cx="8950232" cy="9529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l" defTabSz="1200150">
            <a:lnSpc>
              <a:spcPct val="90000"/>
            </a:lnSpc>
            <a:spcBef>
              <a:spcPct val="0"/>
            </a:spcBef>
            <a:spcAft>
              <a:spcPct val="35000"/>
            </a:spcAft>
            <a:buNone/>
          </a:pPr>
          <a:r>
            <a:rPr lang="en-US" sz="2700" b="0" i="0" kern="1200" dirty="0"/>
            <a:t>Make a final connection with the student</a:t>
          </a:r>
          <a:endParaRPr lang="en-US" sz="2700" kern="1200" dirty="0"/>
        </a:p>
      </dsp:txBody>
      <dsp:txXfrm>
        <a:off x="1146689" y="1483437"/>
        <a:ext cx="8894412" cy="897084"/>
      </dsp:txXfrm>
    </dsp:sp>
    <dsp:sp modelId="{13F12FF8-DF4A-4F50-A447-A26F9C95B9F3}">
      <dsp:nvSpPr>
        <dsp:cNvPr id="0" name=""/>
        <dsp:cNvSpPr/>
      </dsp:nvSpPr>
      <dsp:spPr>
        <a:xfrm>
          <a:off x="1118779" y="2555033"/>
          <a:ext cx="8950232" cy="9529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l" defTabSz="1200150">
            <a:lnSpc>
              <a:spcPct val="90000"/>
            </a:lnSpc>
            <a:spcBef>
              <a:spcPct val="0"/>
            </a:spcBef>
            <a:spcAft>
              <a:spcPct val="35000"/>
            </a:spcAft>
            <a:buNone/>
          </a:pPr>
          <a:r>
            <a:rPr lang="en-US" sz="2700" b="0" i="0" kern="1200" dirty="0"/>
            <a:t>Assist students with future plans and resources</a:t>
          </a:r>
          <a:endParaRPr lang="en-US" sz="2700" kern="1200" dirty="0"/>
        </a:p>
      </dsp:txBody>
      <dsp:txXfrm>
        <a:off x="1146689" y="2582943"/>
        <a:ext cx="8894412" cy="897084"/>
      </dsp:txXfrm>
    </dsp:sp>
    <dsp:sp modelId="{36A1B2E9-803F-439A-8AFE-FD45DECFA070}">
      <dsp:nvSpPr>
        <dsp:cNvPr id="0" name=""/>
        <dsp:cNvSpPr/>
      </dsp:nvSpPr>
      <dsp:spPr>
        <a:xfrm>
          <a:off x="1118779" y="3654538"/>
          <a:ext cx="8950232" cy="9529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l" defTabSz="1200150">
            <a:lnSpc>
              <a:spcPct val="90000"/>
            </a:lnSpc>
            <a:spcBef>
              <a:spcPct val="0"/>
            </a:spcBef>
            <a:spcAft>
              <a:spcPct val="35000"/>
            </a:spcAft>
            <a:buNone/>
          </a:pPr>
          <a:r>
            <a:rPr lang="en-US" sz="2700" b="0" i="0" kern="1200" dirty="0"/>
            <a:t>Obtain contact information necessary to perform the mandated Follow-Up Interview one year beyond student exit</a:t>
          </a:r>
          <a:endParaRPr lang="en-US" sz="2700" kern="1200" dirty="0"/>
        </a:p>
      </dsp:txBody>
      <dsp:txXfrm>
        <a:off x="1146689" y="3682448"/>
        <a:ext cx="8894412" cy="8970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C6574-3B1B-42FC-8394-100B371801DC}">
      <dsp:nvSpPr>
        <dsp:cNvPr id="0" name=""/>
        <dsp:cNvSpPr/>
      </dsp:nvSpPr>
      <dsp:spPr>
        <a:xfrm>
          <a:off x="0" y="0"/>
          <a:ext cx="11187791" cy="485037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b="1" kern="1200" dirty="0">
              <a:latin typeface="+mj-lt"/>
            </a:rPr>
            <a:t>PSO Follow Up Interview</a:t>
          </a:r>
          <a:endParaRPr lang="en-US" sz="6500" kern="1200" dirty="0">
            <a:latin typeface="+mj-lt"/>
          </a:endParaRPr>
        </a:p>
      </dsp:txBody>
      <dsp:txXfrm>
        <a:off x="0" y="0"/>
        <a:ext cx="11187791" cy="1455113"/>
      </dsp:txXfrm>
    </dsp:sp>
    <dsp:sp modelId="{B0752DD3-8AAE-40EB-BD18-F54CC100FEFA}">
      <dsp:nvSpPr>
        <dsp:cNvPr id="0" name=""/>
        <dsp:cNvSpPr/>
      </dsp:nvSpPr>
      <dsp:spPr>
        <a:xfrm>
          <a:off x="1118779" y="1455527"/>
          <a:ext cx="8950232" cy="9529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l" defTabSz="1244600">
            <a:lnSpc>
              <a:spcPct val="90000"/>
            </a:lnSpc>
            <a:spcBef>
              <a:spcPct val="0"/>
            </a:spcBef>
            <a:spcAft>
              <a:spcPct val="35000"/>
            </a:spcAft>
            <a:buNone/>
          </a:pPr>
          <a:r>
            <a:rPr lang="en-US" sz="2800" kern="1200" dirty="0"/>
            <a:t>Follow Up Interviews are conducted via phone by school district personnel. </a:t>
          </a:r>
        </a:p>
      </dsp:txBody>
      <dsp:txXfrm>
        <a:off x="1146689" y="1483437"/>
        <a:ext cx="8894412" cy="897084"/>
      </dsp:txXfrm>
    </dsp:sp>
    <dsp:sp modelId="{83EC6164-A8E9-4C6F-987D-F7C7DA1F776F}">
      <dsp:nvSpPr>
        <dsp:cNvPr id="0" name=""/>
        <dsp:cNvSpPr/>
      </dsp:nvSpPr>
      <dsp:spPr>
        <a:xfrm>
          <a:off x="1118779" y="2555033"/>
          <a:ext cx="8950232" cy="9529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l" defTabSz="1244600">
            <a:lnSpc>
              <a:spcPct val="90000"/>
            </a:lnSpc>
            <a:spcBef>
              <a:spcPct val="0"/>
            </a:spcBef>
            <a:spcAft>
              <a:spcPct val="35000"/>
            </a:spcAft>
            <a:buNone/>
          </a:pPr>
          <a:r>
            <a:rPr lang="en-US" sz="2800" kern="1200"/>
            <a:t>PSO Data is used to provide both state and district-level reports.</a:t>
          </a:r>
          <a:endParaRPr lang="en-US" sz="2800" kern="1200" dirty="0"/>
        </a:p>
      </dsp:txBody>
      <dsp:txXfrm>
        <a:off x="1146689" y="2582943"/>
        <a:ext cx="8894412" cy="897084"/>
      </dsp:txXfrm>
    </dsp:sp>
    <dsp:sp modelId="{2AEE0289-7328-45E0-99AB-361E604E0F16}">
      <dsp:nvSpPr>
        <dsp:cNvPr id="0" name=""/>
        <dsp:cNvSpPr/>
      </dsp:nvSpPr>
      <dsp:spPr>
        <a:xfrm>
          <a:off x="1118779" y="3654538"/>
          <a:ext cx="8950232" cy="9529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l" defTabSz="1244600">
            <a:lnSpc>
              <a:spcPct val="90000"/>
            </a:lnSpc>
            <a:spcBef>
              <a:spcPct val="0"/>
            </a:spcBef>
            <a:spcAft>
              <a:spcPct val="35000"/>
            </a:spcAft>
            <a:buNone/>
          </a:pPr>
          <a:r>
            <a:rPr lang="en-US" sz="2800" kern="1200"/>
            <a:t>Districts and states use data to help inform program change for future students. </a:t>
          </a:r>
          <a:endParaRPr lang="en-US" sz="2800" kern="1200" dirty="0"/>
        </a:p>
      </dsp:txBody>
      <dsp:txXfrm>
        <a:off x="1146689" y="3682448"/>
        <a:ext cx="8894412" cy="8970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512E1-D42F-40EF-9510-135FC310CE08}">
      <dsp:nvSpPr>
        <dsp:cNvPr id="0" name=""/>
        <dsp:cNvSpPr/>
      </dsp:nvSpPr>
      <dsp:spPr>
        <a:xfrm>
          <a:off x="4361" y="0"/>
          <a:ext cx="11708658" cy="4938395"/>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2885" rIns="288925" bIns="0" numCol="1" spcCol="1270" anchor="t" anchorCtr="0">
          <a:noAutofit/>
        </a:bodyPr>
        <a:lstStyle/>
        <a:p>
          <a:pPr marL="0" lvl="0" indent="0" algn="r" defTabSz="2889250">
            <a:lnSpc>
              <a:spcPct val="90000"/>
            </a:lnSpc>
            <a:spcBef>
              <a:spcPct val="0"/>
            </a:spcBef>
            <a:spcAft>
              <a:spcPct val="35000"/>
            </a:spcAft>
            <a:buNone/>
          </a:pPr>
          <a:endParaRPr lang="en-US" sz="6500" kern="1200"/>
        </a:p>
      </dsp:txBody>
      <dsp:txXfrm rot="16200000">
        <a:off x="-849514" y="853876"/>
        <a:ext cx="4049483" cy="2341731"/>
      </dsp:txXfrm>
    </dsp:sp>
    <dsp:sp modelId="{ABCE7B4C-7A91-4E2C-827F-E88D658EA3CF}">
      <dsp:nvSpPr>
        <dsp:cNvPr id="0" name=""/>
        <dsp:cNvSpPr/>
      </dsp:nvSpPr>
      <dsp:spPr>
        <a:xfrm>
          <a:off x="1961791" y="0"/>
          <a:ext cx="8722950" cy="493839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6873" rIns="0" bIns="0" numCol="1" spcCol="1270" anchor="t" anchorCtr="0">
          <a:noAutofit/>
        </a:bodyPr>
        <a:lstStyle/>
        <a:p>
          <a:pPr marL="0" lvl="0" indent="0" algn="l" defTabSz="1644650">
            <a:lnSpc>
              <a:spcPct val="90000"/>
            </a:lnSpc>
            <a:spcBef>
              <a:spcPct val="0"/>
            </a:spcBef>
            <a:spcAft>
              <a:spcPct val="35000"/>
            </a:spcAft>
            <a:buNone/>
          </a:pPr>
          <a:r>
            <a:rPr lang="en-US" sz="3700" b="0" i="0" kern="1200" dirty="0"/>
            <a:t>Data collection process</a:t>
          </a:r>
          <a:endParaRPr lang="en-US" sz="3700" kern="1200" dirty="0"/>
        </a:p>
        <a:p>
          <a:pPr marL="285750" lvl="1" indent="-285750" algn="l" defTabSz="1289050" rtl="0">
            <a:lnSpc>
              <a:spcPct val="90000"/>
            </a:lnSpc>
            <a:spcBef>
              <a:spcPct val="0"/>
            </a:spcBef>
            <a:spcAft>
              <a:spcPct val="15000"/>
            </a:spcAft>
            <a:buChar char="•"/>
          </a:pPr>
          <a:r>
            <a:rPr lang="en-US" sz="2900" kern="1200" dirty="0">
              <a:latin typeface="Calibri Light" panose="020F0302020204030204"/>
            </a:rPr>
            <a:t>Collect multiple contacts (phone, email, postal mail address)</a:t>
          </a:r>
        </a:p>
        <a:p>
          <a:pPr marL="285750" lvl="1" indent="-285750" algn="l" defTabSz="1289050" rtl="0">
            <a:lnSpc>
              <a:spcPct val="90000"/>
            </a:lnSpc>
            <a:spcBef>
              <a:spcPct val="0"/>
            </a:spcBef>
            <a:spcAft>
              <a:spcPct val="15000"/>
            </a:spcAft>
            <a:buChar char="•"/>
          </a:pPr>
          <a:r>
            <a:rPr lang="en-US" sz="2900" kern="1200" dirty="0">
              <a:latin typeface="Calibri Light" panose="020F0302020204030204"/>
            </a:rPr>
            <a:t>Notify former students and families</a:t>
          </a:r>
        </a:p>
        <a:p>
          <a:pPr marL="285750" lvl="1" indent="-285750" algn="l" defTabSz="1289050">
            <a:lnSpc>
              <a:spcPct val="90000"/>
            </a:lnSpc>
            <a:spcBef>
              <a:spcPct val="0"/>
            </a:spcBef>
            <a:spcAft>
              <a:spcPct val="15000"/>
            </a:spcAft>
            <a:buChar char="•"/>
          </a:pPr>
          <a:r>
            <a:rPr lang="en-US" sz="2900" kern="1200" dirty="0">
              <a:latin typeface="Calibri Light" panose="020F0302020204030204"/>
            </a:rPr>
            <a:t>Prepare for the Follow-Up Interview (attend trainings, review materials)</a:t>
          </a:r>
          <a:endParaRPr lang="en-US" sz="2900" kern="1200" dirty="0"/>
        </a:p>
        <a:p>
          <a:pPr marL="285750" lvl="1" indent="-285750" algn="l" defTabSz="1289050" rtl="0">
            <a:lnSpc>
              <a:spcPct val="90000"/>
            </a:lnSpc>
            <a:spcBef>
              <a:spcPct val="0"/>
            </a:spcBef>
            <a:spcAft>
              <a:spcPct val="15000"/>
            </a:spcAft>
            <a:buChar char="•"/>
          </a:pPr>
          <a:r>
            <a:rPr lang="en-US" sz="2900" kern="1200" dirty="0">
              <a:latin typeface="Calibri Light" panose="020F0302020204030204"/>
            </a:rPr>
            <a:t>Interview former students or their designeee</a:t>
          </a:r>
        </a:p>
        <a:p>
          <a:pPr marL="285750" lvl="1" indent="-285750" algn="l" defTabSz="1289050" rtl="0">
            <a:lnSpc>
              <a:spcPct val="90000"/>
            </a:lnSpc>
            <a:spcBef>
              <a:spcPct val="0"/>
            </a:spcBef>
            <a:spcAft>
              <a:spcPct val="15000"/>
            </a:spcAft>
            <a:buChar char="•"/>
          </a:pPr>
          <a:r>
            <a:rPr lang="en-US" sz="2900" kern="1200" dirty="0">
              <a:latin typeface="Calibri Light" panose="020F0302020204030204"/>
            </a:rPr>
            <a:t>Ensure data are accurately entered into the PSO 2.0 App</a:t>
          </a:r>
          <a:endParaRPr lang="en-US" sz="2900" kern="1200" dirty="0"/>
        </a:p>
        <a:p>
          <a:pPr marL="285750" lvl="1" indent="-285750" algn="l" defTabSz="1289050" rtl="0">
            <a:lnSpc>
              <a:spcPct val="90000"/>
            </a:lnSpc>
            <a:spcBef>
              <a:spcPct val="0"/>
            </a:spcBef>
            <a:spcAft>
              <a:spcPct val="15000"/>
            </a:spcAft>
            <a:buChar char="•"/>
          </a:pPr>
          <a:endParaRPr lang="en-US" sz="2900" kern="1200" dirty="0">
            <a:latin typeface="Calibri Light" panose="020F0302020204030204"/>
          </a:endParaRPr>
        </a:p>
      </dsp:txBody>
      <dsp:txXfrm>
        <a:off x="1961791" y="0"/>
        <a:ext cx="8722950" cy="493839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8C5C41-DBB5-44C4-B8B8-06A369130717}" type="datetimeFigureOut">
              <a:rPr lang="en-US" smtClean="0"/>
              <a:t>3/20/2024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6C548F-B663-45A2-AC81-7A4EB67703FA}" type="slidenum">
              <a:rPr lang="en-US" smtClean="0"/>
              <a:t>‹#›</a:t>
            </a:fld>
            <a:endParaRPr lang="en-US"/>
          </a:p>
        </p:txBody>
      </p:sp>
    </p:spTree>
    <p:extLst>
      <p:ext uri="{BB962C8B-B14F-4D97-AF65-F5344CB8AC3E}">
        <p14:creationId xmlns:p14="http://schemas.microsoft.com/office/powerpoint/2010/main" val="206839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 Shava</a:t>
            </a:r>
          </a:p>
          <a:p>
            <a:endParaRPr lang="en-US" dirty="0"/>
          </a:p>
          <a:p>
            <a:r>
              <a:rPr lang="en-US" dirty="0"/>
              <a:t>Questions: how many of you have conducted PSO interviews ? </a:t>
            </a:r>
          </a:p>
        </p:txBody>
      </p:sp>
      <p:sp>
        <p:nvSpPr>
          <p:cNvPr id="4" name="Slide Number Placeholder 3"/>
          <p:cNvSpPr>
            <a:spLocks noGrp="1"/>
          </p:cNvSpPr>
          <p:nvPr>
            <p:ph type="sldNum" sz="quarter" idx="5"/>
          </p:nvPr>
        </p:nvSpPr>
        <p:spPr/>
        <p:txBody>
          <a:bodyPr/>
          <a:lstStyle/>
          <a:p>
            <a:fld id="{996C548F-B663-45A2-AC81-7A4EB67703FA}" type="slidenum">
              <a:rPr lang="en-US" smtClean="0"/>
              <a:t>1</a:t>
            </a:fld>
            <a:endParaRPr lang="en-US"/>
          </a:p>
        </p:txBody>
      </p:sp>
    </p:spTree>
    <p:extLst>
      <p:ext uri="{BB962C8B-B14F-4D97-AF65-F5344CB8AC3E}">
        <p14:creationId xmlns:p14="http://schemas.microsoft.com/office/powerpoint/2010/main" val="3339499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Interviewers are critical;  they provide the data on which the state’s </a:t>
            </a:r>
            <a:r>
              <a:rPr lang="en-US" err="1"/>
              <a:t>post-school</a:t>
            </a:r>
            <a:r>
              <a:rPr lang="en-US"/>
              <a:t> outcomes reports are based.</a:t>
            </a:r>
          </a:p>
          <a:p>
            <a:r>
              <a:rPr lang="en-US"/>
              <a:t>If interviewers do not gather data in an accurate and uniform manner, the results may be inaccurate and misleading, and could lead to erroneous conclusions regarding the </a:t>
            </a:r>
            <a:r>
              <a:rPr lang="en-US" err="1"/>
              <a:t>post-school</a:t>
            </a:r>
            <a:r>
              <a:rPr lang="en-US"/>
              <a:t> outcomes of former students. </a:t>
            </a:r>
          </a:p>
          <a:p>
            <a:r>
              <a:rPr lang="en-US"/>
              <a:t>Ethical responsibility to ensure each interview is </a:t>
            </a:r>
          </a:p>
          <a:p>
            <a:r>
              <a:rPr lang="en-US"/>
              <a:t>Voluntary</a:t>
            </a:r>
          </a:p>
          <a:p>
            <a:r>
              <a:rPr lang="en-US"/>
              <a:t>Confidential </a:t>
            </a:r>
          </a:p>
          <a:p>
            <a:r>
              <a:rPr lang="en-US"/>
              <a:t>Accurate </a:t>
            </a:r>
          </a:p>
          <a:p>
            <a:endParaRPr lang="en-US"/>
          </a:p>
        </p:txBody>
      </p:sp>
      <p:sp>
        <p:nvSpPr>
          <p:cNvPr id="4" name="Slide Number Placeholder 3"/>
          <p:cNvSpPr>
            <a:spLocks noGrp="1"/>
          </p:cNvSpPr>
          <p:nvPr>
            <p:ph type="sldNum" sz="quarter" idx="5"/>
          </p:nvPr>
        </p:nvSpPr>
        <p:spPr/>
        <p:txBody>
          <a:bodyPr/>
          <a:lstStyle/>
          <a:p>
            <a:fld id="{CBBC8143-A4BF-4267-AD53-3F51C7F1B90F}" type="slidenum">
              <a:rPr lang="en-US" smtClean="0"/>
              <a:t>11</a:t>
            </a:fld>
            <a:endParaRPr lang="en-US"/>
          </a:p>
        </p:txBody>
      </p:sp>
    </p:spTree>
    <p:extLst>
      <p:ext uri="{BB962C8B-B14F-4D97-AF65-F5344CB8AC3E}">
        <p14:creationId xmlns:p14="http://schemas.microsoft.com/office/powerpoint/2010/main" val="2331438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BC8143-A4BF-4267-AD53-3F51C7F1B90F}" type="slidenum">
              <a:rPr lang="en-US" smtClean="0"/>
              <a:t>16</a:t>
            </a:fld>
            <a:endParaRPr lang="en-US"/>
          </a:p>
        </p:txBody>
      </p:sp>
    </p:spTree>
    <p:extLst>
      <p:ext uri="{BB962C8B-B14F-4D97-AF65-F5344CB8AC3E}">
        <p14:creationId xmlns:p14="http://schemas.microsoft.com/office/powerpoint/2010/main" val="71366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BC8143-A4BF-4267-AD53-3F51C7F1B90F}" type="slidenum">
              <a:rPr lang="en-US" smtClean="0"/>
              <a:t>19</a:t>
            </a:fld>
            <a:endParaRPr lang="en-US"/>
          </a:p>
        </p:txBody>
      </p:sp>
    </p:spTree>
    <p:extLst>
      <p:ext uri="{BB962C8B-B14F-4D97-AF65-F5344CB8AC3E}">
        <p14:creationId xmlns:p14="http://schemas.microsoft.com/office/powerpoint/2010/main" val="1129359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011E3-D3F6-D51E-0778-2B0704FDEE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3155F3-0850-3A86-E504-BC63FB0E22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B5E142-32FA-B007-9B46-C975ED1F410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86E31CA-F666-DAF2-6118-D6256EEE5B38}"/>
              </a:ext>
            </a:extLst>
          </p:cNvPr>
          <p:cNvSpPr>
            <a:spLocks noGrp="1"/>
          </p:cNvSpPr>
          <p:nvPr>
            <p:ph type="sldNum" sz="quarter" idx="10"/>
          </p:nvPr>
        </p:nvSpPr>
        <p:spPr/>
        <p:txBody>
          <a:bodyPr/>
          <a:lstStyle/>
          <a:p>
            <a:fld id="{12999ADC-34C7-4DA6-B8E3-4CC043BAAC0C}" type="slidenum">
              <a:rPr lang="en-US" smtClean="0"/>
              <a:t>20</a:t>
            </a:fld>
            <a:endParaRPr lang="en-US"/>
          </a:p>
        </p:txBody>
      </p:sp>
    </p:spTree>
    <p:extLst>
      <p:ext uri="{BB962C8B-B14F-4D97-AF65-F5344CB8AC3E}">
        <p14:creationId xmlns:p14="http://schemas.microsoft.com/office/powerpoint/2010/main" val="576760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is a Critical Step  </a:t>
            </a:r>
          </a:p>
          <a:p>
            <a:r>
              <a:rPr lang="en-US"/>
              <a:t>Tells them that the survey is voluntary; they can refuse to answer any question. </a:t>
            </a:r>
          </a:p>
          <a:p>
            <a:r>
              <a:rPr lang="en-US"/>
              <a:t>Assures them the information is important to their school district and the state. </a:t>
            </a:r>
          </a:p>
          <a:p>
            <a:r>
              <a:rPr lang="en-US"/>
              <a:t>Assures them that what they say is protected and will be kept private and confidential. </a:t>
            </a:r>
          </a:p>
          <a:p>
            <a:r>
              <a:rPr lang="en-US"/>
              <a:t>Who you are </a:t>
            </a:r>
          </a:p>
          <a:p>
            <a:r>
              <a:rPr lang="en-US"/>
              <a:t>Explains that their name won’t appear in any report and that their responses will be combined with many other surveys. </a:t>
            </a:r>
          </a:p>
          <a:p>
            <a:r>
              <a:rPr lang="en-US"/>
              <a:t>Notifies them that they can have someone help them answer any part or all of the survey.</a:t>
            </a:r>
          </a:p>
          <a:p>
            <a:endParaRPr lang="en-US"/>
          </a:p>
        </p:txBody>
      </p:sp>
      <p:sp>
        <p:nvSpPr>
          <p:cNvPr id="4" name="Slide Number Placeholder 3"/>
          <p:cNvSpPr>
            <a:spLocks noGrp="1"/>
          </p:cNvSpPr>
          <p:nvPr>
            <p:ph type="sldNum" sz="quarter" idx="5"/>
          </p:nvPr>
        </p:nvSpPr>
        <p:spPr/>
        <p:txBody>
          <a:bodyPr/>
          <a:lstStyle/>
          <a:p>
            <a:fld id="{CBBC8143-A4BF-4267-AD53-3F51C7F1B90F}" type="slidenum">
              <a:rPr lang="en-US" smtClean="0"/>
              <a:t>21</a:t>
            </a:fld>
            <a:endParaRPr lang="en-US"/>
          </a:p>
        </p:txBody>
      </p:sp>
    </p:spTree>
    <p:extLst>
      <p:ext uri="{BB962C8B-B14F-4D97-AF65-F5344CB8AC3E}">
        <p14:creationId xmlns:p14="http://schemas.microsoft.com/office/powerpoint/2010/main" val="2739841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A2D55-2AC1-77D5-1E88-CC28A45866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FED0D-679A-FEE4-EAED-392169FEE4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094029-2563-2FFA-FFD7-56A7D5E911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43F78BB-7CCC-EEF5-B5C3-81DC45FB71A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999ADC-34C7-4DA6-B8E3-4CC043BAAC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1879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
              <a:buChar char="•"/>
            </a:pPr>
            <a:r>
              <a:rPr lang="en-US" dirty="0"/>
              <a:t>Question wording and order are important </a:t>
            </a:r>
          </a:p>
          <a:p>
            <a:pPr marL="628650" lvl="1" indent="-171450">
              <a:lnSpc>
                <a:spcPct val="90000"/>
              </a:lnSpc>
              <a:spcBef>
                <a:spcPts val="500"/>
              </a:spcBef>
              <a:buFont typeface="Arial"/>
              <a:buChar char="•"/>
            </a:pPr>
            <a:r>
              <a:rPr lang="en-US" dirty="0"/>
              <a:t>Read the question as written </a:t>
            </a:r>
            <a:endParaRPr lang="en-US" dirty="0">
              <a:ea typeface="Calibri"/>
              <a:cs typeface="Calibri"/>
            </a:endParaRPr>
          </a:p>
          <a:p>
            <a:pPr marL="1085850" lvl="2" indent="-171450">
              <a:lnSpc>
                <a:spcPct val="90000"/>
              </a:lnSpc>
              <a:spcBef>
                <a:spcPts val="500"/>
              </a:spcBef>
              <a:buFont typeface="Arial"/>
              <a:buChar char="•"/>
            </a:pPr>
            <a:r>
              <a:rPr lang="en-US" dirty="0"/>
              <a:t>Rephrase or explain only to help someone who cannot understand the question as written</a:t>
            </a:r>
            <a:endParaRPr lang="en-US" dirty="0">
              <a:ea typeface="Calibri"/>
              <a:cs typeface="Calibri"/>
            </a:endParaRPr>
          </a:p>
          <a:p>
            <a:pPr marL="1085850" lvl="2" indent="-171450">
              <a:lnSpc>
                <a:spcPct val="90000"/>
              </a:lnSpc>
              <a:spcBef>
                <a:spcPts val="500"/>
              </a:spcBef>
              <a:buFont typeface="Arial"/>
              <a:buChar char="•"/>
            </a:pPr>
            <a:r>
              <a:rPr lang="en-US" dirty="0"/>
              <a:t>Probe – used to clarify respondents’ answer or obtain more information when the answer was incomplete, irrelevant, imprecise/evasive  </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96C548F-B663-45A2-AC81-7A4EB67703FA}" type="slidenum">
              <a:rPr lang="en-US" smtClean="0"/>
              <a:t>23</a:t>
            </a:fld>
            <a:endParaRPr lang="en-US"/>
          </a:p>
        </p:txBody>
      </p:sp>
    </p:spTree>
    <p:extLst>
      <p:ext uri="{BB962C8B-B14F-4D97-AF65-F5344CB8AC3E}">
        <p14:creationId xmlns:p14="http://schemas.microsoft.com/office/powerpoint/2010/main" val="2095114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Have you worked for at least 90 days – “well, I work sometimes”. </a:t>
            </a:r>
          </a:p>
          <a:p>
            <a:pPr marL="171450" indent="-171450">
              <a:buFontTx/>
              <a:buChar char="-"/>
            </a:pPr>
            <a:r>
              <a:rPr lang="en-US"/>
              <a:t>Wait</a:t>
            </a:r>
          </a:p>
          <a:p>
            <a:pPr marL="171450" indent="-171450">
              <a:buFontTx/>
              <a:buChar char="-"/>
            </a:pPr>
            <a:r>
              <a:rPr lang="en-US"/>
              <a:t>Tell me more about that or what do you mean. </a:t>
            </a:r>
          </a:p>
        </p:txBody>
      </p:sp>
      <p:sp>
        <p:nvSpPr>
          <p:cNvPr id="4" name="Slide Number Placeholder 3"/>
          <p:cNvSpPr>
            <a:spLocks noGrp="1"/>
          </p:cNvSpPr>
          <p:nvPr>
            <p:ph type="sldNum" sz="quarter" idx="5"/>
          </p:nvPr>
        </p:nvSpPr>
        <p:spPr/>
        <p:txBody>
          <a:bodyPr/>
          <a:lstStyle/>
          <a:p>
            <a:fld id="{737AD919-B106-40EE-AA61-E96B75811615}" type="slidenum">
              <a:rPr lang="en-US" smtClean="0"/>
              <a:t>26</a:t>
            </a:fld>
            <a:endParaRPr lang="en-US"/>
          </a:p>
        </p:txBody>
      </p:sp>
    </p:spTree>
    <p:extLst>
      <p:ext uri="{BB962C8B-B14F-4D97-AF65-F5344CB8AC3E}">
        <p14:creationId xmlns:p14="http://schemas.microsoft.com/office/powerpoint/2010/main" val="349808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6BDCC-D1A5-ADBD-B642-13D3169459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7BDEF4-14AF-8628-C9B3-AB1F49B75ECA}"/>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B2729071-9A3A-9BAA-5C8D-25BF7B6DA0CF}"/>
              </a:ext>
            </a:extLst>
          </p:cNvPr>
          <p:cNvSpPr>
            <a:spLocks noGrp="1"/>
          </p:cNvSpPr>
          <p:nvPr>
            <p:ph type="body" idx="1"/>
          </p:nvPr>
        </p:nvSpPr>
        <p:spPr/>
        <p:txBody>
          <a:bodyPr/>
          <a:lstStyle/>
          <a:p>
            <a:r>
              <a:rPr lang="en-US"/>
              <a:t>I want to talk about data sources.</a:t>
            </a:r>
          </a:p>
          <a:p>
            <a:r>
              <a:rPr lang="en-US"/>
              <a:t>Student is of course your primary source.</a:t>
            </a:r>
          </a:p>
          <a:p>
            <a:r>
              <a:rPr lang="en-US"/>
              <a:t>Family is a secondary source. These can be Parents, Grandparents, Siblings, Guardians. Be cautious of Aunts, Uncles, Cousins, Foster-Parents, etc.</a:t>
            </a:r>
          </a:p>
          <a:p>
            <a:r>
              <a:rPr lang="en-US"/>
              <a:t>Anyone else is a tertiary source. These can be friends, co-workers, Aunts, Uncles, Cousins, Foster-Parents, program participants, service providers. Be cautious of using former/current employers or former/current educators as these people may have a vested interest in the outcome of the survey.</a:t>
            </a:r>
          </a:p>
          <a:p>
            <a:r>
              <a:rPr lang="en-US"/>
              <a:t>For example:</a:t>
            </a:r>
          </a:p>
          <a:p>
            <a:pPr marL="171450" indent="-171450">
              <a:buFont typeface="Arial" panose="020B0604020202020204" pitchFamily="34" charset="0"/>
              <a:buChar char="•"/>
            </a:pPr>
            <a:r>
              <a:rPr lang="en-US"/>
              <a:t>No employer will tell you that their employees are making less than minimum wage.</a:t>
            </a:r>
          </a:p>
          <a:p>
            <a:endParaRPr lang="en-US"/>
          </a:p>
        </p:txBody>
      </p:sp>
      <p:sp>
        <p:nvSpPr>
          <p:cNvPr id="4" name="Slide Number Placeholder 3">
            <a:extLst>
              <a:ext uri="{FF2B5EF4-FFF2-40B4-BE49-F238E27FC236}">
                <a16:creationId xmlns:a16="http://schemas.microsoft.com/office/drawing/2014/main" id="{14FC6278-5936-2758-7A6E-401640ECD88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63952-BBA8-4838-A0CF-80F9272645A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236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F7FF9-E632-88D1-36F8-952184DDAC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E2D5DC-7CC4-8030-CBB0-203DA6F1C932}"/>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64C8AF8F-935F-C1E4-418E-8E0DE3E897A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192A084-2A32-CEEF-82D6-472E7C2F6F75}"/>
              </a:ext>
            </a:extLst>
          </p:cNvPr>
          <p:cNvSpPr>
            <a:spLocks noGrp="1"/>
          </p:cNvSpPr>
          <p:nvPr>
            <p:ph type="sldNum" sz="quarter" idx="10"/>
          </p:nvPr>
        </p:nvSpPr>
        <p:spPr/>
        <p:txBody>
          <a:bodyPr/>
          <a:lstStyle/>
          <a:p>
            <a:fld id="{E2B63952-BBA8-4838-A0CF-80F9272645AB}" type="slidenum">
              <a:rPr lang="en-US" smtClean="0"/>
              <a:t>28</a:t>
            </a:fld>
            <a:endParaRPr lang="en-US"/>
          </a:p>
        </p:txBody>
      </p:sp>
    </p:spTree>
    <p:extLst>
      <p:ext uri="{BB962C8B-B14F-4D97-AF65-F5344CB8AC3E}">
        <p14:creationId xmlns:p14="http://schemas.microsoft.com/office/powerpoint/2010/main" val="4169474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Indicators are measurements of compliance</a:t>
            </a:r>
          </a:p>
          <a:p>
            <a:r>
              <a:rPr lang="en-US" dirty="0"/>
              <a:t>Measures how well the state is implementing IDEA.</a:t>
            </a:r>
          </a:p>
          <a:p>
            <a:r>
              <a:rPr lang="en-US" dirty="0"/>
              <a:t>Of the 17 IDEA Part B indicators, only 4 relate to secondary transition:</a:t>
            </a:r>
          </a:p>
          <a:p>
            <a:endParaRPr lang="en-US" dirty="0"/>
          </a:p>
          <a:p>
            <a:pPr lvl="1"/>
            <a:r>
              <a:rPr lang="en-US" sz="1200" b="1" u="sng" dirty="0">
                <a:latin typeface="Calibri Light" panose="020F0302020204030204" pitchFamily="34" charset="0"/>
              </a:rPr>
              <a:t>INDICATOR B1:  GRADUATION RATES</a:t>
            </a:r>
            <a:r>
              <a:rPr lang="en-US" sz="1200" dirty="0">
                <a:latin typeface="Calibri Light" panose="020F0302020204030204" pitchFamily="34" charset="0"/>
              </a:rPr>
              <a:t>:  Percent of youth with IEPs exiting special education due to graduating with a regular high school diploma</a:t>
            </a:r>
          </a:p>
          <a:p>
            <a:pPr lvl="1"/>
            <a:endParaRPr lang="en-US" sz="1200" b="1" u="sng" dirty="0">
              <a:latin typeface="Calibri Light" panose="020F0302020204030204" pitchFamily="34" charset="0"/>
            </a:endParaRPr>
          </a:p>
          <a:p>
            <a:pPr lvl="1"/>
            <a:r>
              <a:rPr lang="en-US" sz="1200" b="1" u="sng" dirty="0">
                <a:latin typeface="Calibri Light" panose="020F0302020204030204" pitchFamily="34" charset="0"/>
              </a:rPr>
              <a:t>INDICATOR B2:  DROPOUT RATES</a:t>
            </a:r>
            <a:r>
              <a:rPr lang="en-US" sz="1200" dirty="0">
                <a:latin typeface="Calibri Light" panose="020F0302020204030204" pitchFamily="34" charset="0"/>
              </a:rPr>
              <a:t>: Percent of youth with IEPs who exited special education due to dropping out</a:t>
            </a:r>
          </a:p>
          <a:p>
            <a:pPr lvl="1"/>
            <a:endParaRPr lang="en-US" sz="1200" dirty="0">
              <a:latin typeface="Calibri Light" panose="020F0302020204030204" pitchFamily="34" charset="0"/>
            </a:endParaRPr>
          </a:p>
          <a:p>
            <a:pPr lvl="1"/>
            <a:r>
              <a:rPr lang="en-US" dirty="0"/>
              <a:t>INDICATOR B13:  POSTSCHOOL TRANSITION GOALS IN IEP:  Percent of youth with IEPs aged 16 and above with an IEP that includes appropriate measurable postsecondary goals, annually updated and based upon an age appropriate transition assessment,</a:t>
            </a:r>
          </a:p>
          <a:p>
            <a:pPr lvl="1"/>
            <a:r>
              <a:rPr lang="en-US" dirty="0"/>
              <a:t>transition services, including courses of study,</a:t>
            </a:r>
          </a:p>
          <a:p>
            <a:pPr lvl="1"/>
            <a:r>
              <a:rPr lang="en-US" dirty="0"/>
              <a:t>that will reasonably enable the student to meet</a:t>
            </a:r>
          </a:p>
          <a:p>
            <a:pPr lvl="1"/>
            <a:r>
              <a:rPr lang="en-US" dirty="0"/>
              <a:t>those postsecondary goals, and annual IEP goals</a:t>
            </a:r>
          </a:p>
          <a:p>
            <a:pPr lvl="1"/>
            <a:r>
              <a:rPr lang="en-US" dirty="0"/>
              <a:t>related to the student’s transition services needs. </a:t>
            </a:r>
          </a:p>
          <a:p>
            <a:pPr lvl="1"/>
            <a:endParaRPr lang="en-US" dirty="0"/>
          </a:p>
          <a:p>
            <a:pPr lvl="1"/>
            <a:r>
              <a:rPr lang="en-US" dirty="0"/>
              <a:t>INDICATOR B14:  PARTICIPATION IN POSTSECONDARY SETTINGS: States must report percent of youth who are no longer in secondary school, had Individualized Education Programs (IEPs) in effect at the time they left school, and were in: 14A. higher education 14B. higher education or competitively employed 14C. higher education or in some other postsecondary education or training program; or competitively employed or in some other employment within one year of leaving high school.</a:t>
            </a:r>
          </a:p>
        </p:txBody>
      </p:sp>
      <p:sp>
        <p:nvSpPr>
          <p:cNvPr id="4" name="Slide Number Placeholder 3"/>
          <p:cNvSpPr>
            <a:spLocks noGrp="1"/>
          </p:cNvSpPr>
          <p:nvPr>
            <p:ph type="sldNum" sz="quarter" idx="5"/>
          </p:nvPr>
        </p:nvSpPr>
        <p:spPr/>
        <p:txBody>
          <a:bodyPr/>
          <a:lstStyle/>
          <a:p>
            <a:fld id="{996C548F-B663-45A2-AC81-7A4EB67703FA}" type="slidenum">
              <a:rPr lang="en-US" smtClean="0"/>
              <a:t>2</a:t>
            </a:fld>
            <a:endParaRPr lang="en-US"/>
          </a:p>
        </p:txBody>
      </p:sp>
    </p:spTree>
    <p:extLst>
      <p:ext uri="{BB962C8B-B14F-4D97-AF65-F5344CB8AC3E}">
        <p14:creationId xmlns:p14="http://schemas.microsoft.com/office/powerpoint/2010/main" val="311915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B7DEB-DDBB-6D31-9B41-E3C1481D80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94725B-06DA-2113-A894-0F92AA0DEE71}"/>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593698A4-8211-3E5F-C332-E2BB598A805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9C900B3-70A0-45DB-85A5-C391D93049C9}"/>
              </a:ext>
            </a:extLst>
          </p:cNvPr>
          <p:cNvSpPr>
            <a:spLocks noGrp="1"/>
          </p:cNvSpPr>
          <p:nvPr>
            <p:ph type="sldNum" sz="quarter" idx="10"/>
          </p:nvPr>
        </p:nvSpPr>
        <p:spPr/>
        <p:txBody>
          <a:bodyPr/>
          <a:lstStyle/>
          <a:p>
            <a:fld id="{E2B63952-BBA8-4838-A0CF-80F9272645AB}" type="slidenum">
              <a:rPr lang="en-US" smtClean="0"/>
              <a:t>29</a:t>
            </a:fld>
            <a:endParaRPr lang="en-US"/>
          </a:p>
        </p:txBody>
      </p:sp>
    </p:spTree>
    <p:extLst>
      <p:ext uri="{BB962C8B-B14F-4D97-AF65-F5344CB8AC3E}">
        <p14:creationId xmlns:p14="http://schemas.microsoft.com/office/powerpoint/2010/main" val="3141025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7D1B0-CFD5-B4F0-6BF1-823275B512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3997BC-ABF6-99DC-126A-6ED3535F8CF1}"/>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3F4FA0F7-749E-4EFF-D0F9-042257B64B92}"/>
              </a:ext>
            </a:extLst>
          </p:cNvPr>
          <p:cNvSpPr>
            <a:spLocks noGrp="1"/>
          </p:cNvSpPr>
          <p:nvPr>
            <p:ph type="body" idx="1"/>
          </p:nvPr>
        </p:nvSpPr>
        <p:spPr/>
        <p:txBody>
          <a:bodyPr/>
          <a:lstStyle/>
          <a:p>
            <a:r>
              <a:rPr lang="en-US"/>
              <a:t>Use questionnaire carefully, but informally</a:t>
            </a:r>
          </a:p>
          <a:p>
            <a:r>
              <a:rPr lang="en-US"/>
              <a:t>Ask questions exactly as written</a:t>
            </a:r>
          </a:p>
          <a:p>
            <a:r>
              <a:rPr lang="en-US"/>
              <a:t>Follow the order given</a:t>
            </a:r>
          </a:p>
          <a:p>
            <a:r>
              <a:rPr lang="en-US"/>
              <a:t>Ask every (required) question</a:t>
            </a:r>
          </a:p>
          <a:p>
            <a:r>
              <a:rPr lang="en-US"/>
              <a:t>Don't finish sentences</a:t>
            </a:r>
          </a:p>
        </p:txBody>
      </p:sp>
      <p:sp>
        <p:nvSpPr>
          <p:cNvPr id="4" name="Slide Number Placeholder 3">
            <a:extLst>
              <a:ext uri="{FF2B5EF4-FFF2-40B4-BE49-F238E27FC236}">
                <a16:creationId xmlns:a16="http://schemas.microsoft.com/office/drawing/2014/main" id="{D0D16D66-0286-4726-0627-2F2932D3B6BD}"/>
              </a:ext>
            </a:extLst>
          </p:cNvPr>
          <p:cNvSpPr>
            <a:spLocks noGrp="1"/>
          </p:cNvSpPr>
          <p:nvPr>
            <p:ph type="sldNum" sz="quarter" idx="10"/>
          </p:nvPr>
        </p:nvSpPr>
        <p:spPr/>
        <p:txBody>
          <a:bodyPr/>
          <a:lstStyle/>
          <a:p>
            <a:fld id="{E2B63952-BBA8-4838-A0CF-80F9272645AB}" type="slidenum">
              <a:rPr lang="en-US" smtClean="0"/>
              <a:t>30</a:t>
            </a:fld>
            <a:endParaRPr lang="en-US"/>
          </a:p>
        </p:txBody>
      </p:sp>
    </p:spTree>
    <p:extLst>
      <p:ext uri="{BB962C8B-B14F-4D97-AF65-F5344CB8AC3E}">
        <p14:creationId xmlns:p14="http://schemas.microsoft.com/office/powerpoint/2010/main" val="60969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C1E10-AE00-7198-D952-4B23DD65C6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480BCB-AD35-95B0-D6C2-828688BEB001}"/>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A2A28C80-CB0C-0F60-2DEE-9D1A56E78BA3}"/>
              </a:ext>
            </a:extLst>
          </p:cNvPr>
          <p:cNvSpPr>
            <a:spLocks noGrp="1"/>
          </p:cNvSpPr>
          <p:nvPr>
            <p:ph type="body" idx="1"/>
          </p:nvPr>
        </p:nvSpPr>
        <p:spPr/>
        <p:txBody>
          <a:bodyPr/>
          <a:lstStyle/>
          <a:p>
            <a:r>
              <a:rPr lang="en-US"/>
              <a:t>Be</a:t>
            </a:r>
            <a:r>
              <a:rPr lang="en-US" baseline="0"/>
              <a:t> enthusiastic and interested in the answers</a:t>
            </a:r>
          </a:p>
          <a:p>
            <a:r>
              <a:rPr lang="en-US" baseline="0"/>
              <a:t>Convey a non-judgmental tone</a:t>
            </a:r>
            <a:endParaRPr lang="en-US"/>
          </a:p>
        </p:txBody>
      </p:sp>
      <p:sp>
        <p:nvSpPr>
          <p:cNvPr id="4" name="Slide Number Placeholder 3">
            <a:extLst>
              <a:ext uri="{FF2B5EF4-FFF2-40B4-BE49-F238E27FC236}">
                <a16:creationId xmlns:a16="http://schemas.microsoft.com/office/drawing/2014/main" id="{E13FA62D-3A42-BF6F-4C4B-A4198690EC3B}"/>
              </a:ext>
            </a:extLst>
          </p:cNvPr>
          <p:cNvSpPr>
            <a:spLocks noGrp="1"/>
          </p:cNvSpPr>
          <p:nvPr>
            <p:ph type="sldNum" sz="quarter" idx="10"/>
          </p:nvPr>
        </p:nvSpPr>
        <p:spPr/>
        <p:txBody>
          <a:bodyPr/>
          <a:lstStyle/>
          <a:p>
            <a:fld id="{E2B63952-BBA8-4838-A0CF-80F9272645AB}" type="slidenum">
              <a:rPr lang="en-US" smtClean="0"/>
              <a:t>31</a:t>
            </a:fld>
            <a:endParaRPr lang="en-US"/>
          </a:p>
        </p:txBody>
      </p:sp>
    </p:spTree>
    <p:extLst>
      <p:ext uri="{BB962C8B-B14F-4D97-AF65-F5344CB8AC3E}">
        <p14:creationId xmlns:p14="http://schemas.microsoft.com/office/powerpoint/2010/main" val="3494511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AD562-E027-8BCB-2C5A-F8BAA9D0E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CAB0EE-77C8-E2F4-D966-CDEB5DA6F915}"/>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B06AA4CF-E5D3-1456-5A5B-CBC906DD72F2}"/>
              </a:ext>
            </a:extLst>
          </p:cNvPr>
          <p:cNvSpPr>
            <a:spLocks noGrp="1"/>
          </p:cNvSpPr>
          <p:nvPr>
            <p:ph type="body" idx="1"/>
          </p:nvPr>
        </p:nvSpPr>
        <p:spPr/>
        <p:txBody>
          <a:bodyPr/>
          <a:lstStyle/>
          <a:p>
            <a:r>
              <a:rPr lang="en-US"/>
              <a:t>Remind students that information will be shared to help other students and improve school services.</a:t>
            </a:r>
          </a:p>
          <a:p>
            <a:r>
              <a:rPr lang="en-US"/>
              <a:t>Modest, $5.00 monetary incentive to “hardest” of the hard to find youth</a:t>
            </a:r>
          </a:p>
          <a:p>
            <a:endParaRPr lang="en-US"/>
          </a:p>
        </p:txBody>
      </p:sp>
      <p:sp>
        <p:nvSpPr>
          <p:cNvPr id="4" name="Slide Number Placeholder 3">
            <a:extLst>
              <a:ext uri="{FF2B5EF4-FFF2-40B4-BE49-F238E27FC236}">
                <a16:creationId xmlns:a16="http://schemas.microsoft.com/office/drawing/2014/main" id="{E89AFC67-027A-8FEB-BED1-62878C47015D}"/>
              </a:ext>
            </a:extLst>
          </p:cNvPr>
          <p:cNvSpPr>
            <a:spLocks noGrp="1"/>
          </p:cNvSpPr>
          <p:nvPr>
            <p:ph type="sldNum" sz="quarter" idx="10"/>
          </p:nvPr>
        </p:nvSpPr>
        <p:spPr/>
        <p:txBody>
          <a:bodyPr/>
          <a:lstStyle/>
          <a:p>
            <a:fld id="{E2B63952-BBA8-4838-A0CF-80F9272645AB}" type="slidenum">
              <a:rPr lang="en-US" smtClean="0"/>
              <a:t>33</a:t>
            </a:fld>
            <a:endParaRPr lang="en-US"/>
          </a:p>
        </p:txBody>
      </p:sp>
    </p:spTree>
    <p:extLst>
      <p:ext uri="{BB962C8B-B14F-4D97-AF65-F5344CB8AC3E}">
        <p14:creationId xmlns:p14="http://schemas.microsoft.com/office/powerpoint/2010/main" val="212584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21CC4-749E-B0E3-7227-2DE0A36581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B1F4DA-C1CA-A643-418E-3AA0998938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420094-C8E4-A890-3C73-76EF14E2BA7D}"/>
              </a:ext>
            </a:extLst>
          </p:cNvPr>
          <p:cNvSpPr>
            <a:spLocks noGrp="1"/>
          </p:cNvSpPr>
          <p:nvPr>
            <p:ph type="body" idx="1"/>
          </p:nvPr>
        </p:nvSpPr>
        <p:spPr/>
        <p:txBody>
          <a:bodyPr/>
          <a:lstStyle/>
          <a:p>
            <a:r>
              <a:rPr lang="en-US"/>
              <a:t>Joyce</a:t>
            </a:r>
          </a:p>
        </p:txBody>
      </p:sp>
      <p:sp>
        <p:nvSpPr>
          <p:cNvPr id="4" name="Slide Number Placeholder 3">
            <a:extLst>
              <a:ext uri="{FF2B5EF4-FFF2-40B4-BE49-F238E27FC236}">
                <a16:creationId xmlns:a16="http://schemas.microsoft.com/office/drawing/2014/main" id="{829652CA-FB28-66E3-41E5-673ED1764148}"/>
              </a:ext>
            </a:extLst>
          </p:cNvPr>
          <p:cNvSpPr>
            <a:spLocks noGrp="1"/>
          </p:cNvSpPr>
          <p:nvPr>
            <p:ph type="sldNum" sz="quarter" idx="10"/>
          </p:nvPr>
        </p:nvSpPr>
        <p:spPr/>
        <p:txBody>
          <a:bodyPr/>
          <a:lstStyle/>
          <a:p>
            <a:fld id="{12999ADC-34C7-4DA6-B8E3-4CC043BAAC0C}" type="slidenum">
              <a:rPr lang="en-US" smtClean="0"/>
              <a:t>35</a:t>
            </a:fld>
            <a:endParaRPr lang="en-US"/>
          </a:p>
        </p:txBody>
      </p:sp>
    </p:spTree>
    <p:extLst>
      <p:ext uri="{BB962C8B-B14F-4D97-AF65-F5344CB8AC3E}">
        <p14:creationId xmlns:p14="http://schemas.microsoft.com/office/powerpoint/2010/main" val="850196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B9EBD-2248-663D-C3D1-B1347E45B4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46153A-29D1-FE81-2EC2-5EDC52D5AA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007826-EB8A-8985-A3AC-10CB29C38D23}"/>
              </a:ext>
            </a:extLst>
          </p:cNvPr>
          <p:cNvSpPr>
            <a:spLocks noGrp="1"/>
          </p:cNvSpPr>
          <p:nvPr>
            <p:ph type="body" idx="1"/>
          </p:nvPr>
        </p:nvSpPr>
        <p:spPr/>
        <p:txBody>
          <a:bodyPr/>
          <a:lstStyle/>
          <a:p>
            <a:r>
              <a:rPr lang="en-US"/>
              <a:t>Joyce ?s</a:t>
            </a:r>
          </a:p>
        </p:txBody>
      </p:sp>
      <p:sp>
        <p:nvSpPr>
          <p:cNvPr id="4" name="Slide Number Placeholder 3">
            <a:extLst>
              <a:ext uri="{FF2B5EF4-FFF2-40B4-BE49-F238E27FC236}">
                <a16:creationId xmlns:a16="http://schemas.microsoft.com/office/drawing/2014/main" id="{24E29D5D-53C1-D218-34F0-93977C11F896}"/>
              </a:ext>
            </a:extLst>
          </p:cNvPr>
          <p:cNvSpPr>
            <a:spLocks noGrp="1"/>
          </p:cNvSpPr>
          <p:nvPr>
            <p:ph type="sldNum" sz="quarter" idx="10"/>
          </p:nvPr>
        </p:nvSpPr>
        <p:spPr/>
        <p:txBody>
          <a:bodyPr/>
          <a:lstStyle/>
          <a:p>
            <a:fld id="{12999ADC-34C7-4DA6-B8E3-4CC043BAAC0C}" type="slidenum">
              <a:rPr lang="en-US" smtClean="0"/>
              <a:t>36</a:t>
            </a:fld>
            <a:endParaRPr lang="en-US"/>
          </a:p>
        </p:txBody>
      </p:sp>
    </p:spTree>
    <p:extLst>
      <p:ext uri="{BB962C8B-B14F-4D97-AF65-F5344CB8AC3E}">
        <p14:creationId xmlns:p14="http://schemas.microsoft.com/office/powerpoint/2010/main" val="3714382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F8987-5E81-4B26-0C9F-5DB61C27DE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C16070-8E3F-1826-9FBC-6109A1BDA0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DC5CC7-D3DA-C6C9-E88E-18B6ED4D71B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A4E1B46-E7AA-C33C-F27D-79AFB74DFB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C8143-A4BF-4267-AD53-3F51C7F1B9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3602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996C548F-B663-45A2-AC81-7A4EB67703FA}" type="slidenum">
              <a:rPr lang="en-US" smtClean="0"/>
              <a:t>3</a:t>
            </a:fld>
            <a:endParaRPr lang="en-US"/>
          </a:p>
        </p:txBody>
      </p:sp>
    </p:spTree>
    <p:extLst>
      <p:ext uri="{BB962C8B-B14F-4D97-AF65-F5344CB8AC3E}">
        <p14:creationId xmlns:p14="http://schemas.microsoft.com/office/powerpoint/2010/main" val="1698627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Year	Total Leavers 	Total Respondents       Total Engaged	Not Engaged </a:t>
            </a:r>
          </a:p>
          <a:p>
            <a:r>
              <a:rPr lang="en-US" dirty="0" err="1"/>
              <a:t>FFY20</a:t>
            </a:r>
            <a:r>
              <a:rPr lang="en-US" dirty="0"/>
              <a:t>  	4847	2775	             2001 (72%)	774</a:t>
            </a:r>
          </a:p>
          <a:p>
            <a:r>
              <a:rPr lang="en-US" dirty="0" err="1"/>
              <a:t>FFY21</a:t>
            </a:r>
            <a:r>
              <a:rPr lang="en-US" dirty="0"/>
              <a:t>	4601	2782	             2100 (75.5%)	682</a:t>
            </a:r>
          </a:p>
          <a:p>
            <a:r>
              <a:rPr lang="en-US" dirty="0" err="1"/>
              <a:t>FFY22</a:t>
            </a:r>
            <a:r>
              <a:rPr lang="en-US" dirty="0"/>
              <a:t>	5435	2866	             2135 (74.5%)	734	</a:t>
            </a:r>
          </a:p>
        </p:txBody>
      </p:sp>
      <p:sp>
        <p:nvSpPr>
          <p:cNvPr id="4" name="Slide Number Placeholder 3"/>
          <p:cNvSpPr>
            <a:spLocks noGrp="1"/>
          </p:cNvSpPr>
          <p:nvPr>
            <p:ph type="sldNum" sz="quarter" idx="5"/>
          </p:nvPr>
        </p:nvSpPr>
        <p:spPr/>
        <p:txBody>
          <a:bodyPr/>
          <a:lstStyle/>
          <a:p>
            <a:fld id="{23A9650E-C027-48F2-B2F4-B146126AD169}" type="slidenum">
              <a:rPr lang="en-US" smtClean="0"/>
              <a:t>4</a:t>
            </a:fld>
            <a:endParaRPr lang="en-US" dirty="0"/>
          </a:p>
        </p:txBody>
      </p:sp>
    </p:spTree>
    <p:extLst>
      <p:ext uri="{BB962C8B-B14F-4D97-AF65-F5344CB8AC3E}">
        <p14:creationId xmlns:p14="http://schemas.microsoft.com/office/powerpoint/2010/main" val="2353454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states collect the data for this reporting requirement</a:t>
            </a:r>
          </a:p>
        </p:txBody>
      </p:sp>
      <p:sp>
        <p:nvSpPr>
          <p:cNvPr id="4" name="Slide Number Placeholder 3"/>
          <p:cNvSpPr>
            <a:spLocks noGrp="1"/>
          </p:cNvSpPr>
          <p:nvPr>
            <p:ph type="sldNum" sz="quarter" idx="5"/>
          </p:nvPr>
        </p:nvSpPr>
        <p:spPr/>
        <p:txBody>
          <a:bodyPr/>
          <a:lstStyle/>
          <a:p>
            <a:fld id="{996C548F-B663-45A2-AC81-7A4EB67703FA}" type="slidenum">
              <a:rPr lang="en-US" smtClean="0"/>
              <a:t>5</a:t>
            </a:fld>
            <a:endParaRPr lang="en-US"/>
          </a:p>
        </p:txBody>
      </p:sp>
    </p:spTree>
    <p:extLst>
      <p:ext uri="{BB962C8B-B14F-4D97-AF65-F5344CB8AC3E}">
        <p14:creationId xmlns:p14="http://schemas.microsoft.com/office/powerpoint/2010/main" val="3462964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Montserrat" panose="00000500000000000000" pitchFamily="2" charset="0"/>
              </a:rPr>
              <a:t>To gather PSO data from all former students who were receiving special education services at the time they exited high school, school districts conduct a phone survey each year during a specific time frame </a:t>
            </a:r>
            <a:endParaRPr lang="en-US" dirty="0"/>
          </a:p>
        </p:txBody>
      </p:sp>
      <p:sp>
        <p:nvSpPr>
          <p:cNvPr id="4" name="Slide Number Placeholder 3"/>
          <p:cNvSpPr>
            <a:spLocks noGrp="1"/>
          </p:cNvSpPr>
          <p:nvPr>
            <p:ph type="sldNum" sz="quarter" idx="5"/>
          </p:nvPr>
        </p:nvSpPr>
        <p:spPr/>
        <p:txBody>
          <a:bodyPr/>
          <a:lstStyle/>
          <a:p>
            <a:fld id="{996C548F-B663-45A2-AC81-7A4EB67703FA}" type="slidenum">
              <a:rPr lang="en-US" smtClean="0"/>
              <a:t>6</a:t>
            </a:fld>
            <a:endParaRPr lang="en-US"/>
          </a:p>
        </p:txBody>
      </p:sp>
    </p:spTree>
    <p:extLst>
      <p:ext uri="{BB962C8B-B14F-4D97-AF65-F5344CB8AC3E}">
        <p14:creationId xmlns:p14="http://schemas.microsoft.com/office/powerpoint/2010/main" val="877699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how many are using paper copies for phone interviews. </a:t>
            </a:r>
          </a:p>
        </p:txBody>
      </p:sp>
      <p:sp>
        <p:nvSpPr>
          <p:cNvPr id="4" name="Slide Number Placeholder 3"/>
          <p:cNvSpPr>
            <a:spLocks noGrp="1"/>
          </p:cNvSpPr>
          <p:nvPr>
            <p:ph type="sldNum" sz="quarter" idx="5"/>
          </p:nvPr>
        </p:nvSpPr>
        <p:spPr/>
        <p:txBody>
          <a:bodyPr/>
          <a:lstStyle/>
          <a:p>
            <a:fld id="{996C548F-B663-45A2-AC81-7A4EB67703FA}" type="slidenum">
              <a:rPr lang="en-US" smtClean="0"/>
              <a:t>7</a:t>
            </a:fld>
            <a:endParaRPr lang="en-US"/>
          </a:p>
        </p:txBody>
      </p:sp>
    </p:spTree>
    <p:extLst>
      <p:ext uri="{BB962C8B-B14F-4D97-AF65-F5344CB8AC3E}">
        <p14:creationId xmlns:p14="http://schemas.microsoft.com/office/powerpoint/2010/main" val="3069525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https://transitionoregon.org/transition-handbook/</a:t>
            </a:r>
          </a:p>
        </p:txBody>
      </p:sp>
      <p:sp>
        <p:nvSpPr>
          <p:cNvPr id="4" name="Slide Number Placeholder 3"/>
          <p:cNvSpPr>
            <a:spLocks noGrp="1"/>
          </p:cNvSpPr>
          <p:nvPr>
            <p:ph type="sldNum" sz="quarter" idx="5"/>
          </p:nvPr>
        </p:nvSpPr>
        <p:spPr/>
        <p:txBody>
          <a:bodyPr/>
          <a:lstStyle/>
          <a:p>
            <a:fld id="{CBBC8143-A4BF-4267-AD53-3F51C7F1B90F}" type="slidenum">
              <a:rPr lang="en-US" smtClean="0"/>
              <a:t>8</a:t>
            </a:fld>
            <a:endParaRPr lang="en-US"/>
          </a:p>
        </p:txBody>
      </p:sp>
    </p:spTree>
    <p:extLst>
      <p:ext uri="{BB962C8B-B14F-4D97-AF65-F5344CB8AC3E}">
        <p14:creationId xmlns:p14="http://schemas.microsoft.com/office/powerpoint/2010/main" val="860175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Shava : Ends here </a:t>
            </a:r>
          </a:p>
        </p:txBody>
      </p:sp>
      <p:sp>
        <p:nvSpPr>
          <p:cNvPr id="4" name="Slide Number Placeholder 3"/>
          <p:cNvSpPr>
            <a:spLocks noGrp="1"/>
          </p:cNvSpPr>
          <p:nvPr>
            <p:ph type="sldNum" sz="quarter" idx="5"/>
          </p:nvPr>
        </p:nvSpPr>
        <p:spPr/>
        <p:txBody>
          <a:bodyPr/>
          <a:lstStyle/>
          <a:p>
            <a:fld id="{996C548F-B663-45A2-AC81-7A4EB67703FA}" type="slidenum">
              <a:rPr lang="en-US" smtClean="0"/>
              <a:t>9</a:t>
            </a:fld>
            <a:endParaRPr lang="en-US"/>
          </a:p>
        </p:txBody>
      </p:sp>
    </p:spTree>
    <p:extLst>
      <p:ext uri="{BB962C8B-B14F-4D97-AF65-F5344CB8AC3E}">
        <p14:creationId xmlns:p14="http://schemas.microsoft.com/office/powerpoint/2010/main" val="2216541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2AD5-C229-052C-5DBF-51843E9361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5C08EF-0C89-1EFF-FC7A-53418CFB2C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9EF8FA-332C-2C7E-3EE0-05734C657D01}"/>
              </a:ext>
            </a:extLst>
          </p:cNvPr>
          <p:cNvSpPr>
            <a:spLocks noGrp="1"/>
          </p:cNvSpPr>
          <p:nvPr>
            <p:ph type="dt" sz="half" idx="10"/>
          </p:nvPr>
        </p:nvSpPr>
        <p:spPr/>
        <p:txBody>
          <a:bodyPr/>
          <a:lstStyle/>
          <a:p>
            <a:fld id="{D85B48BA-6EB7-468C-8371-18266BD9711D}" type="datetimeFigureOut">
              <a:rPr lang="en-US" smtClean="0"/>
              <a:t>3/20/2024</a:t>
            </a:fld>
            <a:endParaRPr lang="en-US"/>
          </a:p>
        </p:txBody>
      </p:sp>
      <p:sp>
        <p:nvSpPr>
          <p:cNvPr id="5" name="Footer Placeholder 4">
            <a:extLst>
              <a:ext uri="{FF2B5EF4-FFF2-40B4-BE49-F238E27FC236}">
                <a16:creationId xmlns:a16="http://schemas.microsoft.com/office/drawing/2014/main" id="{B424DD65-BE8F-C869-6409-B0F8AAB634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5E9091-1BFC-7112-40CB-6E47AF2D71F6}"/>
              </a:ext>
            </a:extLst>
          </p:cNvPr>
          <p:cNvSpPr>
            <a:spLocks noGrp="1"/>
          </p:cNvSpPr>
          <p:nvPr>
            <p:ph type="sldNum" sz="quarter" idx="12"/>
          </p:nvPr>
        </p:nvSpPr>
        <p:spPr/>
        <p:txBody>
          <a:bodyPr/>
          <a:lstStyle/>
          <a:p>
            <a:fld id="{E3AC8A19-DB90-4440-8754-576904FDC6DA}" type="slidenum">
              <a:rPr lang="en-US" smtClean="0"/>
              <a:t>‹#›</a:t>
            </a:fld>
            <a:endParaRPr lang="en-US"/>
          </a:p>
        </p:txBody>
      </p:sp>
    </p:spTree>
    <p:extLst>
      <p:ext uri="{BB962C8B-B14F-4D97-AF65-F5344CB8AC3E}">
        <p14:creationId xmlns:p14="http://schemas.microsoft.com/office/powerpoint/2010/main" val="2162440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D1741-A216-4C40-5DA4-59608C74BA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A7CB51-8CDF-E992-FFA5-EA2644DAB4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990CC3-A9B1-49F3-491E-40D2405AF90C}"/>
              </a:ext>
            </a:extLst>
          </p:cNvPr>
          <p:cNvSpPr>
            <a:spLocks noGrp="1"/>
          </p:cNvSpPr>
          <p:nvPr>
            <p:ph type="dt" sz="half" idx="10"/>
          </p:nvPr>
        </p:nvSpPr>
        <p:spPr/>
        <p:txBody>
          <a:bodyPr/>
          <a:lstStyle/>
          <a:p>
            <a:fld id="{D85B48BA-6EB7-468C-8371-18266BD9711D}" type="datetimeFigureOut">
              <a:rPr lang="en-US" smtClean="0"/>
              <a:t>3/20/2024</a:t>
            </a:fld>
            <a:endParaRPr lang="en-US"/>
          </a:p>
        </p:txBody>
      </p:sp>
      <p:sp>
        <p:nvSpPr>
          <p:cNvPr id="5" name="Footer Placeholder 4">
            <a:extLst>
              <a:ext uri="{FF2B5EF4-FFF2-40B4-BE49-F238E27FC236}">
                <a16:creationId xmlns:a16="http://schemas.microsoft.com/office/drawing/2014/main" id="{33FD3555-F4AE-2695-14AA-456A6C483E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0A5D33-803C-D4E3-8643-822959F70265}"/>
              </a:ext>
            </a:extLst>
          </p:cNvPr>
          <p:cNvSpPr>
            <a:spLocks noGrp="1"/>
          </p:cNvSpPr>
          <p:nvPr>
            <p:ph type="sldNum" sz="quarter" idx="12"/>
          </p:nvPr>
        </p:nvSpPr>
        <p:spPr/>
        <p:txBody>
          <a:bodyPr/>
          <a:lstStyle/>
          <a:p>
            <a:fld id="{E3AC8A19-DB90-4440-8754-576904FDC6DA}" type="slidenum">
              <a:rPr lang="en-US" smtClean="0"/>
              <a:t>‹#›</a:t>
            </a:fld>
            <a:endParaRPr lang="en-US"/>
          </a:p>
        </p:txBody>
      </p:sp>
    </p:spTree>
    <p:extLst>
      <p:ext uri="{BB962C8B-B14F-4D97-AF65-F5344CB8AC3E}">
        <p14:creationId xmlns:p14="http://schemas.microsoft.com/office/powerpoint/2010/main" val="1971985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A71C1B-DC7A-011A-4211-DEFC2C7DB0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A3EBEF-63C5-AF21-4DBE-1722C6A5D5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AA575A-9417-4A89-C1AC-4F315D2D0446}"/>
              </a:ext>
            </a:extLst>
          </p:cNvPr>
          <p:cNvSpPr>
            <a:spLocks noGrp="1"/>
          </p:cNvSpPr>
          <p:nvPr>
            <p:ph type="dt" sz="half" idx="10"/>
          </p:nvPr>
        </p:nvSpPr>
        <p:spPr/>
        <p:txBody>
          <a:bodyPr/>
          <a:lstStyle/>
          <a:p>
            <a:fld id="{D85B48BA-6EB7-468C-8371-18266BD9711D}" type="datetimeFigureOut">
              <a:rPr lang="en-US" smtClean="0"/>
              <a:t>3/20/2024</a:t>
            </a:fld>
            <a:endParaRPr lang="en-US"/>
          </a:p>
        </p:txBody>
      </p:sp>
      <p:sp>
        <p:nvSpPr>
          <p:cNvPr id="5" name="Footer Placeholder 4">
            <a:extLst>
              <a:ext uri="{FF2B5EF4-FFF2-40B4-BE49-F238E27FC236}">
                <a16:creationId xmlns:a16="http://schemas.microsoft.com/office/drawing/2014/main" id="{4D5B1F00-8768-DC98-3FF5-26BEC531F3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54E350-8DE3-C373-D746-2A729A37C6BD}"/>
              </a:ext>
            </a:extLst>
          </p:cNvPr>
          <p:cNvSpPr>
            <a:spLocks noGrp="1"/>
          </p:cNvSpPr>
          <p:nvPr>
            <p:ph type="sldNum" sz="quarter" idx="12"/>
          </p:nvPr>
        </p:nvSpPr>
        <p:spPr/>
        <p:txBody>
          <a:bodyPr/>
          <a:lstStyle/>
          <a:p>
            <a:fld id="{E3AC8A19-DB90-4440-8754-576904FDC6DA}" type="slidenum">
              <a:rPr lang="en-US" smtClean="0"/>
              <a:t>‹#›</a:t>
            </a:fld>
            <a:endParaRPr lang="en-US"/>
          </a:p>
        </p:txBody>
      </p:sp>
    </p:spTree>
    <p:extLst>
      <p:ext uri="{BB962C8B-B14F-4D97-AF65-F5344CB8AC3E}">
        <p14:creationId xmlns:p14="http://schemas.microsoft.com/office/powerpoint/2010/main" val="64890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9AA4E-E1B1-9DB6-4FDB-F27BD998A3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2AC280-7FC3-98D7-018C-108A1F4EFE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18292-B83A-D4F6-17DB-65CC38A07891}"/>
              </a:ext>
            </a:extLst>
          </p:cNvPr>
          <p:cNvSpPr>
            <a:spLocks noGrp="1"/>
          </p:cNvSpPr>
          <p:nvPr>
            <p:ph type="dt" sz="half" idx="10"/>
          </p:nvPr>
        </p:nvSpPr>
        <p:spPr/>
        <p:txBody>
          <a:bodyPr/>
          <a:lstStyle/>
          <a:p>
            <a:fld id="{D85B48BA-6EB7-468C-8371-18266BD9711D}" type="datetimeFigureOut">
              <a:rPr lang="en-US" smtClean="0"/>
              <a:t>3/20/2024</a:t>
            </a:fld>
            <a:endParaRPr lang="en-US"/>
          </a:p>
        </p:txBody>
      </p:sp>
      <p:sp>
        <p:nvSpPr>
          <p:cNvPr id="5" name="Footer Placeholder 4">
            <a:extLst>
              <a:ext uri="{FF2B5EF4-FFF2-40B4-BE49-F238E27FC236}">
                <a16:creationId xmlns:a16="http://schemas.microsoft.com/office/drawing/2014/main" id="{346C32A1-A3AA-F610-D1A0-ED2884FF7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583333-5261-E057-6E9B-947E7E12BD67}"/>
              </a:ext>
            </a:extLst>
          </p:cNvPr>
          <p:cNvSpPr>
            <a:spLocks noGrp="1"/>
          </p:cNvSpPr>
          <p:nvPr>
            <p:ph type="sldNum" sz="quarter" idx="12"/>
          </p:nvPr>
        </p:nvSpPr>
        <p:spPr/>
        <p:txBody>
          <a:bodyPr/>
          <a:lstStyle/>
          <a:p>
            <a:fld id="{E3AC8A19-DB90-4440-8754-576904FDC6DA}" type="slidenum">
              <a:rPr lang="en-US" smtClean="0"/>
              <a:t>‹#›</a:t>
            </a:fld>
            <a:endParaRPr lang="en-US"/>
          </a:p>
        </p:txBody>
      </p:sp>
    </p:spTree>
    <p:extLst>
      <p:ext uri="{BB962C8B-B14F-4D97-AF65-F5344CB8AC3E}">
        <p14:creationId xmlns:p14="http://schemas.microsoft.com/office/powerpoint/2010/main" val="4158485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32F46-1F3F-7927-4520-89E1C22AD5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38E28-177D-7650-0BA6-B356FC23D6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DAC0B6-6413-B448-433B-97ABB3EF335D}"/>
              </a:ext>
            </a:extLst>
          </p:cNvPr>
          <p:cNvSpPr>
            <a:spLocks noGrp="1"/>
          </p:cNvSpPr>
          <p:nvPr>
            <p:ph type="dt" sz="half" idx="10"/>
          </p:nvPr>
        </p:nvSpPr>
        <p:spPr/>
        <p:txBody>
          <a:bodyPr/>
          <a:lstStyle/>
          <a:p>
            <a:fld id="{D85B48BA-6EB7-468C-8371-18266BD9711D}" type="datetimeFigureOut">
              <a:rPr lang="en-US" smtClean="0"/>
              <a:t>3/20/2024</a:t>
            </a:fld>
            <a:endParaRPr lang="en-US"/>
          </a:p>
        </p:txBody>
      </p:sp>
      <p:sp>
        <p:nvSpPr>
          <p:cNvPr id="5" name="Footer Placeholder 4">
            <a:extLst>
              <a:ext uri="{FF2B5EF4-FFF2-40B4-BE49-F238E27FC236}">
                <a16:creationId xmlns:a16="http://schemas.microsoft.com/office/drawing/2014/main" id="{6FAC5A28-40DC-B608-4C65-E06A1D944A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A16FC3-9CCF-728E-7396-C028F1F7796B}"/>
              </a:ext>
            </a:extLst>
          </p:cNvPr>
          <p:cNvSpPr>
            <a:spLocks noGrp="1"/>
          </p:cNvSpPr>
          <p:nvPr>
            <p:ph type="sldNum" sz="quarter" idx="12"/>
          </p:nvPr>
        </p:nvSpPr>
        <p:spPr/>
        <p:txBody>
          <a:bodyPr/>
          <a:lstStyle/>
          <a:p>
            <a:fld id="{E3AC8A19-DB90-4440-8754-576904FDC6DA}" type="slidenum">
              <a:rPr lang="en-US" smtClean="0"/>
              <a:t>‹#›</a:t>
            </a:fld>
            <a:endParaRPr lang="en-US"/>
          </a:p>
        </p:txBody>
      </p:sp>
    </p:spTree>
    <p:extLst>
      <p:ext uri="{BB962C8B-B14F-4D97-AF65-F5344CB8AC3E}">
        <p14:creationId xmlns:p14="http://schemas.microsoft.com/office/powerpoint/2010/main" val="1028790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9AFA4-00CE-4453-C69B-AB683B7BA1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A5D833-88A2-8921-0E38-5CB85806B9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57CEEF-8C0C-70E8-BC89-26C18CF485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14427F-EBE8-D532-7E26-1264B0190C9B}"/>
              </a:ext>
            </a:extLst>
          </p:cNvPr>
          <p:cNvSpPr>
            <a:spLocks noGrp="1"/>
          </p:cNvSpPr>
          <p:nvPr>
            <p:ph type="dt" sz="half" idx="10"/>
          </p:nvPr>
        </p:nvSpPr>
        <p:spPr/>
        <p:txBody>
          <a:bodyPr/>
          <a:lstStyle/>
          <a:p>
            <a:fld id="{D85B48BA-6EB7-468C-8371-18266BD9711D}" type="datetimeFigureOut">
              <a:rPr lang="en-US" smtClean="0"/>
              <a:t>3/20/2024</a:t>
            </a:fld>
            <a:endParaRPr lang="en-US"/>
          </a:p>
        </p:txBody>
      </p:sp>
      <p:sp>
        <p:nvSpPr>
          <p:cNvPr id="6" name="Footer Placeholder 5">
            <a:extLst>
              <a:ext uri="{FF2B5EF4-FFF2-40B4-BE49-F238E27FC236}">
                <a16:creationId xmlns:a16="http://schemas.microsoft.com/office/drawing/2014/main" id="{22D438D0-CDFF-3E7D-D364-2046729B60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07E09A-CFB5-0B9D-488F-67C84FF98A4C}"/>
              </a:ext>
            </a:extLst>
          </p:cNvPr>
          <p:cNvSpPr>
            <a:spLocks noGrp="1"/>
          </p:cNvSpPr>
          <p:nvPr>
            <p:ph type="sldNum" sz="quarter" idx="12"/>
          </p:nvPr>
        </p:nvSpPr>
        <p:spPr/>
        <p:txBody>
          <a:bodyPr/>
          <a:lstStyle/>
          <a:p>
            <a:fld id="{E3AC8A19-DB90-4440-8754-576904FDC6DA}" type="slidenum">
              <a:rPr lang="en-US" smtClean="0"/>
              <a:t>‹#›</a:t>
            </a:fld>
            <a:endParaRPr lang="en-US"/>
          </a:p>
        </p:txBody>
      </p:sp>
    </p:spTree>
    <p:extLst>
      <p:ext uri="{BB962C8B-B14F-4D97-AF65-F5344CB8AC3E}">
        <p14:creationId xmlns:p14="http://schemas.microsoft.com/office/powerpoint/2010/main" val="1759401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7456A-AD0F-36DD-FC40-6B38A390E4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5B553F-4980-EA66-DCFD-817A048E65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38D09A-A30D-259B-28C4-FDEFE2F265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EC43E3-0417-BDA7-52AC-DF80701271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5E98E1-4B7C-EC04-EC85-3E87160F63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E08F33-D3E9-8269-59E6-D56961B955A4}"/>
              </a:ext>
            </a:extLst>
          </p:cNvPr>
          <p:cNvSpPr>
            <a:spLocks noGrp="1"/>
          </p:cNvSpPr>
          <p:nvPr>
            <p:ph type="dt" sz="half" idx="10"/>
          </p:nvPr>
        </p:nvSpPr>
        <p:spPr/>
        <p:txBody>
          <a:bodyPr/>
          <a:lstStyle/>
          <a:p>
            <a:fld id="{D85B48BA-6EB7-468C-8371-18266BD9711D}" type="datetimeFigureOut">
              <a:rPr lang="en-US" smtClean="0"/>
              <a:t>3/20/2024</a:t>
            </a:fld>
            <a:endParaRPr lang="en-US"/>
          </a:p>
        </p:txBody>
      </p:sp>
      <p:sp>
        <p:nvSpPr>
          <p:cNvPr id="8" name="Footer Placeholder 7">
            <a:extLst>
              <a:ext uri="{FF2B5EF4-FFF2-40B4-BE49-F238E27FC236}">
                <a16:creationId xmlns:a16="http://schemas.microsoft.com/office/drawing/2014/main" id="{C8A55225-9940-405A-B654-7714CF3CF0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EF3A16-7C36-DA68-7B59-4E9900729BCB}"/>
              </a:ext>
            </a:extLst>
          </p:cNvPr>
          <p:cNvSpPr>
            <a:spLocks noGrp="1"/>
          </p:cNvSpPr>
          <p:nvPr>
            <p:ph type="sldNum" sz="quarter" idx="12"/>
          </p:nvPr>
        </p:nvSpPr>
        <p:spPr/>
        <p:txBody>
          <a:bodyPr/>
          <a:lstStyle/>
          <a:p>
            <a:fld id="{E3AC8A19-DB90-4440-8754-576904FDC6DA}" type="slidenum">
              <a:rPr lang="en-US" smtClean="0"/>
              <a:t>‹#›</a:t>
            </a:fld>
            <a:endParaRPr lang="en-US"/>
          </a:p>
        </p:txBody>
      </p:sp>
    </p:spTree>
    <p:extLst>
      <p:ext uri="{BB962C8B-B14F-4D97-AF65-F5344CB8AC3E}">
        <p14:creationId xmlns:p14="http://schemas.microsoft.com/office/powerpoint/2010/main" val="2646134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CD280-196E-DEB1-612E-377DE016C0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55D9B3-F7CA-B9AA-A710-EC67684B1A41}"/>
              </a:ext>
            </a:extLst>
          </p:cNvPr>
          <p:cNvSpPr>
            <a:spLocks noGrp="1"/>
          </p:cNvSpPr>
          <p:nvPr>
            <p:ph type="dt" sz="half" idx="10"/>
          </p:nvPr>
        </p:nvSpPr>
        <p:spPr/>
        <p:txBody>
          <a:bodyPr/>
          <a:lstStyle/>
          <a:p>
            <a:fld id="{D85B48BA-6EB7-468C-8371-18266BD9711D}" type="datetimeFigureOut">
              <a:rPr lang="en-US" smtClean="0"/>
              <a:t>3/20/2024</a:t>
            </a:fld>
            <a:endParaRPr lang="en-US"/>
          </a:p>
        </p:txBody>
      </p:sp>
      <p:sp>
        <p:nvSpPr>
          <p:cNvPr id="4" name="Footer Placeholder 3">
            <a:extLst>
              <a:ext uri="{FF2B5EF4-FFF2-40B4-BE49-F238E27FC236}">
                <a16:creationId xmlns:a16="http://schemas.microsoft.com/office/drawing/2014/main" id="{0517E335-E2F3-55C5-7B67-29F82DE502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28A76C-F1A1-B4B5-6A64-87F1ADECC828}"/>
              </a:ext>
            </a:extLst>
          </p:cNvPr>
          <p:cNvSpPr>
            <a:spLocks noGrp="1"/>
          </p:cNvSpPr>
          <p:nvPr>
            <p:ph type="sldNum" sz="quarter" idx="12"/>
          </p:nvPr>
        </p:nvSpPr>
        <p:spPr/>
        <p:txBody>
          <a:bodyPr/>
          <a:lstStyle/>
          <a:p>
            <a:fld id="{E3AC8A19-DB90-4440-8754-576904FDC6DA}" type="slidenum">
              <a:rPr lang="en-US" smtClean="0"/>
              <a:t>‹#›</a:t>
            </a:fld>
            <a:endParaRPr lang="en-US"/>
          </a:p>
        </p:txBody>
      </p:sp>
    </p:spTree>
    <p:extLst>
      <p:ext uri="{BB962C8B-B14F-4D97-AF65-F5344CB8AC3E}">
        <p14:creationId xmlns:p14="http://schemas.microsoft.com/office/powerpoint/2010/main" val="310724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41FB6C-CE9D-909D-C34E-ECCDAEE34394}"/>
              </a:ext>
            </a:extLst>
          </p:cNvPr>
          <p:cNvSpPr>
            <a:spLocks noGrp="1"/>
          </p:cNvSpPr>
          <p:nvPr>
            <p:ph type="dt" sz="half" idx="10"/>
          </p:nvPr>
        </p:nvSpPr>
        <p:spPr/>
        <p:txBody>
          <a:bodyPr/>
          <a:lstStyle/>
          <a:p>
            <a:fld id="{D85B48BA-6EB7-468C-8371-18266BD9711D}" type="datetimeFigureOut">
              <a:rPr lang="en-US" smtClean="0"/>
              <a:t>3/20/2024</a:t>
            </a:fld>
            <a:endParaRPr lang="en-US"/>
          </a:p>
        </p:txBody>
      </p:sp>
      <p:sp>
        <p:nvSpPr>
          <p:cNvPr id="3" name="Footer Placeholder 2">
            <a:extLst>
              <a:ext uri="{FF2B5EF4-FFF2-40B4-BE49-F238E27FC236}">
                <a16:creationId xmlns:a16="http://schemas.microsoft.com/office/drawing/2014/main" id="{44697EE7-4188-C9B8-1671-549ACCEA60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FD867E-1BB6-554E-6512-FE8D201BD00A}"/>
              </a:ext>
            </a:extLst>
          </p:cNvPr>
          <p:cNvSpPr>
            <a:spLocks noGrp="1"/>
          </p:cNvSpPr>
          <p:nvPr>
            <p:ph type="sldNum" sz="quarter" idx="12"/>
          </p:nvPr>
        </p:nvSpPr>
        <p:spPr/>
        <p:txBody>
          <a:bodyPr/>
          <a:lstStyle/>
          <a:p>
            <a:fld id="{E3AC8A19-DB90-4440-8754-576904FDC6DA}" type="slidenum">
              <a:rPr lang="en-US" smtClean="0"/>
              <a:t>‹#›</a:t>
            </a:fld>
            <a:endParaRPr lang="en-US"/>
          </a:p>
        </p:txBody>
      </p:sp>
    </p:spTree>
    <p:extLst>
      <p:ext uri="{BB962C8B-B14F-4D97-AF65-F5344CB8AC3E}">
        <p14:creationId xmlns:p14="http://schemas.microsoft.com/office/powerpoint/2010/main" val="3052673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32BF9-66A9-F85A-6586-0CD9BF765B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DF2DB5-AEB3-6B89-DBA7-5E934D7A2B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A40F12-1128-39D6-7E89-A6DDD832A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76C31A-72D0-07E1-F6CF-36CD29074332}"/>
              </a:ext>
            </a:extLst>
          </p:cNvPr>
          <p:cNvSpPr>
            <a:spLocks noGrp="1"/>
          </p:cNvSpPr>
          <p:nvPr>
            <p:ph type="dt" sz="half" idx="10"/>
          </p:nvPr>
        </p:nvSpPr>
        <p:spPr/>
        <p:txBody>
          <a:bodyPr/>
          <a:lstStyle/>
          <a:p>
            <a:fld id="{D85B48BA-6EB7-468C-8371-18266BD9711D}" type="datetimeFigureOut">
              <a:rPr lang="en-US" smtClean="0"/>
              <a:t>3/20/2024</a:t>
            </a:fld>
            <a:endParaRPr lang="en-US"/>
          </a:p>
        </p:txBody>
      </p:sp>
      <p:sp>
        <p:nvSpPr>
          <p:cNvPr id="6" name="Footer Placeholder 5">
            <a:extLst>
              <a:ext uri="{FF2B5EF4-FFF2-40B4-BE49-F238E27FC236}">
                <a16:creationId xmlns:a16="http://schemas.microsoft.com/office/drawing/2014/main" id="{597F8DDF-4BB5-41FE-3177-2114F13ABC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A61F15-F8B3-9F83-E31E-6100F9519C3A}"/>
              </a:ext>
            </a:extLst>
          </p:cNvPr>
          <p:cNvSpPr>
            <a:spLocks noGrp="1"/>
          </p:cNvSpPr>
          <p:nvPr>
            <p:ph type="sldNum" sz="quarter" idx="12"/>
          </p:nvPr>
        </p:nvSpPr>
        <p:spPr/>
        <p:txBody>
          <a:bodyPr/>
          <a:lstStyle/>
          <a:p>
            <a:fld id="{E3AC8A19-DB90-4440-8754-576904FDC6DA}" type="slidenum">
              <a:rPr lang="en-US" smtClean="0"/>
              <a:t>‹#›</a:t>
            </a:fld>
            <a:endParaRPr lang="en-US"/>
          </a:p>
        </p:txBody>
      </p:sp>
    </p:spTree>
    <p:extLst>
      <p:ext uri="{BB962C8B-B14F-4D97-AF65-F5344CB8AC3E}">
        <p14:creationId xmlns:p14="http://schemas.microsoft.com/office/powerpoint/2010/main" val="4026906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40FBE-329C-B82B-EDE1-FCA45C6809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AEAB88-830B-84DA-6452-557FA0B2C9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1EAE71-AADF-A5E8-60AA-51A6F91451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D30D1A-B753-A1FC-0BE0-8FA875570932}"/>
              </a:ext>
            </a:extLst>
          </p:cNvPr>
          <p:cNvSpPr>
            <a:spLocks noGrp="1"/>
          </p:cNvSpPr>
          <p:nvPr>
            <p:ph type="dt" sz="half" idx="10"/>
          </p:nvPr>
        </p:nvSpPr>
        <p:spPr/>
        <p:txBody>
          <a:bodyPr/>
          <a:lstStyle/>
          <a:p>
            <a:fld id="{D85B48BA-6EB7-468C-8371-18266BD9711D}" type="datetimeFigureOut">
              <a:rPr lang="en-US" smtClean="0"/>
              <a:t>3/20/2024</a:t>
            </a:fld>
            <a:endParaRPr lang="en-US"/>
          </a:p>
        </p:txBody>
      </p:sp>
      <p:sp>
        <p:nvSpPr>
          <p:cNvPr id="6" name="Footer Placeholder 5">
            <a:extLst>
              <a:ext uri="{FF2B5EF4-FFF2-40B4-BE49-F238E27FC236}">
                <a16:creationId xmlns:a16="http://schemas.microsoft.com/office/drawing/2014/main" id="{CB04F0D7-C831-B53C-1D76-0257D32F7F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4B70C2-F9E5-2392-28BC-5A8A80F27589}"/>
              </a:ext>
            </a:extLst>
          </p:cNvPr>
          <p:cNvSpPr>
            <a:spLocks noGrp="1"/>
          </p:cNvSpPr>
          <p:nvPr>
            <p:ph type="sldNum" sz="quarter" idx="12"/>
          </p:nvPr>
        </p:nvSpPr>
        <p:spPr/>
        <p:txBody>
          <a:bodyPr/>
          <a:lstStyle/>
          <a:p>
            <a:fld id="{E3AC8A19-DB90-4440-8754-576904FDC6DA}" type="slidenum">
              <a:rPr lang="en-US" smtClean="0"/>
              <a:t>‹#›</a:t>
            </a:fld>
            <a:endParaRPr lang="en-US"/>
          </a:p>
        </p:txBody>
      </p:sp>
    </p:spTree>
    <p:extLst>
      <p:ext uri="{BB962C8B-B14F-4D97-AF65-F5344CB8AC3E}">
        <p14:creationId xmlns:p14="http://schemas.microsoft.com/office/powerpoint/2010/main" val="1261505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88492F-4997-1318-A7D7-C0545CBD0B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F971A5-0DE4-174D-D0D1-503039047B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681685-98C2-0CD5-7AB3-5903503245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B48BA-6EB7-468C-8371-18266BD9711D}" type="datetimeFigureOut">
              <a:rPr lang="en-US" smtClean="0"/>
              <a:t>3/20/2024</a:t>
            </a:fld>
            <a:endParaRPr lang="en-US"/>
          </a:p>
        </p:txBody>
      </p:sp>
      <p:sp>
        <p:nvSpPr>
          <p:cNvPr id="5" name="Footer Placeholder 4">
            <a:extLst>
              <a:ext uri="{FF2B5EF4-FFF2-40B4-BE49-F238E27FC236}">
                <a16:creationId xmlns:a16="http://schemas.microsoft.com/office/drawing/2014/main" id="{30404C6F-474C-7D66-8FB2-EEC4408702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28445E-3EF8-CA83-3EEC-EC253A84C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C8A19-DB90-4440-8754-576904FDC6DA}" type="slidenum">
              <a:rPr lang="en-US" smtClean="0"/>
              <a:t>‹#›</a:t>
            </a:fld>
            <a:endParaRPr lang="en-US"/>
          </a:p>
        </p:txBody>
      </p:sp>
    </p:spTree>
    <p:extLst>
      <p:ext uri="{BB962C8B-B14F-4D97-AF65-F5344CB8AC3E}">
        <p14:creationId xmlns:p14="http://schemas.microsoft.com/office/powerpoint/2010/main" val="3192608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mailto:calverso@uoregon.edu" TargetMode="External"/><Relationship Id="rId2" Type="http://schemas.openxmlformats.org/officeDocument/2006/relationships/hyperlink" Target="mailto:Shava.Feinstein@ode.oregon.gov"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Triangle 3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447FA0-FEAA-A7E6-B87E-8E7885F4ED30}"/>
              </a:ext>
            </a:extLst>
          </p:cNvPr>
          <p:cNvSpPr>
            <a:spLocks noGrp="1"/>
          </p:cNvSpPr>
          <p:nvPr>
            <p:ph type="ctrTitle"/>
          </p:nvPr>
        </p:nvSpPr>
        <p:spPr>
          <a:xfrm>
            <a:off x="1285240" y="1050595"/>
            <a:ext cx="8074815" cy="1618489"/>
          </a:xfrm>
        </p:spPr>
        <p:txBody>
          <a:bodyPr vert="horz" lIns="91440" tIns="45720" rIns="91440" bIns="45720" rtlCol="0" anchor="ctr">
            <a:normAutofit/>
          </a:bodyPr>
          <a:lstStyle/>
          <a:p>
            <a:pPr algn="l"/>
            <a:r>
              <a:rPr lang="en-US" sz="4500" b="1" kern="1200" dirty="0">
                <a:solidFill>
                  <a:schemeClr val="tx1"/>
                </a:solidFill>
                <a:ea typeface="+mj-ea"/>
                <a:cs typeface="+mj-cs"/>
              </a:rPr>
              <a:t>Unlocking the Power of PSO Data: Enhancing Skills and Insights </a:t>
            </a:r>
          </a:p>
        </p:txBody>
      </p:sp>
      <p:sp>
        <p:nvSpPr>
          <p:cNvPr id="3" name="Content Placeholder 2">
            <a:extLst>
              <a:ext uri="{FF2B5EF4-FFF2-40B4-BE49-F238E27FC236}">
                <a16:creationId xmlns:a16="http://schemas.microsoft.com/office/drawing/2014/main" id="{F4B3E239-9A26-F282-C9EB-B26A14C68FC0}"/>
              </a:ext>
            </a:extLst>
          </p:cNvPr>
          <p:cNvSpPr>
            <a:spLocks noGrp="1"/>
          </p:cNvSpPr>
          <p:nvPr>
            <p:ph type="subTitle" idx="1"/>
          </p:nvPr>
        </p:nvSpPr>
        <p:spPr>
          <a:xfrm>
            <a:off x="1285240" y="2969469"/>
            <a:ext cx="8074815" cy="2800395"/>
          </a:xfrm>
        </p:spPr>
        <p:txBody>
          <a:bodyPr vert="horz" lIns="91440" tIns="45720" rIns="91440" bIns="45720" rtlCol="0" anchor="t">
            <a:normAutofit/>
          </a:bodyPr>
          <a:lstStyle/>
          <a:p>
            <a:pPr algn="l"/>
            <a:r>
              <a:rPr lang="en-US" sz="2800" b="1" dirty="0">
                <a:latin typeface="+mj-lt"/>
              </a:rPr>
              <a:t>Shava Feinstein, ODE and Charlotte Alverson, UO</a:t>
            </a:r>
          </a:p>
          <a:p>
            <a:pPr algn="l"/>
            <a:r>
              <a:rPr lang="en-US" sz="2800" b="1" dirty="0">
                <a:latin typeface="+mj-lt"/>
              </a:rPr>
              <a:t>Oregon Statewide Transition Conference</a:t>
            </a:r>
          </a:p>
          <a:p>
            <a:pPr algn="l"/>
            <a:r>
              <a:rPr lang="en-US" sz="2800" b="1" dirty="0">
                <a:latin typeface="+mj-lt"/>
              </a:rPr>
              <a:t>Tennessee Williams Room</a:t>
            </a:r>
          </a:p>
          <a:p>
            <a:pPr algn="l"/>
            <a:r>
              <a:rPr lang="en-US" sz="2800" b="1" dirty="0">
                <a:latin typeface="+mj-lt"/>
              </a:rPr>
              <a:t>March 14, 2024 11:15 – 12:30 </a:t>
            </a:r>
          </a:p>
        </p:txBody>
      </p:sp>
    </p:spTree>
    <p:extLst>
      <p:ext uri="{BB962C8B-B14F-4D97-AF65-F5344CB8AC3E}">
        <p14:creationId xmlns:p14="http://schemas.microsoft.com/office/powerpoint/2010/main" val="1837556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824AD-57B6-D814-5D9B-471A58A6D38E}"/>
              </a:ext>
            </a:extLst>
          </p:cNvPr>
          <p:cNvSpPr>
            <a:spLocks noGrp="1"/>
          </p:cNvSpPr>
          <p:nvPr>
            <p:ph type="title"/>
          </p:nvPr>
        </p:nvSpPr>
        <p:spPr/>
        <p:txBody>
          <a:bodyPr/>
          <a:lstStyle/>
          <a:p>
            <a:r>
              <a:rPr lang="en-US" b="1" dirty="0">
                <a:ea typeface="Calibri Light"/>
                <a:cs typeface="Calibri Light"/>
              </a:rPr>
              <a:t>Definitions</a:t>
            </a:r>
            <a:r>
              <a:rPr lang="en-US" dirty="0">
                <a:ea typeface="Calibri Light"/>
                <a:cs typeface="Calibri Light"/>
              </a:rPr>
              <a:t> </a:t>
            </a:r>
            <a:endParaRPr lang="en-US" dirty="0"/>
          </a:p>
        </p:txBody>
      </p:sp>
      <p:sp>
        <p:nvSpPr>
          <p:cNvPr id="3" name="Content Placeholder 2">
            <a:extLst>
              <a:ext uri="{FF2B5EF4-FFF2-40B4-BE49-F238E27FC236}">
                <a16:creationId xmlns:a16="http://schemas.microsoft.com/office/drawing/2014/main" id="{92E09941-8602-7E67-093E-4DCCAF167551}"/>
              </a:ext>
            </a:extLst>
          </p:cNvPr>
          <p:cNvSpPr>
            <a:spLocks noGrp="1"/>
          </p:cNvSpPr>
          <p:nvPr>
            <p:ph idx="1"/>
          </p:nvPr>
        </p:nvSpPr>
        <p:spPr/>
        <p:txBody>
          <a:bodyPr vert="horz" lIns="91440" tIns="45720" rIns="91440" bIns="45720" rtlCol="0" anchor="t">
            <a:normAutofit/>
          </a:bodyPr>
          <a:lstStyle/>
          <a:p>
            <a:r>
              <a:rPr lang="en-US" b="1" dirty="0">
                <a:ea typeface="Calibri"/>
                <a:cs typeface="Calibri"/>
              </a:rPr>
              <a:t>Interview</a:t>
            </a:r>
            <a:r>
              <a:rPr lang="en-US" dirty="0">
                <a:ea typeface="Calibri"/>
                <a:cs typeface="Calibri"/>
              </a:rPr>
              <a:t>: An interview is a conversation with a purpose.</a:t>
            </a:r>
          </a:p>
          <a:p>
            <a:r>
              <a:rPr lang="en-US" b="1" dirty="0">
                <a:ea typeface="Calibri"/>
                <a:cs typeface="Calibri"/>
              </a:rPr>
              <a:t>Purpose of the PSO Interviews</a:t>
            </a:r>
            <a:r>
              <a:rPr lang="en-US" dirty="0">
                <a:ea typeface="Calibri"/>
                <a:cs typeface="Calibri"/>
              </a:rPr>
              <a:t>: Is to learn what former students are doing  after high school  - working or going to school </a:t>
            </a:r>
          </a:p>
          <a:p>
            <a:r>
              <a:rPr lang="en-US" dirty="0">
                <a:ea typeface="Calibri"/>
                <a:cs typeface="Calibri"/>
              </a:rPr>
              <a:t>The progress of the interview requires skills and capability of the interviewer </a:t>
            </a:r>
          </a:p>
          <a:p>
            <a:r>
              <a:rPr lang="en-US" b="1" dirty="0">
                <a:ea typeface="Calibri"/>
                <a:cs typeface="Calibri"/>
              </a:rPr>
              <a:t>Interviewer</a:t>
            </a:r>
            <a:r>
              <a:rPr lang="en-US" dirty="0">
                <a:ea typeface="Calibri"/>
                <a:cs typeface="Calibri"/>
              </a:rPr>
              <a:t>: The interviewer is the person tasked to complete the interview according to the procedures outlined.</a:t>
            </a:r>
          </a:p>
          <a:p>
            <a:r>
              <a:rPr lang="en-US" dirty="0">
                <a:ea typeface="Calibri"/>
                <a:cs typeface="Calibri"/>
              </a:rPr>
              <a:t>Pose the questions on the questionnaire, listen to and record the answers of the interviewees </a:t>
            </a:r>
          </a:p>
        </p:txBody>
      </p:sp>
      <p:pic>
        <p:nvPicPr>
          <p:cNvPr id="5" name="Picture 4" descr="Oregon license plate with OR4 SPO.">
            <a:extLst>
              <a:ext uri="{FF2B5EF4-FFF2-40B4-BE49-F238E27FC236}">
                <a16:creationId xmlns:a16="http://schemas.microsoft.com/office/drawing/2014/main" id="{1874B5FB-C764-7A74-759E-72B693F70E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0370" y="209698"/>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0860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69C4-65EE-EB52-AC3C-9CF8939CDB53}"/>
              </a:ext>
            </a:extLst>
          </p:cNvPr>
          <p:cNvSpPr>
            <a:spLocks noGrp="1"/>
          </p:cNvSpPr>
          <p:nvPr>
            <p:ph type="title"/>
          </p:nvPr>
        </p:nvSpPr>
        <p:spPr/>
        <p:txBody>
          <a:bodyPr/>
          <a:lstStyle/>
          <a:p>
            <a:r>
              <a:rPr lang="en-US" b="1"/>
              <a:t>Role of the Interviewer </a:t>
            </a:r>
          </a:p>
        </p:txBody>
      </p:sp>
      <p:sp>
        <p:nvSpPr>
          <p:cNvPr id="3" name="Content Placeholder 2">
            <a:extLst>
              <a:ext uri="{FF2B5EF4-FFF2-40B4-BE49-F238E27FC236}">
                <a16:creationId xmlns:a16="http://schemas.microsoft.com/office/drawing/2014/main" id="{D7286DB2-3840-730B-F724-24D545AE9C8D}"/>
              </a:ext>
            </a:extLst>
          </p:cNvPr>
          <p:cNvSpPr>
            <a:spLocks noGrp="1"/>
          </p:cNvSpPr>
          <p:nvPr>
            <p:ph idx="1"/>
          </p:nvPr>
        </p:nvSpPr>
        <p:spPr>
          <a:xfrm>
            <a:off x="838200" y="1825625"/>
            <a:ext cx="10992556" cy="4351338"/>
          </a:xfrm>
        </p:spPr>
        <p:txBody>
          <a:bodyPr>
            <a:normAutofit/>
          </a:bodyPr>
          <a:lstStyle/>
          <a:p>
            <a:r>
              <a:rPr lang="en-US" sz="3200" dirty="0"/>
              <a:t>Being an interviewer…</a:t>
            </a:r>
          </a:p>
          <a:p>
            <a:pPr lvl="1"/>
            <a:r>
              <a:rPr lang="en-US" sz="2800" dirty="0"/>
              <a:t>is a major responsibility</a:t>
            </a:r>
          </a:p>
          <a:p>
            <a:pPr lvl="1"/>
            <a:r>
              <a:rPr lang="en-US" sz="2800" dirty="0"/>
              <a:t>is one of the most important roles on the project</a:t>
            </a:r>
          </a:p>
          <a:p>
            <a:r>
              <a:rPr lang="en-US" sz="3200" dirty="0"/>
              <a:t>Interviewer is responsible for collecting the information in a accurate, reliable, and appropriate way.  </a:t>
            </a:r>
          </a:p>
          <a:p>
            <a:r>
              <a:rPr lang="en-US" sz="3200" dirty="0"/>
              <a:t>Success of the project is dependent to a great degree on the interviewer’s conscientiousness, effort, and cooperation. </a:t>
            </a:r>
          </a:p>
          <a:p>
            <a:endParaRPr lang="en-US" sz="3200" dirty="0"/>
          </a:p>
        </p:txBody>
      </p:sp>
      <p:pic>
        <p:nvPicPr>
          <p:cNvPr id="5" name="Picture 4" descr="Oregon license plate with OR4 SPO.">
            <a:extLst>
              <a:ext uri="{FF2B5EF4-FFF2-40B4-BE49-F238E27FC236}">
                <a16:creationId xmlns:a16="http://schemas.microsoft.com/office/drawing/2014/main" id="{AB772E33-E7A2-697C-528A-F49BC07271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0370" y="209698"/>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3919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82366-E7C0-C386-6F70-193C620ACA46}"/>
              </a:ext>
            </a:extLst>
          </p:cNvPr>
          <p:cNvSpPr>
            <a:spLocks noGrp="1"/>
          </p:cNvSpPr>
          <p:nvPr>
            <p:ph type="title"/>
          </p:nvPr>
        </p:nvSpPr>
        <p:spPr/>
        <p:txBody>
          <a:bodyPr/>
          <a:lstStyle/>
          <a:p>
            <a:r>
              <a:rPr lang="en-US" b="1"/>
              <a:t>Responsibilities of the Interviewer</a:t>
            </a:r>
          </a:p>
        </p:txBody>
      </p:sp>
      <p:sp>
        <p:nvSpPr>
          <p:cNvPr id="3" name="Content Placeholder 2">
            <a:extLst>
              <a:ext uri="{FF2B5EF4-FFF2-40B4-BE49-F238E27FC236}">
                <a16:creationId xmlns:a16="http://schemas.microsoft.com/office/drawing/2014/main" id="{473FE23A-A655-92FA-F429-F0A8A07BA6C8}"/>
              </a:ext>
            </a:extLst>
          </p:cNvPr>
          <p:cNvSpPr>
            <a:spLocks noGrp="1"/>
          </p:cNvSpPr>
          <p:nvPr>
            <p:ph idx="1"/>
          </p:nvPr>
        </p:nvSpPr>
        <p:spPr>
          <a:xfrm>
            <a:off x="740227" y="1580444"/>
            <a:ext cx="11227655" cy="5136445"/>
          </a:xfrm>
        </p:spPr>
        <p:txBody>
          <a:bodyPr vert="horz" lIns="91440" tIns="45720" rIns="91440" bIns="45720" rtlCol="0" anchor="t">
            <a:normAutofit fontScale="92500" lnSpcReduction="20000"/>
          </a:bodyPr>
          <a:lstStyle/>
          <a:p>
            <a:r>
              <a:rPr lang="en-US" sz="2400" b="1"/>
              <a:t>Preparing for the interview</a:t>
            </a:r>
          </a:p>
          <a:p>
            <a:pPr lvl="1"/>
            <a:r>
              <a:rPr lang="en-US" sz="2000"/>
              <a:t>Attending and actively participating in trainings. </a:t>
            </a:r>
            <a:endParaRPr lang="en-US" sz="2000">
              <a:ea typeface="Calibri"/>
              <a:cs typeface="Calibri"/>
            </a:endParaRPr>
          </a:p>
          <a:p>
            <a:pPr lvl="1"/>
            <a:r>
              <a:rPr lang="en-US" sz="2000"/>
              <a:t>Asking questions</a:t>
            </a:r>
            <a:endParaRPr lang="en-US" sz="2000">
              <a:ea typeface="Calibri"/>
              <a:cs typeface="Calibri"/>
            </a:endParaRPr>
          </a:p>
          <a:p>
            <a:pPr lvl="1"/>
            <a:r>
              <a:rPr lang="en-US" sz="2000"/>
              <a:t>Making sure you can log-in </a:t>
            </a:r>
            <a:endParaRPr lang="en-US" sz="2000">
              <a:ea typeface="Calibri"/>
              <a:cs typeface="Calibri"/>
            </a:endParaRPr>
          </a:p>
          <a:p>
            <a:pPr lvl="1"/>
            <a:r>
              <a:rPr lang="en-US" sz="2000"/>
              <a:t>Reading through the materials (questionnaire, directions) </a:t>
            </a:r>
            <a:endParaRPr lang="en-US" sz="2000">
              <a:ea typeface="Calibri"/>
              <a:cs typeface="Calibri"/>
            </a:endParaRPr>
          </a:p>
          <a:p>
            <a:r>
              <a:rPr lang="en-US" sz="2400" b="1"/>
              <a:t>Conducting the interview </a:t>
            </a:r>
            <a:endParaRPr lang="en-US" sz="2400" b="1">
              <a:ea typeface="Calibri"/>
              <a:cs typeface="Calibri"/>
            </a:endParaRPr>
          </a:p>
          <a:p>
            <a:pPr lvl="1"/>
            <a:r>
              <a:rPr lang="en-US" sz="2000"/>
              <a:t>Ensuring the person is eligible to be interviewed</a:t>
            </a:r>
            <a:endParaRPr lang="en-US" sz="2000">
              <a:ea typeface="Calibri"/>
              <a:cs typeface="Calibri"/>
            </a:endParaRPr>
          </a:p>
          <a:p>
            <a:pPr lvl="1"/>
            <a:r>
              <a:rPr lang="en-US" sz="2000"/>
              <a:t>Ensuring the person understand the purpose of the interview and the questions </a:t>
            </a:r>
            <a:endParaRPr lang="en-US" sz="2000">
              <a:ea typeface="Calibri"/>
              <a:cs typeface="Calibri"/>
            </a:endParaRPr>
          </a:p>
          <a:p>
            <a:pPr lvl="1"/>
            <a:r>
              <a:rPr lang="en-US" sz="2000"/>
              <a:t>Allowing sufficient time to complete the survey without rushing</a:t>
            </a:r>
            <a:endParaRPr lang="en-US" sz="2000">
              <a:ea typeface="Calibri"/>
              <a:cs typeface="Calibri"/>
            </a:endParaRPr>
          </a:p>
          <a:p>
            <a:pPr lvl="1"/>
            <a:r>
              <a:rPr lang="en-US" sz="2000"/>
              <a:t>Allowing time for responses when messages are left </a:t>
            </a:r>
            <a:endParaRPr lang="en-US" sz="2000">
              <a:ea typeface="Calibri"/>
              <a:cs typeface="Calibri"/>
            </a:endParaRPr>
          </a:p>
          <a:p>
            <a:r>
              <a:rPr lang="en-US" sz="2400" b="1"/>
              <a:t>Completing the interview</a:t>
            </a:r>
            <a:endParaRPr lang="en-US" sz="2400" b="1">
              <a:ea typeface="Calibri"/>
              <a:cs typeface="Calibri"/>
            </a:endParaRPr>
          </a:p>
          <a:p>
            <a:pPr lvl="1"/>
            <a:r>
              <a:rPr lang="en-US" sz="2000"/>
              <a:t>Correctly following the questionnaire directions</a:t>
            </a:r>
            <a:endParaRPr lang="en-US" sz="2000">
              <a:ea typeface="Calibri"/>
              <a:cs typeface="Calibri"/>
            </a:endParaRPr>
          </a:p>
          <a:p>
            <a:pPr lvl="1"/>
            <a:r>
              <a:rPr lang="en-US" sz="2000"/>
              <a:t>Accurately recording the information </a:t>
            </a:r>
            <a:endParaRPr lang="en-US" sz="2000">
              <a:ea typeface="Calibri"/>
              <a:cs typeface="Calibri"/>
            </a:endParaRPr>
          </a:p>
          <a:p>
            <a:pPr lvl="1"/>
            <a:r>
              <a:rPr lang="en-US" sz="2000"/>
              <a:t>Filling in all the information required on the form, including interviewer notes. </a:t>
            </a:r>
            <a:endParaRPr lang="en-US" sz="2000">
              <a:ea typeface="Calibri"/>
              <a:cs typeface="Calibri"/>
            </a:endParaRPr>
          </a:p>
          <a:p>
            <a:r>
              <a:rPr lang="en-US" sz="2400" b="1"/>
              <a:t>Finishing the interview</a:t>
            </a:r>
            <a:endParaRPr lang="en-US" sz="2400" b="1">
              <a:ea typeface="Calibri"/>
              <a:cs typeface="Calibri"/>
            </a:endParaRPr>
          </a:p>
          <a:p>
            <a:pPr lvl="1"/>
            <a:r>
              <a:rPr lang="en-US" sz="2000"/>
              <a:t>Reviewing each questionnaire to ensure that all questions were asked and data were recorded, including interviewer notes</a:t>
            </a:r>
            <a:endParaRPr lang="en-US" sz="2000" dirty="0">
              <a:ea typeface="Calibri"/>
              <a:cs typeface="Calibri"/>
            </a:endParaRPr>
          </a:p>
        </p:txBody>
      </p:sp>
    </p:spTree>
    <p:extLst>
      <p:ext uri="{BB962C8B-B14F-4D97-AF65-F5344CB8AC3E}">
        <p14:creationId xmlns:p14="http://schemas.microsoft.com/office/powerpoint/2010/main" val="753324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61BC355-802B-8126-3E50-9AFD7FF7969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5F51F8-7981-300E-950F-79260B4C5CA1}"/>
              </a:ext>
            </a:extLst>
          </p:cNvPr>
          <p:cNvSpPr>
            <a:spLocks noGrp="1"/>
          </p:cNvSpPr>
          <p:nvPr>
            <p:ph type="sldNum" sz="quarter" idx="12"/>
          </p:nvPr>
        </p:nvSpPr>
        <p:spPr/>
        <p:txBody>
          <a:bodyPr/>
          <a:lstStyle/>
          <a:p>
            <a:fld id="{E78B3DBE-3AFD-4A7D-91AB-29FD146FF338}" type="slidenum">
              <a:rPr lang="en-US" smtClean="0"/>
              <a:pPr/>
              <a:t>13</a:t>
            </a:fld>
            <a:endParaRPr lang="en-US"/>
          </a:p>
        </p:txBody>
      </p:sp>
      <p:sp>
        <p:nvSpPr>
          <p:cNvPr id="5" name="TextBox 4">
            <a:extLst>
              <a:ext uri="{FF2B5EF4-FFF2-40B4-BE49-F238E27FC236}">
                <a16:creationId xmlns:a16="http://schemas.microsoft.com/office/drawing/2014/main" id="{6984BF29-4410-5B6D-0A55-8076E889CD35}"/>
              </a:ext>
            </a:extLst>
          </p:cNvPr>
          <p:cNvSpPr txBox="1"/>
          <p:nvPr/>
        </p:nvSpPr>
        <p:spPr>
          <a:xfrm>
            <a:off x="1981200" y="1258743"/>
            <a:ext cx="8229600" cy="4154984"/>
          </a:xfrm>
          <a:prstGeom prst="rect">
            <a:avLst/>
          </a:prstGeom>
          <a:solidFill>
            <a:schemeClr val="bg1"/>
          </a:solidFill>
        </p:spPr>
        <p:txBody>
          <a:bodyPr wrap="square" rtlCol="0">
            <a:spAutoFit/>
          </a:bodyPr>
          <a:lstStyle/>
          <a:p>
            <a:pPr algn="ctr"/>
            <a:r>
              <a:rPr lang="en-US" sz="8800">
                <a:solidFill>
                  <a:srgbClr val="00B0F0"/>
                </a:solidFill>
                <a:effectLst>
                  <a:outerShdw blurRad="38100" dist="38100" dir="2700000" algn="tl">
                    <a:srgbClr val="000000">
                      <a:alpha val="43137"/>
                    </a:srgbClr>
                  </a:outerShdw>
                </a:effectLst>
              </a:rPr>
              <a:t>As interviewers, what you do is important! </a:t>
            </a:r>
          </a:p>
        </p:txBody>
      </p:sp>
      <p:pic>
        <p:nvPicPr>
          <p:cNvPr id="3" name="Picture 2" descr="Oregon license plate with OR4 SPO.">
            <a:extLst>
              <a:ext uri="{FF2B5EF4-FFF2-40B4-BE49-F238E27FC236}">
                <a16:creationId xmlns:a16="http://schemas.microsoft.com/office/drawing/2014/main" id="{20C80CB4-57AD-0D13-F35E-BDFA0B90EA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0370" y="209698"/>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77843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62746-6B47-6E45-FDC1-9E585ECFF3A5}"/>
              </a:ext>
            </a:extLst>
          </p:cNvPr>
          <p:cNvSpPr>
            <a:spLocks noGrp="1"/>
          </p:cNvSpPr>
          <p:nvPr>
            <p:ph type="title"/>
          </p:nvPr>
        </p:nvSpPr>
        <p:spPr/>
        <p:txBody>
          <a:bodyPr/>
          <a:lstStyle/>
          <a:p>
            <a:r>
              <a:rPr lang="en-US" b="1"/>
              <a:t>Accuracy</a:t>
            </a:r>
          </a:p>
        </p:txBody>
      </p:sp>
      <p:sp>
        <p:nvSpPr>
          <p:cNvPr id="3" name="Content Placeholder 2">
            <a:extLst>
              <a:ext uri="{FF2B5EF4-FFF2-40B4-BE49-F238E27FC236}">
                <a16:creationId xmlns:a16="http://schemas.microsoft.com/office/drawing/2014/main" id="{041C1E39-378E-4608-056A-5B9A08558253}"/>
              </a:ext>
            </a:extLst>
          </p:cNvPr>
          <p:cNvSpPr>
            <a:spLocks noGrp="1"/>
          </p:cNvSpPr>
          <p:nvPr>
            <p:ph idx="1"/>
          </p:nvPr>
        </p:nvSpPr>
        <p:spPr>
          <a:xfrm>
            <a:off x="2209798" y="1825624"/>
            <a:ext cx="9144001" cy="4800953"/>
          </a:xfrm>
        </p:spPr>
        <p:txBody>
          <a:bodyPr>
            <a:normAutofit/>
          </a:bodyPr>
          <a:lstStyle/>
          <a:p>
            <a:r>
              <a:rPr lang="en-US" sz="3200"/>
              <a:t>Consistent survey administration by each interviewer for each interview</a:t>
            </a:r>
          </a:p>
          <a:p>
            <a:r>
              <a:rPr lang="en-US" sz="3200"/>
              <a:t>Accuracy is influenced by </a:t>
            </a:r>
          </a:p>
          <a:p>
            <a:pPr lvl="1"/>
            <a:r>
              <a:rPr lang="en-US" sz="2800"/>
              <a:t>The way you and the respondent understand the </a:t>
            </a:r>
            <a:r>
              <a:rPr lang="en-US" sz="2800" u="sng"/>
              <a:t>purpose</a:t>
            </a:r>
            <a:r>
              <a:rPr lang="en-US" sz="2800"/>
              <a:t> of the survey.</a:t>
            </a:r>
          </a:p>
          <a:p>
            <a:pPr lvl="1"/>
            <a:r>
              <a:rPr lang="en-US" sz="2800"/>
              <a:t>What you and respondents </a:t>
            </a:r>
            <a:r>
              <a:rPr lang="en-US" sz="2800" u="sng"/>
              <a:t>believe are the correct answers </a:t>
            </a:r>
            <a:r>
              <a:rPr lang="en-US" sz="2800"/>
              <a:t>to the questions.</a:t>
            </a:r>
          </a:p>
          <a:p>
            <a:pPr lvl="1"/>
            <a:r>
              <a:rPr lang="en-US" sz="2800"/>
              <a:t>The ability of the respondent to </a:t>
            </a:r>
            <a:r>
              <a:rPr lang="en-US" sz="2800" u="sng"/>
              <a:t>understand the questions </a:t>
            </a:r>
            <a:r>
              <a:rPr lang="en-US" sz="2800"/>
              <a:t>and your ability to understand their responses.</a:t>
            </a:r>
          </a:p>
          <a:p>
            <a:pPr lvl="1"/>
            <a:r>
              <a:rPr lang="en-US" sz="2800"/>
              <a:t>The honesty of everyone involved.</a:t>
            </a:r>
          </a:p>
          <a:p>
            <a:endParaRPr lang="en-US" sz="3200"/>
          </a:p>
        </p:txBody>
      </p:sp>
      <p:pic>
        <p:nvPicPr>
          <p:cNvPr id="5" name="Picture 4" descr="Oregon license plate with OR4 SPO.">
            <a:extLst>
              <a:ext uri="{FF2B5EF4-FFF2-40B4-BE49-F238E27FC236}">
                <a16:creationId xmlns:a16="http://schemas.microsoft.com/office/drawing/2014/main" id="{57D0C8F4-DD4D-2316-6F70-C44F2DCE1A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0370" y="209698"/>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9012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3C628-740B-D002-B9A8-71B55F6E767A}"/>
              </a:ext>
            </a:extLst>
          </p:cNvPr>
          <p:cNvSpPr>
            <a:spLocks noGrp="1"/>
          </p:cNvSpPr>
          <p:nvPr>
            <p:ph type="title"/>
          </p:nvPr>
        </p:nvSpPr>
        <p:spPr>
          <a:xfrm>
            <a:off x="959556" y="365125"/>
            <a:ext cx="9400923" cy="1339170"/>
          </a:xfrm>
        </p:spPr>
        <p:txBody>
          <a:bodyPr/>
          <a:lstStyle/>
          <a:p>
            <a:r>
              <a:rPr lang="en-US" sz="4400" b="1" i="1"/>
              <a:t>Would you prefer to talk with a teacher or a professional interviewer</a:t>
            </a:r>
            <a:r>
              <a:rPr lang="en-US" sz="4400" b="1"/>
              <a:t>? </a:t>
            </a:r>
            <a:endParaRPr lang="en-US" b="1"/>
          </a:p>
        </p:txBody>
      </p:sp>
      <p:sp>
        <p:nvSpPr>
          <p:cNvPr id="3" name="Content Placeholder 2">
            <a:extLst>
              <a:ext uri="{FF2B5EF4-FFF2-40B4-BE49-F238E27FC236}">
                <a16:creationId xmlns:a16="http://schemas.microsoft.com/office/drawing/2014/main" id="{7AA79381-66D6-EEFC-16F3-FF023E2D84DF}"/>
              </a:ext>
            </a:extLst>
          </p:cNvPr>
          <p:cNvSpPr>
            <a:spLocks noGrp="1"/>
          </p:cNvSpPr>
          <p:nvPr>
            <p:ph idx="1"/>
          </p:nvPr>
        </p:nvSpPr>
        <p:spPr>
          <a:xfrm>
            <a:off x="959556" y="1825625"/>
            <a:ext cx="10813344" cy="4667250"/>
          </a:xfrm>
        </p:spPr>
        <p:txBody>
          <a:bodyPr>
            <a:normAutofit/>
          </a:bodyPr>
          <a:lstStyle/>
          <a:p>
            <a:r>
              <a:rPr lang="en-US"/>
              <a:t>Majority of the youth preferred to talk with a former teacher</a:t>
            </a:r>
          </a:p>
          <a:p>
            <a:pPr marL="742950" lvl="2" indent="-342900"/>
            <a:r>
              <a:rPr lang="en-US" sz="3000">
                <a:solidFill>
                  <a:schemeClr val="accent1"/>
                </a:solidFill>
              </a:rPr>
              <a:t>“</a:t>
            </a:r>
            <a:r>
              <a:rPr lang="en-US" sz="3000" i="1">
                <a:solidFill>
                  <a:schemeClr val="accent1"/>
                </a:solidFill>
              </a:rPr>
              <a:t>Yeah, I would talk to a teacher because I know them</a:t>
            </a:r>
            <a:r>
              <a:rPr lang="en-US" sz="3000">
                <a:solidFill>
                  <a:schemeClr val="accent1"/>
                </a:solidFill>
              </a:rPr>
              <a:t>”; and “</a:t>
            </a:r>
            <a:r>
              <a:rPr lang="en-US" sz="3000" i="1">
                <a:solidFill>
                  <a:schemeClr val="accent1"/>
                </a:solidFill>
              </a:rPr>
              <a:t>I know their names</a:t>
            </a:r>
            <a:r>
              <a:rPr lang="en-US" sz="3000">
                <a:solidFill>
                  <a:schemeClr val="accent1"/>
                </a:solidFill>
              </a:rPr>
              <a:t>” (MN Males) </a:t>
            </a:r>
          </a:p>
          <a:p>
            <a:r>
              <a:rPr lang="en-US"/>
              <a:t>Only a couple of students preferred to talk with a professional interviewer</a:t>
            </a:r>
          </a:p>
          <a:p>
            <a:pPr lvl="1">
              <a:buFont typeface="Arial" pitchFamily="34" charset="0"/>
              <a:buChar char="•"/>
            </a:pPr>
            <a:r>
              <a:rPr lang="en-US" sz="3200">
                <a:solidFill>
                  <a:schemeClr val="accent1"/>
                </a:solidFill>
              </a:rPr>
              <a:t>“…it’s easier to say things to interviewers that you think you’ll never see again. That it will remain confidential. You can say more things, there’s less restrictions on who or what is being talked about because no one will be offended” (TN Male)</a:t>
            </a:r>
            <a:endParaRPr lang="en-US">
              <a:solidFill>
                <a:schemeClr val="accent1"/>
              </a:solidFill>
            </a:endParaRPr>
          </a:p>
          <a:p>
            <a:endParaRPr lang="en-US"/>
          </a:p>
        </p:txBody>
      </p:sp>
      <p:pic>
        <p:nvPicPr>
          <p:cNvPr id="5" name="Picture 4" descr="Oregon license plate with OR4 SPO.">
            <a:extLst>
              <a:ext uri="{FF2B5EF4-FFF2-40B4-BE49-F238E27FC236}">
                <a16:creationId xmlns:a16="http://schemas.microsoft.com/office/drawing/2014/main" id="{76FECF74-C899-9C27-79CD-C8E9E1CD9D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0370" y="209698"/>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7455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2ACBE-9268-7C4F-7FF5-9B95886B51F6}"/>
              </a:ext>
            </a:extLst>
          </p:cNvPr>
          <p:cNvSpPr>
            <a:spLocks noGrp="1"/>
          </p:cNvSpPr>
          <p:nvPr>
            <p:ph type="title"/>
          </p:nvPr>
        </p:nvSpPr>
        <p:spPr/>
        <p:txBody>
          <a:bodyPr/>
          <a:lstStyle/>
          <a:p>
            <a:r>
              <a:rPr lang="en-US" b="1"/>
              <a:t>Interviewer Materials </a:t>
            </a:r>
          </a:p>
        </p:txBody>
      </p:sp>
      <p:sp>
        <p:nvSpPr>
          <p:cNvPr id="3" name="Content Placeholder 2">
            <a:extLst>
              <a:ext uri="{FF2B5EF4-FFF2-40B4-BE49-F238E27FC236}">
                <a16:creationId xmlns:a16="http://schemas.microsoft.com/office/drawing/2014/main" id="{5362958A-27B1-FAE0-0C55-0DAC3B0CA406}"/>
              </a:ext>
            </a:extLst>
          </p:cNvPr>
          <p:cNvSpPr>
            <a:spLocks noGrp="1"/>
          </p:cNvSpPr>
          <p:nvPr>
            <p:ph idx="1"/>
          </p:nvPr>
        </p:nvSpPr>
        <p:spPr>
          <a:xfrm>
            <a:off x="617840" y="1690688"/>
            <a:ext cx="10068696" cy="4351338"/>
          </a:xfrm>
        </p:spPr>
        <p:txBody>
          <a:bodyPr/>
          <a:lstStyle/>
          <a:p>
            <a:r>
              <a:rPr lang="en-US" b="1"/>
              <a:t>Questionnaire</a:t>
            </a:r>
            <a:r>
              <a:rPr lang="en-US"/>
              <a:t> – to become familiar with the questions and answer options; to practice asking and answering questions </a:t>
            </a:r>
          </a:p>
          <a:p>
            <a:r>
              <a:rPr lang="en-US" b="1"/>
              <a:t>Phone Script </a:t>
            </a:r>
            <a:r>
              <a:rPr lang="en-US"/>
              <a:t>– to introduce the purpose of the interview </a:t>
            </a:r>
          </a:p>
          <a:p>
            <a:r>
              <a:rPr lang="en-US" b="1"/>
              <a:t>PSO Post-Card </a:t>
            </a:r>
            <a:r>
              <a:rPr lang="en-US"/>
              <a:t>– to remind or inform former students that they will be called </a:t>
            </a:r>
          </a:p>
          <a:p>
            <a:endParaRPr lang="en-US"/>
          </a:p>
          <a:p>
            <a:r>
              <a:rPr lang="en-US"/>
              <a:t>All of these materials (and more) are on the website</a:t>
            </a:r>
          </a:p>
          <a:p>
            <a:r>
              <a:rPr lang="en-US"/>
              <a:t>Transitionoregon.org </a:t>
            </a:r>
          </a:p>
        </p:txBody>
      </p:sp>
      <p:pic>
        <p:nvPicPr>
          <p:cNvPr id="4" name="Picture 3">
            <a:extLst>
              <a:ext uri="{FF2B5EF4-FFF2-40B4-BE49-F238E27FC236}">
                <a16:creationId xmlns:a16="http://schemas.microsoft.com/office/drawing/2014/main" id="{4E8DA97E-C6B7-EA1F-5AA6-FAF8B009F94E}"/>
              </a:ext>
            </a:extLst>
          </p:cNvPr>
          <p:cNvPicPr>
            <a:picLocks noChangeAspect="1"/>
          </p:cNvPicPr>
          <p:nvPr/>
        </p:nvPicPr>
        <p:blipFill>
          <a:blip r:embed="rId3"/>
          <a:stretch>
            <a:fillRect/>
          </a:stretch>
        </p:blipFill>
        <p:spPr>
          <a:xfrm>
            <a:off x="8438177" y="4441932"/>
            <a:ext cx="3753823" cy="2416068"/>
          </a:xfrm>
          <a:prstGeom prst="rect">
            <a:avLst/>
          </a:prstGeom>
        </p:spPr>
      </p:pic>
      <p:pic>
        <p:nvPicPr>
          <p:cNvPr id="6" name="Picture 5" descr="Oregon license plate with OR4 SPO.">
            <a:extLst>
              <a:ext uri="{FF2B5EF4-FFF2-40B4-BE49-F238E27FC236}">
                <a16:creationId xmlns:a16="http://schemas.microsoft.com/office/drawing/2014/main" id="{DF170026-91B4-0E36-A2A5-219934E9BB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0370" y="209698"/>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257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1C922-0B97-D413-F9A0-8C71982F88B8}"/>
              </a:ext>
            </a:extLst>
          </p:cNvPr>
          <p:cNvSpPr>
            <a:spLocks noGrp="1"/>
          </p:cNvSpPr>
          <p:nvPr>
            <p:ph type="title"/>
          </p:nvPr>
        </p:nvSpPr>
        <p:spPr>
          <a:xfrm>
            <a:off x="803189" y="146890"/>
            <a:ext cx="9144000" cy="1325563"/>
          </a:xfrm>
        </p:spPr>
        <p:txBody>
          <a:bodyPr/>
          <a:lstStyle/>
          <a:p>
            <a:r>
              <a:rPr lang="en-US" b="1"/>
              <a:t>Voluntary</a:t>
            </a:r>
          </a:p>
        </p:txBody>
      </p:sp>
      <p:sp>
        <p:nvSpPr>
          <p:cNvPr id="3" name="Content Placeholder 2">
            <a:extLst>
              <a:ext uri="{FF2B5EF4-FFF2-40B4-BE49-F238E27FC236}">
                <a16:creationId xmlns:a16="http://schemas.microsoft.com/office/drawing/2014/main" id="{F4F8F443-4216-2EC3-833B-E028EA8A0250}"/>
              </a:ext>
            </a:extLst>
          </p:cNvPr>
          <p:cNvSpPr>
            <a:spLocks noGrp="1"/>
          </p:cNvSpPr>
          <p:nvPr>
            <p:ph idx="1"/>
          </p:nvPr>
        </p:nvSpPr>
        <p:spPr>
          <a:xfrm>
            <a:off x="491135" y="1348884"/>
            <a:ext cx="11209730" cy="5509116"/>
          </a:xfrm>
        </p:spPr>
        <p:txBody>
          <a:bodyPr>
            <a:normAutofit/>
          </a:bodyPr>
          <a:lstStyle/>
          <a:p>
            <a:r>
              <a:rPr lang="en-US" b="1"/>
              <a:t>Informed consent – Agreement to Participate </a:t>
            </a:r>
          </a:p>
          <a:p>
            <a:pPr lvl="1"/>
            <a:r>
              <a:rPr lang="en-US"/>
              <a:t>Is </a:t>
            </a:r>
            <a:r>
              <a:rPr lang="en-US" b="1" u="sng"/>
              <a:t>not</a:t>
            </a:r>
            <a:r>
              <a:rPr lang="en-US"/>
              <a:t> required for Follow-Up Interview</a:t>
            </a:r>
          </a:p>
          <a:p>
            <a:pPr lvl="1"/>
            <a:r>
              <a:rPr lang="en-US"/>
              <a:t>Consent is given by answering questions </a:t>
            </a:r>
          </a:p>
          <a:p>
            <a:pPr lvl="1"/>
            <a:r>
              <a:rPr lang="en-US"/>
              <a:t>They can refuse to participate or refuse to answer any question</a:t>
            </a:r>
          </a:p>
          <a:p>
            <a:pPr lvl="1"/>
            <a:r>
              <a:rPr lang="en-US"/>
              <a:t>Must talk to someone to record a “refusal”</a:t>
            </a:r>
          </a:p>
          <a:p>
            <a:r>
              <a:rPr lang="en-US"/>
              <a:t>Be prepared to </a:t>
            </a:r>
          </a:p>
          <a:p>
            <a:pPr lvl="1"/>
            <a:r>
              <a:rPr lang="en-US"/>
              <a:t>communicate the importance of the interview</a:t>
            </a:r>
          </a:p>
          <a:p>
            <a:pPr lvl="2"/>
            <a:r>
              <a:rPr lang="en-US"/>
              <a:t>“</a:t>
            </a:r>
            <a:r>
              <a:rPr lang="en-US" i="1"/>
              <a:t>The information you share will help other students like you/your child</a:t>
            </a:r>
            <a:r>
              <a:rPr lang="en-US"/>
              <a:t>.”</a:t>
            </a:r>
          </a:p>
          <a:p>
            <a:pPr lvl="1"/>
            <a:r>
              <a:rPr lang="en-US"/>
              <a:t>answer questions from respondents, “Do I have to do this?” </a:t>
            </a:r>
          </a:p>
          <a:p>
            <a:pPr lvl="2"/>
            <a:r>
              <a:rPr lang="en-US" i="1"/>
              <a:t>It is up to you to participate in the survey. You can refuse to answer any question. I will not share the information you give me with anyone. Your answers will be combined with a bunch of others’ answers and used to help other students like you/your child. </a:t>
            </a:r>
            <a:endParaRPr lang="en-US"/>
          </a:p>
        </p:txBody>
      </p:sp>
      <p:pic>
        <p:nvPicPr>
          <p:cNvPr id="5" name="Picture 4" descr="Oregon license plate with OR4 SPO.">
            <a:extLst>
              <a:ext uri="{FF2B5EF4-FFF2-40B4-BE49-F238E27FC236}">
                <a16:creationId xmlns:a16="http://schemas.microsoft.com/office/drawing/2014/main" id="{B5E817DC-4228-221E-8A66-251E9E47C7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0370" y="209698"/>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7138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ABFA8-BCFA-A001-CC95-23B6498050A3}"/>
              </a:ext>
            </a:extLst>
          </p:cNvPr>
          <p:cNvSpPr>
            <a:spLocks noGrp="1"/>
          </p:cNvSpPr>
          <p:nvPr>
            <p:ph type="title"/>
          </p:nvPr>
        </p:nvSpPr>
        <p:spPr>
          <a:xfrm>
            <a:off x="580767" y="365125"/>
            <a:ext cx="9144000" cy="1325563"/>
          </a:xfrm>
        </p:spPr>
        <p:txBody>
          <a:bodyPr/>
          <a:lstStyle/>
          <a:p>
            <a:r>
              <a:rPr lang="en-US" b="1"/>
              <a:t>Confidentiality</a:t>
            </a:r>
          </a:p>
        </p:txBody>
      </p:sp>
      <p:sp>
        <p:nvSpPr>
          <p:cNvPr id="3" name="Content Placeholder 2">
            <a:extLst>
              <a:ext uri="{FF2B5EF4-FFF2-40B4-BE49-F238E27FC236}">
                <a16:creationId xmlns:a16="http://schemas.microsoft.com/office/drawing/2014/main" id="{63776EDD-A870-9B17-7347-3A37947B217E}"/>
              </a:ext>
            </a:extLst>
          </p:cNvPr>
          <p:cNvSpPr>
            <a:spLocks noGrp="1"/>
          </p:cNvSpPr>
          <p:nvPr>
            <p:ph idx="1"/>
          </p:nvPr>
        </p:nvSpPr>
        <p:spPr>
          <a:xfrm>
            <a:off x="580767" y="1690688"/>
            <a:ext cx="11252887" cy="4667250"/>
          </a:xfrm>
        </p:spPr>
        <p:txBody>
          <a:bodyPr>
            <a:normAutofit/>
          </a:bodyPr>
          <a:lstStyle/>
          <a:p>
            <a:r>
              <a:rPr lang="en-US" sz="3200"/>
              <a:t>Information is not shared with anyone else </a:t>
            </a:r>
          </a:p>
          <a:p>
            <a:r>
              <a:rPr lang="en-US" sz="3200"/>
              <a:t>All paper and electronic information containing personally identifiable information must </a:t>
            </a:r>
            <a:r>
              <a:rPr lang="en-US" sz="3200" u="sng"/>
              <a:t>not</a:t>
            </a:r>
            <a:r>
              <a:rPr lang="en-US" sz="3200"/>
              <a:t> be available to anyone outside of the survey team. Keep survey materials locked in a private place; logout of the App</a:t>
            </a:r>
          </a:p>
          <a:p>
            <a:r>
              <a:rPr lang="en-US" sz="3200"/>
              <a:t>All information obtained during student interviews must be kept confidential by the district and interviewers</a:t>
            </a:r>
          </a:p>
          <a:p>
            <a:r>
              <a:rPr lang="en-US" sz="3200"/>
              <a:t>Avoid discussing who you interviewed and what they said, even with co-workers who know a respondent</a:t>
            </a:r>
          </a:p>
        </p:txBody>
      </p:sp>
      <p:pic>
        <p:nvPicPr>
          <p:cNvPr id="5" name="Picture 4" descr="Oregon license plate with OR4 SPO.">
            <a:extLst>
              <a:ext uri="{FF2B5EF4-FFF2-40B4-BE49-F238E27FC236}">
                <a16:creationId xmlns:a16="http://schemas.microsoft.com/office/drawing/2014/main" id="{95A9FF94-D250-8646-CB40-1EDAB55EE6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0370" y="209698"/>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6606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33144-C2D8-2F96-EC6F-CF5BEA50F0DC}"/>
              </a:ext>
            </a:extLst>
          </p:cNvPr>
          <p:cNvSpPr>
            <a:spLocks noGrp="1"/>
          </p:cNvSpPr>
          <p:nvPr>
            <p:ph type="title"/>
          </p:nvPr>
        </p:nvSpPr>
        <p:spPr>
          <a:xfrm>
            <a:off x="2359378" y="365125"/>
            <a:ext cx="8996010" cy="1325563"/>
          </a:xfrm>
        </p:spPr>
        <p:txBody>
          <a:bodyPr/>
          <a:lstStyle/>
          <a:p>
            <a:r>
              <a:rPr lang="en-US" b="1"/>
              <a:t>Resources</a:t>
            </a:r>
          </a:p>
        </p:txBody>
      </p:sp>
      <p:sp>
        <p:nvSpPr>
          <p:cNvPr id="6" name="Text Placeholder 5">
            <a:extLst>
              <a:ext uri="{FF2B5EF4-FFF2-40B4-BE49-F238E27FC236}">
                <a16:creationId xmlns:a16="http://schemas.microsoft.com/office/drawing/2014/main" id="{84FB4A97-11AF-DC9A-7F0A-21F7F85EE217}"/>
              </a:ext>
            </a:extLst>
          </p:cNvPr>
          <p:cNvSpPr>
            <a:spLocks noGrp="1"/>
          </p:cNvSpPr>
          <p:nvPr>
            <p:ph type="body" idx="1"/>
          </p:nvPr>
        </p:nvSpPr>
        <p:spPr/>
        <p:txBody>
          <a:bodyPr/>
          <a:lstStyle/>
          <a:p>
            <a:r>
              <a:rPr lang="en-US"/>
              <a:t>In the App</a:t>
            </a:r>
          </a:p>
        </p:txBody>
      </p:sp>
      <p:sp>
        <p:nvSpPr>
          <p:cNvPr id="7" name="Content Placeholder 6">
            <a:extLst>
              <a:ext uri="{FF2B5EF4-FFF2-40B4-BE49-F238E27FC236}">
                <a16:creationId xmlns:a16="http://schemas.microsoft.com/office/drawing/2014/main" id="{97584036-7F24-4F78-1986-D0F56C17EB14}"/>
              </a:ext>
            </a:extLst>
          </p:cNvPr>
          <p:cNvSpPr>
            <a:spLocks noGrp="1"/>
          </p:cNvSpPr>
          <p:nvPr>
            <p:ph sz="half" idx="2"/>
          </p:nvPr>
        </p:nvSpPr>
        <p:spPr>
          <a:xfrm>
            <a:off x="839788" y="2505075"/>
            <a:ext cx="5256212" cy="3684588"/>
          </a:xfrm>
        </p:spPr>
        <p:txBody>
          <a:bodyPr/>
          <a:lstStyle/>
          <a:p>
            <a:r>
              <a:rPr lang="en-US"/>
              <a:t>Click HELP on the navigation bar to access FAQs and a resource list </a:t>
            </a:r>
          </a:p>
        </p:txBody>
      </p:sp>
      <p:sp>
        <p:nvSpPr>
          <p:cNvPr id="9" name="Text Placeholder 8">
            <a:extLst>
              <a:ext uri="{FF2B5EF4-FFF2-40B4-BE49-F238E27FC236}">
                <a16:creationId xmlns:a16="http://schemas.microsoft.com/office/drawing/2014/main" id="{CCEAC22B-969E-2A1A-81E9-4012D6100942}"/>
              </a:ext>
            </a:extLst>
          </p:cNvPr>
          <p:cNvSpPr>
            <a:spLocks noGrp="1"/>
          </p:cNvSpPr>
          <p:nvPr>
            <p:ph type="body" sz="quarter" idx="3"/>
          </p:nvPr>
        </p:nvSpPr>
        <p:spPr/>
        <p:txBody>
          <a:bodyPr/>
          <a:lstStyle/>
          <a:p>
            <a:r>
              <a:rPr lang="en-US"/>
              <a:t>On the web</a:t>
            </a:r>
          </a:p>
        </p:txBody>
      </p:sp>
      <p:sp>
        <p:nvSpPr>
          <p:cNvPr id="10" name="Content Placeholder 9">
            <a:extLst>
              <a:ext uri="{FF2B5EF4-FFF2-40B4-BE49-F238E27FC236}">
                <a16:creationId xmlns:a16="http://schemas.microsoft.com/office/drawing/2014/main" id="{EAD46D76-DE93-22F2-1708-4B46F823CEDA}"/>
              </a:ext>
            </a:extLst>
          </p:cNvPr>
          <p:cNvSpPr>
            <a:spLocks noGrp="1"/>
          </p:cNvSpPr>
          <p:nvPr>
            <p:ph sz="quarter" idx="4"/>
          </p:nvPr>
        </p:nvSpPr>
        <p:spPr>
          <a:xfrm>
            <a:off x="6172200" y="2505075"/>
            <a:ext cx="5567148" cy="3684588"/>
          </a:xfrm>
        </p:spPr>
        <p:txBody>
          <a:bodyPr/>
          <a:lstStyle/>
          <a:p>
            <a:r>
              <a:rPr lang="en-US"/>
              <a:t>Click Post-School Outcomes on the website:  transitionoregon.org</a:t>
            </a:r>
          </a:p>
        </p:txBody>
      </p:sp>
      <p:pic>
        <p:nvPicPr>
          <p:cNvPr id="5" name="Picture 4">
            <a:extLst>
              <a:ext uri="{FF2B5EF4-FFF2-40B4-BE49-F238E27FC236}">
                <a16:creationId xmlns:a16="http://schemas.microsoft.com/office/drawing/2014/main" id="{74F60DF1-A181-916D-48B5-3C72F15F6D39}"/>
              </a:ext>
            </a:extLst>
          </p:cNvPr>
          <p:cNvPicPr>
            <a:picLocks noChangeAspect="1"/>
          </p:cNvPicPr>
          <p:nvPr/>
        </p:nvPicPr>
        <p:blipFill rotWithShape="1">
          <a:blip r:embed="rId3"/>
          <a:srcRect l="4586" t="17644" r="18639" b="1930"/>
          <a:stretch/>
        </p:blipFill>
        <p:spPr>
          <a:xfrm>
            <a:off x="6483136" y="3554726"/>
            <a:ext cx="5256212" cy="3244222"/>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A3020220-FFDA-20D0-1C6B-973B75DBC606}"/>
              </a:ext>
            </a:extLst>
          </p:cNvPr>
          <p:cNvPicPr>
            <a:picLocks noChangeAspect="1"/>
          </p:cNvPicPr>
          <p:nvPr/>
        </p:nvPicPr>
        <p:blipFill rotWithShape="1">
          <a:blip r:embed="rId4"/>
          <a:srcRect r="22755"/>
          <a:stretch/>
        </p:blipFill>
        <p:spPr>
          <a:xfrm>
            <a:off x="183116" y="3554727"/>
            <a:ext cx="5762328" cy="3148656"/>
          </a:xfrm>
          <a:prstGeom prst="rect">
            <a:avLst/>
          </a:prstGeom>
        </p:spPr>
      </p:pic>
      <p:sp>
        <p:nvSpPr>
          <p:cNvPr id="13" name="Oval 12">
            <a:extLst>
              <a:ext uri="{FF2B5EF4-FFF2-40B4-BE49-F238E27FC236}">
                <a16:creationId xmlns:a16="http://schemas.microsoft.com/office/drawing/2014/main" id="{098FAC74-6D04-AB09-E607-5F876939DD6A}"/>
              </a:ext>
            </a:extLst>
          </p:cNvPr>
          <p:cNvSpPr/>
          <p:nvPr/>
        </p:nvSpPr>
        <p:spPr>
          <a:xfrm>
            <a:off x="106916" y="5249643"/>
            <a:ext cx="1203158" cy="397339"/>
          </a:xfrm>
          <a:prstGeom prst="ellipse">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2BB7FDC-080E-6828-58B0-C5C99CB97198}"/>
              </a:ext>
            </a:extLst>
          </p:cNvPr>
          <p:cNvPicPr>
            <a:picLocks noChangeAspect="1"/>
          </p:cNvPicPr>
          <p:nvPr/>
        </p:nvPicPr>
        <p:blipFill rotWithShape="1">
          <a:blip r:embed="rId5"/>
          <a:srcRect t="-1971" r="72318"/>
          <a:stretch/>
        </p:blipFill>
        <p:spPr>
          <a:xfrm>
            <a:off x="2024795" y="6016979"/>
            <a:ext cx="1610227" cy="686404"/>
          </a:xfrm>
          <a:prstGeom prst="rect">
            <a:avLst/>
          </a:prstGeom>
        </p:spPr>
      </p:pic>
      <p:pic>
        <p:nvPicPr>
          <p:cNvPr id="17" name="Picture 16">
            <a:extLst>
              <a:ext uri="{FF2B5EF4-FFF2-40B4-BE49-F238E27FC236}">
                <a16:creationId xmlns:a16="http://schemas.microsoft.com/office/drawing/2014/main" id="{91AC71C0-1331-0A67-3AFF-1C43CE4569D6}"/>
              </a:ext>
            </a:extLst>
          </p:cNvPr>
          <p:cNvPicPr>
            <a:picLocks noChangeAspect="1"/>
          </p:cNvPicPr>
          <p:nvPr/>
        </p:nvPicPr>
        <p:blipFill>
          <a:blip r:embed="rId6"/>
          <a:stretch>
            <a:fillRect/>
          </a:stretch>
        </p:blipFill>
        <p:spPr>
          <a:xfrm>
            <a:off x="3549809" y="6126512"/>
            <a:ext cx="1530429" cy="558829"/>
          </a:xfrm>
          <a:prstGeom prst="rect">
            <a:avLst/>
          </a:prstGeom>
        </p:spPr>
      </p:pic>
      <p:sp>
        <p:nvSpPr>
          <p:cNvPr id="18" name="Oval 17">
            <a:extLst>
              <a:ext uri="{FF2B5EF4-FFF2-40B4-BE49-F238E27FC236}">
                <a16:creationId xmlns:a16="http://schemas.microsoft.com/office/drawing/2014/main" id="{141046B4-9025-AF4D-8F38-A5BB2BC91A23}"/>
              </a:ext>
            </a:extLst>
          </p:cNvPr>
          <p:cNvSpPr/>
          <p:nvPr/>
        </p:nvSpPr>
        <p:spPr>
          <a:xfrm>
            <a:off x="8601150" y="3821113"/>
            <a:ext cx="1445961" cy="492397"/>
          </a:xfrm>
          <a:prstGeom prst="ellipse">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Oregon license plate with OR4 SPO.">
            <a:extLst>
              <a:ext uri="{FF2B5EF4-FFF2-40B4-BE49-F238E27FC236}">
                <a16:creationId xmlns:a16="http://schemas.microsoft.com/office/drawing/2014/main" id="{4EC0FFFF-D98B-B0A5-7468-5B9FEC4DD01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30370" y="209698"/>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0247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3C46120-DE12-387B-72AC-C2F09F6D932C}"/>
              </a:ext>
            </a:extLst>
          </p:cNvPr>
          <p:cNvSpPr>
            <a:spLocks noGrp="1"/>
          </p:cNvSpPr>
          <p:nvPr>
            <p:ph type="title"/>
          </p:nvPr>
        </p:nvSpPr>
        <p:spPr>
          <a:xfrm>
            <a:off x="707667" y="1289138"/>
            <a:ext cx="3235916" cy="4480726"/>
          </a:xfrm>
        </p:spPr>
        <p:txBody>
          <a:bodyPr>
            <a:normAutofit/>
          </a:bodyPr>
          <a:lstStyle/>
          <a:p>
            <a:r>
              <a:rPr lang="en-US" sz="4000" dirty="0"/>
              <a:t>What are Post School Outcomes?</a:t>
            </a:r>
            <a:br>
              <a:rPr lang="en-US" sz="4000" dirty="0"/>
            </a:br>
            <a:br>
              <a:rPr lang="en-US" sz="4000" dirty="0"/>
            </a:br>
            <a:r>
              <a:rPr lang="en-US" sz="4000" dirty="0"/>
              <a:t>Indicator B-14</a:t>
            </a:r>
          </a:p>
        </p:txBody>
      </p:sp>
      <p:sp>
        <p:nvSpPr>
          <p:cNvPr id="41" name="Freeform: Shape 40">
            <a:extLst>
              <a:ext uri="{FF2B5EF4-FFF2-40B4-BE49-F238E27FC236}">
                <a16:creationId xmlns:a16="http://schemas.microsoft.com/office/drawing/2014/main" id="{79FCBE05-E963-41B2-97FD-8631A61EB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250" y="323519"/>
            <a:ext cx="7217311" cy="6212748"/>
          </a:xfrm>
          <a:custGeom>
            <a:avLst/>
            <a:gdLst>
              <a:gd name="connsiteX0" fmla="*/ 0 w 7217311"/>
              <a:gd name="connsiteY0" fmla="*/ 0 h 6212748"/>
              <a:gd name="connsiteX1" fmla="*/ 1121310 w 7217311"/>
              <a:gd name="connsiteY1" fmla="*/ 0 h 6212748"/>
              <a:gd name="connsiteX2" fmla="*/ 1837014 w 7217311"/>
              <a:gd name="connsiteY2" fmla="*/ 0 h 6212748"/>
              <a:gd name="connsiteX3" fmla="*/ 2893412 w 7217311"/>
              <a:gd name="connsiteY3" fmla="*/ 0 h 6212748"/>
              <a:gd name="connsiteX4" fmla="*/ 3635911 w 7217311"/>
              <a:gd name="connsiteY4" fmla="*/ 0 h 6212748"/>
              <a:gd name="connsiteX5" fmla="*/ 3635913 w 7217311"/>
              <a:gd name="connsiteY5" fmla="*/ 0 h 6212748"/>
              <a:gd name="connsiteX6" fmla="*/ 7217311 w 7217311"/>
              <a:gd name="connsiteY6" fmla="*/ 0 h 6212748"/>
              <a:gd name="connsiteX7" fmla="*/ 7217311 w 7217311"/>
              <a:gd name="connsiteY7" fmla="*/ 2864954 h 6212748"/>
              <a:gd name="connsiteX8" fmla="*/ 3773866 w 7217311"/>
              <a:gd name="connsiteY8" fmla="*/ 6212748 h 6212748"/>
              <a:gd name="connsiteX9" fmla="*/ 2893412 w 7217311"/>
              <a:gd name="connsiteY9" fmla="*/ 6212748 h 6212748"/>
              <a:gd name="connsiteX10" fmla="*/ 2893412 w 7217311"/>
              <a:gd name="connsiteY10" fmla="*/ 6210962 h 6212748"/>
              <a:gd name="connsiteX11" fmla="*/ 1837014 w 7217311"/>
              <a:gd name="connsiteY11" fmla="*/ 6210962 h 6212748"/>
              <a:gd name="connsiteX12" fmla="*/ 1837014 w 7217311"/>
              <a:gd name="connsiteY12" fmla="*/ 6212748 h 6212748"/>
              <a:gd name="connsiteX13" fmla="*/ 0 w 7217311"/>
              <a:gd name="connsiteY13"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17311" h="6212748">
                <a:moveTo>
                  <a:pt x="0" y="0"/>
                </a:moveTo>
                <a:lnTo>
                  <a:pt x="1121310" y="0"/>
                </a:lnTo>
                <a:lnTo>
                  <a:pt x="1837014" y="0"/>
                </a:lnTo>
                <a:lnTo>
                  <a:pt x="2893412" y="0"/>
                </a:lnTo>
                <a:lnTo>
                  <a:pt x="3635911" y="0"/>
                </a:lnTo>
                <a:lnTo>
                  <a:pt x="3635913" y="0"/>
                </a:lnTo>
                <a:lnTo>
                  <a:pt x="7217311" y="0"/>
                </a:lnTo>
                <a:lnTo>
                  <a:pt x="7217311" y="2864954"/>
                </a:lnTo>
                <a:lnTo>
                  <a:pt x="3773866" y="6212748"/>
                </a:lnTo>
                <a:lnTo>
                  <a:pt x="2893412" y="6212748"/>
                </a:lnTo>
                <a:lnTo>
                  <a:pt x="2893412" y="6210962"/>
                </a:lnTo>
                <a:lnTo>
                  <a:pt x="1837014" y="6210962"/>
                </a:lnTo>
                <a:lnTo>
                  <a:pt x="1837014"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Right Triangle 4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4D233ACE-F3A1-4543-B9F4-425DDA579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7">
            <a:extLst>
              <a:ext uri="{FF2B5EF4-FFF2-40B4-BE49-F238E27FC236}">
                <a16:creationId xmlns:a16="http://schemas.microsoft.com/office/drawing/2014/main" id="{CB71CB63-FE4A-90DA-B94B-BCD7AAE3472C}"/>
              </a:ext>
            </a:extLst>
          </p:cNvPr>
          <p:cNvGraphicFramePr>
            <a:graphicFrameLocks noGrp="1"/>
          </p:cNvGraphicFramePr>
          <p:nvPr>
            <p:ph idx="1"/>
            <p:extLst>
              <p:ext uri="{D42A27DB-BD31-4B8C-83A1-F6EECF244321}">
                <p14:modId xmlns:p14="http://schemas.microsoft.com/office/powerpoint/2010/main" val="4185236801"/>
              </p:ext>
            </p:extLst>
          </p:nvPr>
        </p:nvGraphicFramePr>
        <p:xfrm>
          <a:off x="5101143" y="1008993"/>
          <a:ext cx="5077071" cy="4760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7340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11EBD3D-7DBD-C0AD-5F5A-EBFA999A1E3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B1223F0-ACBA-8A29-5A3C-344C2F392AF6}"/>
              </a:ext>
            </a:extLst>
          </p:cNvPr>
          <p:cNvSpPr>
            <a:spLocks noGrp="1"/>
          </p:cNvSpPr>
          <p:nvPr>
            <p:ph type="title"/>
          </p:nvPr>
        </p:nvSpPr>
        <p:spPr>
          <a:xfrm>
            <a:off x="666045" y="365125"/>
            <a:ext cx="10507133" cy="1643062"/>
          </a:xfrm>
        </p:spPr>
        <p:txBody>
          <a:bodyPr>
            <a:normAutofit/>
          </a:bodyPr>
          <a:lstStyle/>
          <a:p>
            <a:r>
              <a:rPr lang="en-US" sz="3600" b="1"/>
              <a:t>PSO Response from the Field: </a:t>
            </a:r>
            <a:br>
              <a:rPr lang="en-US" sz="3600" b="1"/>
            </a:br>
            <a:r>
              <a:rPr lang="en-US" sz="3600" b="1"/>
              <a:t>What strategies do you use when contacting former students?</a:t>
            </a:r>
          </a:p>
        </p:txBody>
      </p:sp>
      <p:sp>
        <p:nvSpPr>
          <p:cNvPr id="8" name="Content Placeholder 1">
            <a:extLst>
              <a:ext uri="{FF2B5EF4-FFF2-40B4-BE49-F238E27FC236}">
                <a16:creationId xmlns:a16="http://schemas.microsoft.com/office/drawing/2014/main" id="{376B4021-8519-A4E6-B40A-D7FC6EF10DB3}"/>
              </a:ext>
            </a:extLst>
          </p:cNvPr>
          <p:cNvSpPr>
            <a:spLocks noGrp="1"/>
          </p:cNvSpPr>
          <p:nvPr>
            <p:ph idx="1"/>
          </p:nvPr>
        </p:nvSpPr>
        <p:spPr>
          <a:xfrm>
            <a:off x="838200" y="2327275"/>
            <a:ext cx="9920035" cy="4530725"/>
          </a:xfrm>
        </p:spPr>
        <p:txBody>
          <a:bodyPr>
            <a:normAutofit/>
          </a:bodyPr>
          <a:lstStyle/>
          <a:p>
            <a:pPr marL="857250" lvl="1" indent="-857250">
              <a:lnSpc>
                <a:spcPct val="100000"/>
              </a:lnSpc>
              <a:spcBef>
                <a:spcPts val="1200"/>
              </a:spcBef>
            </a:pPr>
            <a:r>
              <a:rPr lang="en-US" sz="2800" b="1">
                <a:solidFill>
                  <a:srgbClr val="212121"/>
                </a:solidFill>
                <a:latin typeface="+mj-lt"/>
              </a:rPr>
              <a:t>“Multiple strategies</a:t>
            </a:r>
            <a:r>
              <a:rPr lang="en-US" sz="2800">
                <a:solidFill>
                  <a:srgbClr val="212121"/>
                </a:solidFill>
                <a:latin typeface="+mj-lt"/>
              </a:rPr>
              <a:t>! We start with asking Teachers to work with their students before they graduate/leave, to fill out "</a:t>
            </a:r>
            <a:r>
              <a:rPr lang="en-US" sz="2800" b="1">
                <a:solidFill>
                  <a:srgbClr val="212121"/>
                </a:solidFill>
                <a:latin typeface="+mj-lt"/>
              </a:rPr>
              <a:t>Student Information Forms</a:t>
            </a:r>
            <a:r>
              <a:rPr lang="en-US" sz="2800">
                <a:solidFill>
                  <a:srgbClr val="212121"/>
                </a:solidFill>
                <a:latin typeface="+mj-lt"/>
              </a:rPr>
              <a:t>”...  </a:t>
            </a:r>
          </a:p>
          <a:p>
            <a:pPr marL="857250" lvl="1" indent="-857250">
              <a:lnSpc>
                <a:spcPct val="100000"/>
              </a:lnSpc>
              <a:spcBef>
                <a:spcPts val="1200"/>
              </a:spcBef>
            </a:pPr>
            <a:r>
              <a:rPr lang="en-US" sz="2800">
                <a:solidFill>
                  <a:srgbClr val="212121"/>
                </a:solidFill>
                <a:latin typeface="+mj-lt"/>
              </a:rPr>
              <a:t>“We ask the students to think ahead to the following year - to </a:t>
            </a:r>
            <a:r>
              <a:rPr lang="en-US" sz="2800" b="1">
                <a:solidFill>
                  <a:srgbClr val="212121"/>
                </a:solidFill>
                <a:latin typeface="+mj-lt"/>
              </a:rPr>
              <a:t>provide the information that will be accurate for the following  summer</a:t>
            </a:r>
            <a:r>
              <a:rPr lang="en-US" sz="2800">
                <a:solidFill>
                  <a:srgbClr val="212121"/>
                </a:solidFill>
                <a:latin typeface="+mj-lt"/>
              </a:rPr>
              <a:t>……This provided information tends to be NEWER and more accurate than what is available in the Student Information System database (Synergy)”. </a:t>
            </a:r>
            <a:endParaRPr lang="en-US" sz="3200">
              <a:latin typeface="+mj-lt"/>
            </a:endParaRPr>
          </a:p>
        </p:txBody>
      </p:sp>
      <p:sp>
        <p:nvSpPr>
          <p:cNvPr id="4" name="Slide Number Placeholder 3">
            <a:extLst>
              <a:ext uri="{FF2B5EF4-FFF2-40B4-BE49-F238E27FC236}">
                <a16:creationId xmlns:a16="http://schemas.microsoft.com/office/drawing/2014/main" id="{E3222110-6BC4-585A-3BA8-CB37DBCA0E4A}"/>
              </a:ext>
            </a:extLst>
          </p:cNvPr>
          <p:cNvSpPr>
            <a:spLocks noGrp="1"/>
          </p:cNvSpPr>
          <p:nvPr>
            <p:ph type="sldNum" sz="quarter" idx="12"/>
          </p:nvPr>
        </p:nvSpPr>
        <p:spPr/>
        <p:txBody>
          <a:bodyPr/>
          <a:lstStyle/>
          <a:p>
            <a:fld id="{357F5B69-6281-4C1F-8C38-6DA0F56DA430}" type="slidenum">
              <a:rPr lang="en-US" smtClean="0"/>
              <a:pPr/>
              <a:t>20</a:t>
            </a:fld>
            <a:endParaRPr lang="en-US"/>
          </a:p>
        </p:txBody>
      </p:sp>
      <p:pic>
        <p:nvPicPr>
          <p:cNvPr id="7" name="Picture 6" descr="Oregon license plate with OR4 SPO.">
            <a:extLst>
              <a:ext uri="{FF2B5EF4-FFF2-40B4-BE49-F238E27FC236}">
                <a16:creationId xmlns:a16="http://schemas.microsoft.com/office/drawing/2014/main" id="{85F50F51-3753-5106-1E52-6BF34D7F7D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8320" y="204828"/>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710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D3DC7-412E-A6FB-18E1-AB6CD6A487E9}"/>
              </a:ext>
            </a:extLst>
          </p:cNvPr>
          <p:cNvSpPr>
            <a:spLocks noGrp="1"/>
          </p:cNvSpPr>
          <p:nvPr>
            <p:ph type="title"/>
          </p:nvPr>
        </p:nvSpPr>
        <p:spPr>
          <a:xfrm>
            <a:off x="566531" y="232603"/>
            <a:ext cx="9144000" cy="1325563"/>
          </a:xfrm>
        </p:spPr>
        <p:txBody>
          <a:bodyPr/>
          <a:lstStyle/>
          <a:p>
            <a:r>
              <a:rPr lang="en-US" b="1"/>
              <a:t>Making the Calls</a:t>
            </a:r>
          </a:p>
        </p:txBody>
      </p:sp>
      <p:sp>
        <p:nvSpPr>
          <p:cNvPr id="3" name="Content Placeholder 2">
            <a:extLst>
              <a:ext uri="{FF2B5EF4-FFF2-40B4-BE49-F238E27FC236}">
                <a16:creationId xmlns:a16="http://schemas.microsoft.com/office/drawing/2014/main" id="{3731D5E5-5412-09AA-2927-CA9CB28AACEB}"/>
              </a:ext>
            </a:extLst>
          </p:cNvPr>
          <p:cNvSpPr>
            <a:spLocks noGrp="1"/>
          </p:cNvSpPr>
          <p:nvPr>
            <p:ph idx="1"/>
          </p:nvPr>
        </p:nvSpPr>
        <p:spPr>
          <a:xfrm>
            <a:off x="1581917" y="2274059"/>
            <a:ext cx="10315221" cy="4351338"/>
          </a:xfrm>
        </p:spPr>
        <p:txBody>
          <a:bodyPr/>
          <a:lstStyle/>
          <a:p>
            <a:r>
              <a:rPr lang="en-US"/>
              <a:t>Between 9 a.m. and 9 p.m. – be mindful of holidays, mealtimes, special events </a:t>
            </a:r>
          </a:p>
          <a:p>
            <a:r>
              <a:rPr lang="en-US"/>
              <a:t>Multiple Attempts on Multiple Days at Multiple Times</a:t>
            </a:r>
          </a:p>
          <a:p>
            <a:pPr lvl="1"/>
            <a:r>
              <a:rPr lang="en-US"/>
              <a:t>Vary the times: weekdays, evenings 5:30 – 9:00, and weekends </a:t>
            </a:r>
          </a:p>
          <a:p>
            <a:pPr lvl="1"/>
            <a:r>
              <a:rPr lang="en-US"/>
              <a:t>Be persistent and creative </a:t>
            </a:r>
          </a:p>
          <a:p>
            <a:r>
              <a:rPr lang="en-US"/>
              <a:t>Introducing the Interview </a:t>
            </a:r>
          </a:p>
          <a:p>
            <a:pPr lvl="1"/>
            <a:r>
              <a:rPr lang="en-US"/>
              <a:t>Giving respondents the information they need to make an informed decision about whether to participate </a:t>
            </a:r>
          </a:p>
          <a:p>
            <a:pPr lvl="1"/>
            <a:r>
              <a:rPr lang="en-US"/>
              <a:t>Who you are, why you’re calling, how the information will be used </a:t>
            </a:r>
          </a:p>
          <a:p>
            <a:pPr lvl="1"/>
            <a:endParaRPr lang="en-US"/>
          </a:p>
          <a:p>
            <a:endParaRPr lang="en-US"/>
          </a:p>
        </p:txBody>
      </p:sp>
      <p:pic>
        <p:nvPicPr>
          <p:cNvPr id="5" name="Picture 4" descr="Oregon license plate with OR4 SPO.">
            <a:extLst>
              <a:ext uri="{FF2B5EF4-FFF2-40B4-BE49-F238E27FC236}">
                <a16:creationId xmlns:a16="http://schemas.microsoft.com/office/drawing/2014/main" id="{790F677D-2D31-9568-35CF-BBEA347910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0370" y="209698"/>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5357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70FDBF0-96B5-D1A7-F66B-032E5D647FF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47EFB14-3F8B-3A3A-EAD6-8727ED0CA33F}"/>
              </a:ext>
            </a:extLst>
          </p:cNvPr>
          <p:cNvSpPr>
            <a:spLocks noGrp="1"/>
          </p:cNvSpPr>
          <p:nvPr>
            <p:ph type="title"/>
          </p:nvPr>
        </p:nvSpPr>
        <p:spPr>
          <a:xfrm>
            <a:off x="662610" y="417161"/>
            <a:ext cx="9511746" cy="1325563"/>
          </a:xfrm>
        </p:spPr>
        <p:txBody>
          <a:bodyPr>
            <a:normAutofit/>
          </a:bodyPr>
          <a:lstStyle/>
          <a:p>
            <a:r>
              <a:rPr lang="en-US" sz="2800" b="1" dirty="0"/>
              <a:t>PSO Response from the Field: </a:t>
            </a:r>
            <a:br>
              <a:rPr lang="en-US" sz="2800" b="1" dirty="0"/>
            </a:br>
            <a:r>
              <a:rPr lang="en-US" sz="2800" b="1" dirty="0"/>
              <a:t>What strategies do you use when contacting former students?</a:t>
            </a:r>
          </a:p>
        </p:txBody>
      </p:sp>
      <p:sp>
        <p:nvSpPr>
          <p:cNvPr id="2" name="Content Placeholder 1">
            <a:extLst>
              <a:ext uri="{FF2B5EF4-FFF2-40B4-BE49-F238E27FC236}">
                <a16:creationId xmlns:a16="http://schemas.microsoft.com/office/drawing/2014/main" id="{A699E856-CF56-AD25-ADC1-9D9222AF2322}"/>
              </a:ext>
            </a:extLst>
          </p:cNvPr>
          <p:cNvSpPr>
            <a:spLocks noGrp="1"/>
          </p:cNvSpPr>
          <p:nvPr>
            <p:ph idx="1"/>
          </p:nvPr>
        </p:nvSpPr>
        <p:spPr>
          <a:xfrm>
            <a:off x="662609" y="1825625"/>
            <a:ext cx="10691191" cy="4351338"/>
          </a:xfrm>
        </p:spPr>
        <p:txBody>
          <a:bodyPr>
            <a:normAutofit/>
          </a:bodyPr>
          <a:lstStyle/>
          <a:p>
            <a:r>
              <a:rPr lang="en-US"/>
              <a:t>“It's really important to collect Exit Interview Data so that you have contact information.” </a:t>
            </a:r>
          </a:p>
          <a:p>
            <a:r>
              <a:rPr kumimoji="0" lang="en-US" sz="2800" b="0" i="0" u="none" strike="noStrike" kern="1200" cap="none" spc="0" normalizeH="0" baseline="0" noProof="0">
                <a:ln>
                  <a:noFill/>
                </a:ln>
                <a:solidFill>
                  <a:srgbClr val="212121"/>
                </a:solidFill>
                <a:effectLst/>
                <a:uLnTx/>
                <a:uFillTx/>
                <a:latin typeface="Calibri Light" panose="020F0302020204030204"/>
                <a:ea typeface="+mn-ea"/>
                <a:cs typeface="+mn-cs"/>
              </a:rPr>
              <a:t>“Our … Special Education Administrative Assistant …… </a:t>
            </a:r>
            <a:r>
              <a:rPr kumimoji="0" lang="en-US" sz="2800" b="1" i="0" u="none" strike="noStrike" kern="1200" cap="none" spc="0" normalizeH="0" baseline="0" noProof="0">
                <a:ln>
                  <a:noFill/>
                </a:ln>
                <a:solidFill>
                  <a:srgbClr val="212121"/>
                </a:solidFill>
                <a:effectLst/>
                <a:uLnTx/>
                <a:uFillTx/>
                <a:latin typeface="Calibri Light" panose="020F0302020204030204"/>
                <a:ea typeface="+mn-ea"/>
                <a:cs typeface="+mn-cs"/>
              </a:rPr>
              <a:t>began making phone calls in June </a:t>
            </a:r>
            <a:r>
              <a:rPr kumimoji="0" lang="en-US" sz="2800" b="0" i="0" u="none" strike="noStrike" kern="1200" cap="none" spc="0" normalizeH="0" baseline="0" noProof="0">
                <a:ln>
                  <a:noFill/>
                </a:ln>
                <a:solidFill>
                  <a:srgbClr val="212121"/>
                </a:solidFill>
                <a:effectLst/>
                <a:uLnTx/>
                <a:uFillTx/>
                <a:latin typeface="Calibri Light" panose="020F0302020204030204"/>
                <a:ea typeface="+mn-ea"/>
                <a:cs typeface="+mn-cs"/>
              </a:rPr>
              <a:t>and she and I made a couple of </a:t>
            </a:r>
            <a:r>
              <a:rPr kumimoji="0" lang="en-US" sz="2800" b="1" i="0" u="none" strike="noStrike" kern="1200" cap="none" spc="0" normalizeH="0" baseline="0" noProof="0">
                <a:ln>
                  <a:noFill/>
                </a:ln>
                <a:solidFill>
                  <a:srgbClr val="212121"/>
                </a:solidFill>
                <a:effectLst/>
                <a:uLnTx/>
                <a:uFillTx/>
                <a:latin typeface="Calibri Light" panose="020F0302020204030204"/>
                <a:ea typeface="+mn-ea"/>
                <a:cs typeface="+mn-cs"/>
              </a:rPr>
              <a:t>home visits </a:t>
            </a:r>
            <a:r>
              <a:rPr kumimoji="0" lang="en-US" sz="2800" b="0" i="0" u="none" strike="noStrike" kern="1200" cap="none" spc="0" normalizeH="0" baseline="0" noProof="0">
                <a:ln>
                  <a:noFill/>
                </a:ln>
                <a:solidFill>
                  <a:srgbClr val="212121"/>
                </a:solidFill>
                <a:effectLst/>
                <a:uLnTx/>
                <a:uFillTx/>
                <a:latin typeface="Calibri Light" panose="020F0302020204030204"/>
                <a:ea typeface="+mn-ea"/>
                <a:cs typeface="+mn-cs"/>
              </a:rPr>
              <a:t>to complete some of the interviews for families we were unable to reach by phone.  When she returned in </a:t>
            </a:r>
            <a:r>
              <a:rPr kumimoji="0" lang="en-US" sz="2800" b="1" i="0" u="none" strike="noStrike" kern="1200" cap="none" spc="0" normalizeH="0" baseline="0" noProof="0">
                <a:ln>
                  <a:noFill/>
                </a:ln>
                <a:solidFill>
                  <a:srgbClr val="212121"/>
                </a:solidFill>
                <a:effectLst/>
                <a:uLnTx/>
                <a:uFillTx/>
                <a:latin typeface="Calibri Light" panose="020F0302020204030204"/>
                <a:ea typeface="+mn-ea"/>
                <a:cs typeface="+mn-cs"/>
              </a:rPr>
              <a:t>August</a:t>
            </a:r>
            <a:r>
              <a:rPr kumimoji="0" lang="en-US" sz="2800" b="0" i="0" u="none" strike="noStrike" kern="1200" cap="none" spc="0" normalizeH="0" baseline="0" noProof="0">
                <a:ln>
                  <a:noFill/>
                </a:ln>
                <a:solidFill>
                  <a:srgbClr val="212121"/>
                </a:solidFill>
                <a:effectLst/>
                <a:uLnTx/>
                <a:uFillTx/>
                <a:latin typeface="Calibri Light" panose="020F0302020204030204"/>
                <a:ea typeface="+mn-ea"/>
                <a:cs typeface="+mn-cs"/>
              </a:rPr>
              <a:t>, she started working on this again until all interviews had been completed. I believe </a:t>
            </a:r>
            <a:r>
              <a:rPr kumimoji="0" lang="en-US" sz="2800" b="1" i="0" u="none" strike="noStrike" kern="1200" cap="none" spc="0" normalizeH="0" baseline="0" noProof="0">
                <a:ln>
                  <a:noFill/>
                </a:ln>
                <a:solidFill>
                  <a:srgbClr val="212121"/>
                </a:solidFill>
                <a:effectLst/>
                <a:uLnTx/>
                <a:uFillTx/>
                <a:latin typeface="Calibri Light" panose="020F0302020204030204"/>
                <a:ea typeface="+mn-ea"/>
                <a:cs typeface="+mn-cs"/>
              </a:rPr>
              <a:t>close relationships and continual contact with families</a:t>
            </a:r>
            <a:r>
              <a:rPr kumimoji="0" lang="en-US" sz="2800" b="0" i="0" u="none" strike="noStrike" kern="1200" cap="none" spc="0" normalizeH="0" baseline="0" noProof="0">
                <a:ln>
                  <a:noFill/>
                </a:ln>
                <a:solidFill>
                  <a:srgbClr val="212121"/>
                </a:solidFill>
                <a:effectLst/>
                <a:uLnTx/>
                <a:uFillTx/>
                <a:latin typeface="Calibri Light" panose="020F0302020204030204"/>
                <a:ea typeface="+mn-ea"/>
                <a:cs typeface="+mn-cs"/>
              </a:rPr>
              <a:t> while students are in school increases the likelihood of participation post graduation.” Betsy - Special Education Coordinator</a:t>
            </a:r>
          </a:p>
          <a:p>
            <a:endParaRPr lang="en-US"/>
          </a:p>
          <a:p>
            <a:endParaRPr lang="en-US"/>
          </a:p>
        </p:txBody>
      </p:sp>
      <p:sp>
        <p:nvSpPr>
          <p:cNvPr id="4" name="Slide Number Placeholder 3">
            <a:extLst>
              <a:ext uri="{FF2B5EF4-FFF2-40B4-BE49-F238E27FC236}">
                <a16:creationId xmlns:a16="http://schemas.microsoft.com/office/drawing/2014/main" id="{65A1F696-8817-AC31-BCF4-C6A0B07C23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descr="Oregon license plate with OR4 SPO.">
            <a:extLst>
              <a:ext uri="{FF2B5EF4-FFF2-40B4-BE49-F238E27FC236}">
                <a16:creationId xmlns:a16="http://schemas.microsoft.com/office/drawing/2014/main" id="{23F291C2-E699-9B45-256C-E342CC52DD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8320" y="204828"/>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
            <a:extLst>
              <a:ext uri="{FF2B5EF4-FFF2-40B4-BE49-F238E27FC236}">
                <a16:creationId xmlns:a16="http://schemas.microsoft.com/office/drawing/2014/main" id="{5B5FB186-0635-4435-CFAF-9FB228618D82}"/>
              </a:ext>
            </a:extLst>
          </p:cNvPr>
          <p:cNvSpPr txBox="1">
            <a:spLocks/>
          </p:cNvSpPr>
          <p:nvPr/>
        </p:nvSpPr>
        <p:spPr>
          <a:xfrm>
            <a:off x="344772" y="3135436"/>
            <a:ext cx="11422505" cy="22958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5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1"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5000" b="0" i="0" u="none" strike="noStrike" kern="1200" cap="none" spc="0" normalizeH="0" baseline="0" noProof="0">
              <a:ln>
                <a:noFill/>
              </a:ln>
              <a:solidFill>
                <a:srgbClr val="212121"/>
              </a:solidFill>
              <a:effectLst/>
              <a:uLnTx/>
              <a:uFillTx/>
              <a:latin typeface="Calibri" panose="020F050202020403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Content Placeholder 1">
            <a:extLst>
              <a:ext uri="{FF2B5EF4-FFF2-40B4-BE49-F238E27FC236}">
                <a16:creationId xmlns:a16="http://schemas.microsoft.com/office/drawing/2014/main" id="{A85C919A-168F-41DA-2CD8-51E6A9D33DA5}"/>
              </a:ext>
            </a:extLst>
          </p:cNvPr>
          <p:cNvSpPr txBox="1">
            <a:spLocks/>
          </p:cNvSpPr>
          <p:nvPr/>
        </p:nvSpPr>
        <p:spPr>
          <a:xfrm>
            <a:off x="344772" y="5411449"/>
            <a:ext cx="11422505" cy="10846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a:ln>
                  <a:noFill/>
                </a:ln>
                <a:solidFill>
                  <a:prstClr val="black"/>
                </a:solidFill>
                <a:effectLst/>
                <a:uLnTx/>
                <a:uFillTx/>
                <a:latin typeface="Calibri Light" panose="020F0302020204030204"/>
                <a:ea typeface="+mn-ea"/>
                <a:cs typeface="+mn-cs"/>
              </a:rPr>
              <a:t> </a:t>
            </a:r>
            <a:endParaRPr kumimoji="0" lang="en-US" sz="54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1"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5000" b="0" i="0" u="none" strike="noStrike" kern="1200" cap="none" spc="0" normalizeH="0" baseline="0" noProof="0">
              <a:ln>
                <a:noFill/>
              </a:ln>
              <a:solidFill>
                <a:srgbClr val="212121"/>
              </a:solidFill>
              <a:effectLst/>
              <a:uLnTx/>
              <a:uFillTx/>
              <a:latin typeface="Calibri" panose="020F050202020403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254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94738" y="358891"/>
            <a:ext cx="8845973" cy="1622321"/>
          </a:xfrm>
        </p:spPr>
        <p:txBody>
          <a:bodyPr>
            <a:normAutofit/>
          </a:bodyPr>
          <a:lstStyle/>
          <a:p>
            <a:r>
              <a:rPr lang="en-US" b="1" dirty="0"/>
              <a:t>Be Prepared to Respond to Questions</a:t>
            </a:r>
          </a:p>
        </p:txBody>
      </p:sp>
      <p:sp>
        <p:nvSpPr>
          <p:cNvPr id="3" name="Content Placeholder 2"/>
          <p:cNvSpPr>
            <a:spLocks noGrp="1"/>
          </p:cNvSpPr>
          <p:nvPr>
            <p:ph idx="1"/>
          </p:nvPr>
        </p:nvSpPr>
        <p:spPr>
          <a:xfrm>
            <a:off x="794739" y="2443315"/>
            <a:ext cx="6305868" cy="3785419"/>
          </a:xfrm>
        </p:spPr>
        <p:txBody>
          <a:bodyPr>
            <a:normAutofit/>
          </a:bodyPr>
          <a:lstStyle/>
          <a:p>
            <a:r>
              <a:rPr lang="en-US" sz="3200"/>
              <a:t>Respondents often have questions before they agree to the answer any survey questions.</a:t>
            </a:r>
          </a:p>
          <a:p>
            <a:r>
              <a:rPr lang="en-US" sz="3200"/>
              <a:t>Taking the time to answer these questions will facilitate completing interviews</a:t>
            </a:r>
          </a:p>
        </p:txBody>
      </p:sp>
      <p:pic>
        <p:nvPicPr>
          <p:cNvPr id="5" name="Picture 4">
            <a:extLst>
              <a:ext uri="{FF2B5EF4-FFF2-40B4-BE49-F238E27FC236}">
                <a16:creationId xmlns:a16="http://schemas.microsoft.com/office/drawing/2014/main" id="{CCABFB0E-13FF-4CC9-BD23-7491700984E8}"/>
              </a:ext>
            </a:extLst>
          </p:cNvPr>
          <p:cNvPicPr>
            <a:picLocks noChangeAspect="1"/>
          </p:cNvPicPr>
          <p:nvPr/>
        </p:nvPicPr>
        <p:blipFill>
          <a:blip r:embed="rId3"/>
          <a:stretch>
            <a:fillRect/>
          </a:stretch>
        </p:blipFill>
        <p:spPr>
          <a:xfrm>
            <a:off x="7716469" y="2770178"/>
            <a:ext cx="4475531" cy="2797206"/>
          </a:xfrm>
          <a:prstGeom prst="rect">
            <a:avLst/>
          </a:prstGeom>
          <a:effectLst/>
        </p:spPr>
      </p:pic>
      <p:sp>
        <p:nvSpPr>
          <p:cNvPr id="4" name="Slide Number Placeholder 3"/>
          <p:cNvSpPr>
            <a:spLocks noGrp="1"/>
          </p:cNvSpPr>
          <p:nvPr>
            <p:ph type="sldNum" sz="quarter" idx="12"/>
          </p:nvPr>
        </p:nvSpPr>
        <p:spPr>
          <a:xfrm>
            <a:off x="10356782" y="6356350"/>
            <a:ext cx="997017" cy="365125"/>
          </a:xfrm>
        </p:spPr>
        <p:txBody>
          <a:bodyPr>
            <a:normAutofit/>
          </a:bodyPr>
          <a:lstStyle/>
          <a:p>
            <a:pPr>
              <a:spcAft>
                <a:spcPts val="600"/>
              </a:spcAft>
            </a:pPr>
            <a:fld id="{E78B3DBE-3AFD-4A7D-91AB-29FD146FF338}" type="slidenum">
              <a:rPr lang="en-US">
                <a:solidFill>
                  <a:srgbClr val="404040"/>
                </a:solidFill>
              </a:rPr>
              <a:pPr>
                <a:spcAft>
                  <a:spcPts val="600"/>
                </a:spcAft>
              </a:pPr>
              <a:t>23</a:t>
            </a:fld>
            <a:endParaRPr lang="en-US">
              <a:solidFill>
                <a:srgbClr val="404040"/>
              </a:solidFill>
            </a:endParaRPr>
          </a:p>
        </p:txBody>
      </p:sp>
      <p:pic>
        <p:nvPicPr>
          <p:cNvPr id="9" name="Picture 8" descr="Oregon license plate with OR4 SPO.">
            <a:extLst>
              <a:ext uri="{FF2B5EF4-FFF2-40B4-BE49-F238E27FC236}">
                <a16:creationId xmlns:a16="http://schemas.microsoft.com/office/drawing/2014/main" id="{45A9120E-415A-80C6-8CEB-11020A52BA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0370" y="209698"/>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7347"/>
            <a:ext cx="9144000" cy="1325563"/>
          </a:xfrm>
        </p:spPr>
        <p:txBody>
          <a:bodyPr>
            <a:normAutofit/>
          </a:bodyPr>
          <a:lstStyle/>
          <a:p>
            <a:r>
              <a:rPr lang="en-US" b="1"/>
              <a:t>Frequently Asked Questions</a:t>
            </a:r>
          </a:p>
        </p:txBody>
      </p:sp>
      <p:sp>
        <p:nvSpPr>
          <p:cNvPr id="3" name="Content Placeholder 2"/>
          <p:cNvSpPr>
            <a:spLocks noGrp="1"/>
          </p:cNvSpPr>
          <p:nvPr>
            <p:ph idx="1"/>
          </p:nvPr>
        </p:nvSpPr>
        <p:spPr>
          <a:xfrm>
            <a:off x="2242312" y="1921192"/>
            <a:ext cx="8082280" cy="4571683"/>
          </a:xfrm>
        </p:spPr>
        <p:txBody>
          <a:bodyPr>
            <a:normAutofit lnSpcReduction="10000"/>
          </a:bodyPr>
          <a:lstStyle/>
          <a:p>
            <a:pPr>
              <a:spcBef>
                <a:spcPts val="600"/>
              </a:spcBef>
            </a:pPr>
            <a:r>
              <a:rPr lang="en-US"/>
              <a:t>What is the purpose of this interview? </a:t>
            </a:r>
          </a:p>
          <a:p>
            <a:pPr>
              <a:spcBef>
                <a:spcPts val="600"/>
              </a:spcBef>
            </a:pPr>
            <a:r>
              <a:rPr lang="en-US"/>
              <a:t>How will these data be used?</a:t>
            </a:r>
          </a:p>
          <a:p>
            <a:pPr>
              <a:spcBef>
                <a:spcPts val="600"/>
              </a:spcBef>
            </a:pPr>
            <a:r>
              <a:rPr lang="en-US"/>
              <a:t>How did you get my telephone number? </a:t>
            </a:r>
          </a:p>
          <a:p>
            <a:pPr>
              <a:spcBef>
                <a:spcPts val="600"/>
              </a:spcBef>
            </a:pPr>
            <a:r>
              <a:rPr lang="en-US"/>
              <a:t>How was I chosen for this survey?</a:t>
            </a:r>
          </a:p>
          <a:p>
            <a:pPr>
              <a:spcBef>
                <a:spcPts val="600"/>
              </a:spcBef>
            </a:pPr>
            <a:r>
              <a:rPr lang="en-US"/>
              <a:t>Who is sponsoring (paying for) this study?</a:t>
            </a:r>
          </a:p>
          <a:p>
            <a:r>
              <a:rPr lang="en-US" sz="3000"/>
              <a:t>How long will the interview take?</a:t>
            </a:r>
          </a:p>
          <a:p>
            <a:r>
              <a:rPr lang="en-US" sz="2800"/>
              <a:t>Is this interview confidential/anonymous?</a:t>
            </a:r>
          </a:p>
          <a:p>
            <a:r>
              <a:rPr lang="en-US" sz="2800"/>
              <a:t>What if I do not want to answer a question?</a:t>
            </a:r>
          </a:p>
          <a:p>
            <a:r>
              <a:rPr lang="en-US" sz="2800"/>
              <a:t>Why are you calling me. You can’t call me because … I signed up for the ‘Do Not Call’.</a:t>
            </a:r>
          </a:p>
        </p:txBody>
      </p:sp>
      <p:sp>
        <p:nvSpPr>
          <p:cNvPr id="4" name="Slide Number Placeholder 3"/>
          <p:cNvSpPr>
            <a:spLocks noGrp="1"/>
          </p:cNvSpPr>
          <p:nvPr>
            <p:ph type="sldNum" sz="quarter" idx="12"/>
          </p:nvPr>
        </p:nvSpPr>
        <p:spPr/>
        <p:txBody>
          <a:bodyPr/>
          <a:lstStyle/>
          <a:p>
            <a:fld id="{E78B3DBE-3AFD-4A7D-91AB-29FD146FF338}" type="slidenum">
              <a:rPr lang="en-US" smtClean="0"/>
              <a:pPr/>
              <a:t>24</a:t>
            </a:fld>
            <a:endParaRPr lang="en-US"/>
          </a:p>
        </p:txBody>
      </p:sp>
      <p:pic>
        <p:nvPicPr>
          <p:cNvPr id="5" name="Picture 4">
            <a:extLst>
              <a:ext uri="{FF2B5EF4-FFF2-40B4-BE49-F238E27FC236}">
                <a16:creationId xmlns:a16="http://schemas.microsoft.com/office/drawing/2014/main" id="{FCC0DCC8-F5F8-48E6-87EC-E96313E04394}"/>
              </a:ext>
            </a:extLst>
          </p:cNvPr>
          <p:cNvPicPr>
            <a:picLocks noChangeAspect="1"/>
          </p:cNvPicPr>
          <p:nvPr/>
        </p:nvPicPr>
        <p:blipFill>
          <a:blip r:embed="rId2"/>
          <a:stretch>
            <a:fillRect/>
          </a:stretch>
        </p:blipFill>
        <p:spPr>
          <a:xfrm>
            <a:off x="8870091" y="2357755"/>
            <a:ext cx="3427984" cy="2142490"/>
          </a:xfrm>
          <a:prstGeom prst="rect">
            <a:avLst/>
          </a:prstGeom>
        </p:spPr>
      </p:pic>
      <p:pic>
        <p:nvPicPr>
          <p:cNvPr id="7" name="Picture 6" descr="Oregon license plate with OR4 SPO.">
            <a:extLst>
              <a:ext uri="{FF2B5EF4-FFF2-40B4-BE49-F238E27FC236}">
                <a16:creationId xmlns:a16="http://schemas.microsoft.com/office/drawing/2014/main" id="{AF242E97-ACB6-48DB-62DA-8575987E50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0370" y="209698"/>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098041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1087" y="365125"/>
            <a:ext cx="9144000" cy="1325563"/>
          </a:xfrm>
        </p:spPr>
        <p:txBody>
          <a:bodyPr/>
          <a:lstStyle/>
          <a:p>
            <a:r>
              <a:rPr lang="en-US" b="1" dirty="0"/>
              <a:t>Asking the Interview Questions</a:t>
            </a:r>
          </a:p>
        </p:txBody>
      </p:sp>
      <p:sp>
        <p:nvSpPr>
          <p:cNvPr id="4" name="Content Placeholder 3"/>
          <p:cNvSpPr>
            <a:spLocks noGrp="1"/>
          </p:cNvSpPr>
          <p:nvPr>
            <p:ph idx="1"/>
          </p:nvPr>
        </p:nvSpPr>
        <p:spPr>
          <a:xfrm>
            <a:off x="463677" y="1820016"/>
            <a:ext cx="9589900" cy="4351338"/>
          </a:xfrm>
        </p:spPr>
        <p:txBody>
          <a:bodyPr vert="horz" lIns="91440" tIns="45720" rIns="91440" bIns="45720" rtlCol="0" anchor="t">
            <a:normAutofit fontScale="92500"/>
          </a:bodyPr>
          <a:lstStyle/>
          <a:p>
            <a:r>
              <a:rPr lang="en-US" sz="4400" dirty="0"/>
              <a:t>Question wording and order are important </a:t>
            </a:r>
            <a:endParaRPr lang="en-US" sz="4400">
              <a:ea typeface="Calibri"/>
              <a:cs typeface="Calibri"/>
            </a:endParaRPr>
          </a:p>
          <a:p>
            <a:pPr lvl="1"/>
            <a:r>
              <a:rPr lang="en-US" sz="4000" dirty="0"/>
              <a:t>Read the question as written </a:t>
            </a:r>
            <a:endParaRPr lang="en-US" sz="4000">
              <a:ea typeface="Calibri"/>
              <a:cs typeface="Calibri"/>
            </a:endParaRPr>
          </a:p>
          <a:p>
            <a:pPr lvl="2"/>
            <a:r>
              <a:rPr lang="en-US" sz="3600" dirty="0"/>
              <a:t>Rephrase or explain only to help someone who cannot understand the question as written</a:t>
            </a:r>
            <a:endParaRPr lang="en-US" sz="3600">
              <a:ea typeface="Calibri"/>
              <a:cs typeface="Calibri"/>
            </a:endParaRPr>
          </a:p>
          <a:p>
            <a:pPr lvl="2"/>
            <a:r>
              <a:rPr lang="en-US" sz="3600" dirty="0"/>
              <a:t>Probe – used to clarify respondents’ answer or obtain more information when the answer was incomplete, irrelevant, imprecise/evasive </a:t>
            </a:r>
            <a:r>
              <a:rPr lang="en-US" sz="2800" dirty="0"/>
              <a:t> </a:t>
            </a:r>
            <a:endParaRPr lang="en-US" dirty="0"/>
          </a:p>
        </p:txBody>
      </p:sp>
      <p:pic>
        <p:nvPicPr>
          <p:cNvPr id="3" name="Picture 2">
            <a:extLst>
              <a:ext uri="{FF2B5EF4-FFF2-40B4-BE49-F238E27FC236}">
                <a16:creationId xmlns:a16="http://schemas.microsoft.com/office/drawing/2014/main" id="{7AC0A962-9DD2-46D3-B0B5-E947FC4DA549}"/>
              </a:ext>
            </a:extLst>
          </p:cNvPr>
          <p:cNvPicPr>
            <a:picLocks noChangeAspect="1"/>
          </p:cNvPicPr>
          <p:nvPr/>
        </p:nvPicPr>
        <p:blipFill>
          <a:blip r:embed="rId2"/>
          <a:stretch>
            <a:fillRect/>
          </a:stretch>
        </p:blipFill>
        <p:spPr>
          <a:xfrm>
            <a:off x="9642168" y="4601274"/>
            <a:ext cx="2596810" cy="2166886"/>
          </a:xfrm>
          <a:prstGeom prst="rect">
            <a:avLst/>
          </a:prstGeom>
        </p:spPr>
      </p:pic>
      <p:pic>
        <p:nvPicPr>
          <p:cNvPr id="6" name="Picture 5" descr="Oregon license plate with OR4 SPO.">
            <a:extLst>
              <a:ext uri="{FF2B5EF4-FFF2-40B4-BE49-F238E27FC236}">
                <a16:creationId xmlns:a16="http://schemas.microsoft.com/office/drawing/2014/main" id="{AA1C92DF-EDED-CFF5-90A8-5E7FBC243E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0370" y="209698"/>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8566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9144000" cy="1325563"/>
          </a:xfrm>
        </p:spPr>
        <p:txBody>
          <a:bodyPr/>
          <a:lstStyle/>
          <a:p>
            <a:r>
              <a:rPr lang="en-US" b="1"/>
              <a:t>Question Probes</a:t>
            </a:r>
          </a:p>
        </p:txBody>
      </p:sp>
      <p:sp>
        <p:nvSpPr>
          <p:cNvPr id="3" name="Content Placeholder 2"/>
          <p:cNvSpPr>
            <a:spLocks noGrp="1"/>
          </p:cNvSpPr>
          <p:nvPr>
            <p:ph idx="1"/>
          </p:nvPr>
        </p:nvSpPr>
        <p:spPr>
          <a:xfrm>
            <a:off x="838199" y="1530929"/>
            <a:ext cx="9922565" cy="5190546"/>
          </a:xfrm>
        </p:spPr>
        <p:txBody>
          <a:bodyPr>
            <a:normAutofit fontScale="92500" lnSpcReduction="10000"/>
          </a:bodyPr>
          <a:lstStyle/>
          <a:p>
            <a:r>
              <a:rPr lang="en-US"/>
              <a:t>Probes are used to solicit additional information from respondents or clarify an answer</a:t>
            </a:r>
          </a:p>
          <a:p>
            <a:r>
              <a:rPr lang="en-US"/>
              <a:t>Neutral, not leading, open-ended  </a:t>
            </a:r>
          </a:p>
          <a:p>
            <a:pPr lvl="1"/>
            <a:r>
              <a:rPr lang="en-US" sz="2200"/>
              <a:t>Wait- silence; allow time to process the question and think of the answer </a:t>
            </a:r>
          </a:p>
          <a:p>
            <a:pPr lvl="1"/>
            <a:r>
              <a:rPr lang="en-US" sz="2200"/>
              <a:t>“Tell me more about that.”</a:t>
            </a:r>
          </a:p>
          <a:p>
            <a:pPr lvl="1"/>
            <a:r>
              <a:rPr lang="en-US" sz="2200"/>
              <a:t>“What do you mean?”</a:t>
            </a:r>
          </a:p>
          <a:p>
            <a:pPr lvl="1"/>
            <a:r>
              <a:rPr lang="en-US" sz="2200"/>
              <a:t>“Tell me about it.”</a:t>
            </a:r>
          </a:p>
          <a:p>
            <a:pPr lvl="1"/>
            <a:r>
              <a:rPr lang="en-US" sz="2200"/>
              <a:t>“Can you be a little more specific?”</a:t>
            </a:r>
          </a:p>
          <a:p>
            <a:pPr lvl="1"/>
            <a:r>
              <a:rPr lang="en-US" sz="2200"/>
              <a:t>“I’m not sure I am entirely clear about what you mean. Could you explain it a little more?”</a:t>
            </a:r>
          </a:p>
          <a:p>
            <a:pPr lvl="1"/>
            <a:r>
              <a:rPr lang="en-US" sz="2200"/>
              <a:t>“Could I read back what I have written to be sure I have understood exactly what you wanted to say?”</a:t>
            </a:r>
          </a:p>
          <a:p>
            <a:pPr lvl="1"/>
            <a:r>
              <a:rPr lang="en-US" sz="2200"/>
              <a:t>“Could I reread the question and the answer I’ve written down just to be sure I have gotten everything you wanted to say?”</a:t>
            </a:r>
          </a:p>
          <a:p>
            <a:pPr lvl="1"/>
            <a:r>
              <a:rPr lang="en-US" sz="2200"/>
              <a:t>“I think I may not have read the question correctly, so may I read it to you again to be sure?”</a:t>
            </a:r>
          </a:p>
          <a:p>
            <a:pPr marL="457200" lvl="1" indent="0">
              <a:buNone/>
            </a:pPr>
            <a:endParaRPr lang="en-US"/>
          </a:p>
        </p:txBody>
      </p:sp>
      <p:sp>
        <p:nvSpPr>
          <p:cNvPr id="4" name="Slide Number Placeholder 3"/>
          <p:cNvSpPr>
            <a:spLocks noGrp="1"/>
          </p:cNvSpPr>
          <p:nvPr>
            <p:ph type="sldNum" sz="quarter" idx="12"/>
          </p:nvPr>
        </p:nvSpPr>
        <p:spPr/>
        <p:txBody>
          <a:bodyPr/>
          <a:lstStyle/>
          <a:p>
            <a:fld id="{E78B3DBE-3AFD-4A7D-91AB-29FD146FF338}" type="slidenum">
              <a:rPr lang="en-US" smtClean="0"/>
              <a:pPr/>
              <a:t>26</a:t>
            </a:fld>
            <a:endParaRPr lang="en-US"/>
          </a:p>
        </p:txBody>
      </p:sp>
      <p:pic>
        <p:nvPicPr>
          <p:cNvPr id="5" name="Picture 4">
            <a:extLst>
              <a:ext uri="{FF2B5EF4-FFF2-40B4-BE49-F238E27FC236}">
                <a16:creationId xmlns:a16="http://schemas.microsoft.com/office/drawing/2014/main" id="{42D0D057-C16A-496B-B045-801B99FA4400}"/>
              </a:ext>
            </a:extLst>
          </p:cNvPr>
          <p:cNvPicPr>
            <a:picLocks noChangeAspect="1"/>
          </p:cNvPicPr>
          <p:nvPr/>
        </p:nvPicPr>
        <p:blipFill>
          <a:blip r:embed="rId3"/>
          <a:stretch>
            <a:fillRect/>
          </a:stretch>
        </p:blipFill>
        <p:spPr>
          <a:xfrm>
            <a:off x="10081054" y="1487414"/>
            <a:ext cx="2209800" cy="2568990"/>
          </a:xfrm>
          <a:prstGeom prst="rect">
            <a:avLst/>
          </a:prstGeom>
        </p:spPr>
      </p:pic>
      <p:pic>
        <p:nvPicPr>
          <p:cNvPr id="7" name="Picture 6" descr="Oregon license plate with OR4 SPO.">
            <a:extLst>
              <a:ext uri="{FF2B5EF4-FFF2-40B4-BE49-F238E27FC236}">
                <a16:creationId xmlns:a16="http://schemas.microsoft.com/office/drawing/2014/main" id="{FE8214DC-6A1B-B375-9A82-BDAC332410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0370" y="209698"/>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E566A72-DCCA-46BE-E07A-04AEF87E7A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92E46E-9ED6-8B6D-E7A5-3E74D2C69C5C}"/>
              </a:ext>
            </a:extLst>
          </p:cNvPr>
          <p:cNvSpPr>
            <a:spLocks noGrp="1"/>
          </p:cNvSpPr>
          <p:nvPr>
            <p:ph type="title"/>
          </p:nvPr>
        </p:nvSpPr>
        <p:spPr/>
        <p:txBody>
          <a:bodyPr/>
          <a:lstStyle/>
          <a:p>
            <a:r>
              <a:rPr lang="en-US" b="1"/>
              <a:t>Respondent Sources</a:t>
            </a:r>
          </a:p>
        </p:txBody>
      </p:sp>
      <p:sp>
        <p:nvSpPr>
          <p:cNvPr id="3" name="Content Placeholder 2">
            <a:extLst>
              <a:ext uri="{FF2B5EF4-FFF2-40B4-BE49-F238E27FC236}">
                <a16:creationId xmlns:a16="http://schemas.microsoft.com/office/drawing/2014/main" id="{941EB035-5BFE-9C4D-46C3-41EFEF26F195}"/>
              </a:ext>
            </a:extLst>
          </p:cNvPr>
          <p:cNvSpPr>
            <a:spLocks noGrp="1"/>
          </p:cNvSpPr>
          <p:nvPr>
            <p:ph idx="1"/>
          </p:nvPr>
        </p:nvSpPr>
        <p:spPr>
          <a:xfrm>
            <a:off x="1523999" y="2141537"/>
            <a:ext cx="9144001" cy="4351338"/>
          </a:xfrm>
        </p:spPr>
        <p:txBody>
          <a:bodyPr/>
          <a:lstStyle/>
          <a:p>
            <a:r>
              <a:rPr lang="en-US"/>
              <a:t>Student – Primary Source</a:t>
            </a:r>
          </a:p>
          <a:p>
            <a:endParaRPr lang="en-US"/>
          </a:p>
          <a:p>
            <a:endParaRPr lang="en-US"/>
          </a:p>
          <a:p>
            <a:r>
              <a:rPr lang="en-US"/>
              <a:t>Family – Secondary Source</a:t>
            </a:r>
          </a:p>
          <a:p>
            <a:endParaRPr lang="en-US"/>
          </a:p>
          <a:p>
            <a:endParaRPr lang="en-US"/>
          </a:p>
          <a:p>
            <a:r>
              <a:rPr lang="en-US"/>
              <a:t>Other – Tertiary Source</a:t>
            </a:r>
          </a:p>
        </p:txBody>
      </p:sp>
      <p:pic>
        <p:nvPicPr>
          <p:cNvPr id="4" name="Shape 129">
            <a:extLst>
              <a:ext uri="{FF2B5EF4-FFF2-40B4-BE49-F238E27FC236}">
                <a16:creationId xmlns:a16="http://schemas.microsoft.com/office/drawing/2014/main" id="{2565A952-DC01-A017-B9D6-CBC1DFDEB925}"/>
              </a:ext>
            </a:extLst>
          </p:cNvPr>
          <p:cNvPicPr preferRelativeResize="0"/>
          <p:nvPr/>
        </p:nvPicPr>
        <p:blipFill>
          <a:blip r:embed="rId3">
            <a:alphaModFix/>
          </a:blip>
          <a:stretch>
            <a:fillRect/>
          </a:stretch>
        </p:blipFill>
        <p:spPr>
          <a:xfrm>
            <a:off x="7658100" y="1898905"/>
            <a:ext cx="1219200" cy="1219200"/>
          </a:xfrm>
          <a:prstGeom prst="rect">
            <a:avLst/>
          </a:prstGeom>
          <a:noFill/>
          <a:ln>
            <a:noFill/>
          </a:ln>
        </p:spPr>
      </p:pic>
      <p:pic>
        <p:nvPicPr>
          <p:cNvPr id="5" name="Shape 130">
            <a:extLst>
              <a:ext uri="{FF2B5EF4-FFF2-40B4-BE49-F238E27FC236}">
                <a16:creationId xmlns:a16="http://schemas.microsoft.com/office/drawing/2014/main" id="{BD398819-DC69-13FC-F83B-5AB7C234382F}"/>
              </a:ext>
            </a:extLst>
          </p:cNvPr>
          <p:cNvPicPr preferRelativeResize="0"/>
          <p:nvPr/>
        </p:nvPicPr>
        <p:blipFill>
          <a:blip r:embed="rId4">
            <a:alphaModFix/>
          </a:blip>
          <a:stretch>
            <a:fillRect/>
          </a:stretch>
        </p:blipFill>
        <p:spPr>
          <a:xfrm>
            <a:off x="6872288" y="3432430"/>
            <a:ext cx="1219200" cy="1219200"/>
          </a:xfrm>
          <a:prstGeom prst="rect">
            <a:avLst/>
          </a:prstGeom>
          <a:noFill/>
          <a:ln>
            <a:noFill/>
          </a:ln>
        </p:spPr>
      </p:pic>
      <p:pic>
        <p:nvPicPr>
          <p:cNvPr id="6" name="Shape 131">
            <a:extLst>
              <a:ext uri="{FF2B5EF4-FFF2-40B4-BE49-F238E27FC236}">
                <a16:creationId xmlns:a16="http://schemas.microsoft.com/office/drawing/2014/main" id="{3C255B05-6345-2861-C796-722F056D8B66}"/>
              </a:ext>
            </a:extLst>
          </p:cNvPr>
          <p:cNvPicPr preferRelativeResize="0"/>
          <p:nvPr/>
        </p:nvPicPr>
        <p:blipFill>
          <a:blip r:embed="rId5">
            <a:alphaModFix/>
          </a:blip>
          <a:stretch>
            <a:fillRect/>
          </a:stretch>
        </p:blipFill>
        <p:spPr>
          <a:xfrm>
            <a:off x="6872288" y="4965955"/>
            <a:ext cx="1219200" cy="1219200"/>
          </a:xfrm>
          <a:prstGeom prst="rect">
            <a:avLst/>
          </a:prstGeom>
          <a:noFill/>
          <a:ln>
            <a:noFill/>
          </a:ln>
        </p:spPr>
      </p:pic>
      <p:pic>
        <p:nvPicPr>
          <p:cNvPr id="7" name="Shape 132">
            <a:extLst>
              <a:ext uri="{FF2B5EF4-FFF2-40B4-BE49-F238E27FC236}">
                <a16:creationId xmlns:a16="http://schemas.microsoft.com/office/drawing/2014/main" id="{042B11C2-B739-03EB-0741-DB728670CCB1}"/>
              </a:ext>
            </a:extLst>
          </p:cNvPr>
          <p:cNvPicPr preferRelativeResize="0"/>
          <p:nvPr/>
        </p:nvPicPr>
        <p:blipFill>
          <a:blip r:embed="rId6">
            <a:alphaModFix/>
          </a:blip>
          <a:stretch>
            <a:fillRect/>
          </a:stretch>
        </p:blipFill>
        <p:spPr>
          <a:xfrm>
            <a:off x="8443913" y="4965955"/>
            <a:ext cx="1219200" cy="1219200"/>
          </a:xfrm>
          <a:prstGeom prst="rect">
            <a:avLst/>
          </a:prstGeom>
          <a:noFill/>
          <a:ln>
            <a:noFill/>
          </a:ln>
        </p:spPr>
      </p:pic>
      <p:pic>
        <p:nvPicPr>
          <p:cNvPr id="8" name="Shape 134">
            <a:extLst>
              <a:ext uri="{FF2B5EF4-FFF2-40B4-BE49-F238E27FC236}">
                <a16:creationId xmlns:a16="http://schemas.microsoft.com/office/drawing/2014/main" id="{EBC56D71-4EB4-A575-2AA3-E8A265AD33C2}"/>
              </a:ext>
            </a:extLst>
          </p:cNvPr>
          <p:cNvPicPr preferRelativeResize="0"/>
          <p:nvPr/>
        </p:nvPicPr>
        <p:blipFill>
          <a:blip r:embed="rId7">
            <a:alphaModFix/>
          </a:blip>
          <a:stretch>
            <a:fillRect/>
          </a:stretch>
        </p:blipFill>
        <p:spPr>
          <a:xfrm>
            <a:off x="8443913" y="3432418"/>
            <a:ext cx="1219200" cy="1219200"/>
          </a:xfrm>
          <a:prstGeom prst="rect">
            <a:avLst/>
          </a:prstGeom>
          <a:noFill/>
          <a:ln>
            <a:noFill/>
          </a:ln>
        </p:spPr>
      </p:pic>
      <p:pic>
        <p:nvPicPr>
          <p:cNvPr id="10" name="Picture 9" descr="Oregon license plate with OR4 SPO.">
            <a:extLst>
              <a:ext uri="{FF2B5EF4-FFF2-40B4-BE49-F238E27FC236}">
                <a16:creationId xmlns:a16="http://schemas.microsoft.com/office/drawing/2014/main" id="{F4C1F976-D4CB-A4AE-63F2-38C363BD61B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30370" y="209698"/>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982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7C657E5-E00C-0130-F92D-72E107DC4B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0AE4C8-CA39-4807-AD72-956BD711B330}"/>
              </a:ext>
            </a:extLst>
          </p:cNvPr>
          <p:cNvSpPr>
            <a:spLocks noGrp="1"/>
          </p:cNvSpPr>
          <p:nvPr>
            <p:ph type="title"/>
          </p:nvPr>
        </p:nvSpPr>
        <p:spPr/>
        <p:txBody>
          <a:bodyPr/>
          <a:lstStyle/>
          <a:p>
            <a:r>
              <a:rPr lang="en-US" b="1"/>
              <a:t>Pre-Notify</a:t>
            </a:r>
          </a:p>
        </p:txBody>
      </p:sp>
      <p:pic>
        <p:nvPicPr>
          <p:cNvPr id="4" name="Content Placeholder 3">
            <a:extLst>
              <a:ext uri="{FF2B5EF4-FFF2-40B4-BE49-F238E27FC236}">
                <a16:creationId xmlns:a16="http://schemas.microsoft.com/office/drawing/2014/main" id="{6237CD0D-47FA-54E7-ABA9-BADBED315FA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55475" y="2107954"/>
            <a:ext cx="5722055" cy="3365915"/>
          </a:xfrm>
          <a:ln>
            <a:solidFill>
              <a:schemeClr val="tx1"/>
            </a:solidFill>
          </a:ln>
        </p:spPr>
      </p:pic>
      <p:sp>
        <p:nvSpPr>
          <p:cNvPr id="5" name="TextBox 4">
            <a:extLst>
              <a:ext uri="{FF2B5EF4-FFF2-40B4-BE49-F238E27FC236}">
                <a16:creationId xmlns:a16="http://schemas.microsoft.com/office/drawing/2014/main" id="{D0C713DE-67AC-3E7A-2121-7DB86D7D1C71}"/>
              </a:ext>
            </a:extLst>
          </p:cNvPr>
          <p:cNvSpPr txBox="1"/>
          <p:nvPr/>
        </p:nvSpPr>
        <p:spPr>
          <a:xfrm>
            <a:off x="255105" y="1805753"/>
            <a:ext cx="6102626" cy="4401205"/>
          </a:xfrm>
          <a:prstGeom prst="rect">
            <a:avLst/>
          </a:prstGeom>
          <a:noFill/>
        </p:spPr>
        <p:txBody>
          <a:bodyPr wrap="square">
            <a:spAutoFit/>
          </a:bodyPr>
          <a:lstStyle/>
          <a:p>
            <a:pPr marL="457200" indent="-457200">
              <a:buFont typeface="Arial" panose="020B0604020202020204" pitchFamily="34" charset="0"/>
              <a:buChar char="•"/>
            </a:pPr>
            <a:r>
              <a:rPr lang="en-US" sz="2800"/>
              <a:t>Discuss the interview with students while they are in school</a:t>
            </a:r>
          </a:p>
          <a:p>
            <a:pPr marL="457200" indent="-457200">
              <a:buFont typeface="Arial" panose="020B0604020202020204" pitchFamily="34" charset="0"/>
              <a:buChar char="•"/>
            </a:pPr>
            <a:r>
              <a:rPr lang="en-US" sz="2800"/>
              <a:t>Share what district has learned from past students</a:t>
            </a:r>
          </a:p>
          <a:p>
            <a:pPr marL="457200" indent="-457200">
              <a:buFont typeface="Arial" panose="020B0604020202020204" pitchFamily="34" charset="0"/>
              <a:buChar char="•"/>
            </a:pPr>
            <a:r>
              <a:rPr lang="en-US" sz="2800"/>
              <a:t>Include PSO information with other information (e.g., graduation information)</a:t>
            </a:r>
          </a:p>
          <a:p>
            <a:pPr marL="457200" indent="-457200">
              <a:buFont typeface="Arial" panose="020B0604020202020204" pitchFamily="34" charset="0"/>
              <a:buChar char="•"/>
            </a:pPr>
            <a:r>
              <a:rPr lang="en-US" sz="2800"/>
              <a:t>Have students identify who should call them during last IEP meeting (teacher, coach, etc.)</a:t>
            </a:r>
          </a:p>
        </p:txBody>
      </p:sp>
      <p:pic>
        <p:nvPicPr>
          <p:cNvPr id="6" name="Picture 5" descr="Oregon license plate with OR4 SPO.">
            <a:extLst>
              <a:ext uri="{FF2B5EF4-FFF2-40B4-BE49-F238E27FC236}">
                <a16:creationId xmlns:a16="http://schemas.microsoft.com/office/drawing/2014/main" id="{1704900F-E3EA-89B4-65A5-94CD8DB93B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0370" y="209698"/>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529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5E3D3A1-E008-7D0C-73B1-CB765041DF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C7EEB8-4B92-CB94-7A24-F6207D239BDE}"/>
              </a:ext>
            </a:extLst>
          </p:cNvPr>
          <p:cNvSpPr>
            <a:spLocks noGrp="1"/>
          </p:cNvSpPr>
          <p:nvPr>
            <p:ph type="title"/>
          </p:nvPr>
        </p:nvSpPr>
        <p:spPr/>
        <p:txBody>
          <a:bodyPr/>
          <a:lstStyle/>
          <a:p>
            <a:r>
              <a:rPr lang="en-US" b="1"/>
              <a:t>Maintain Contact</a:t>
            </a:r>
          </a:p>
        </p:txBody>
      </p:sp>
      <p:pic>
        <p:nvPicPr>
          <p:cNvPr id="4" name="Content Placeholder 3">
            <a:extLst>
              <a:ext uri="{FF2B5EF4-FFF2-40B4-BE49-F238E27FC236}">
                <a16:creationId xmlns:a16="http://schemas.microsoft.com/office/drawing/2014/main" id="{3BDBE269-17EA-AFD8-770D-5CF92469565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16912" y="1491456"/>
            <a:ext cx="3875088" cy="3875088"/>
          </a:xfrm>
          <a:ln>
            <a:solidFill>
              <a:schemeClr val="tx1"/>
            </a:solidFill>
          </a:ln>
        </p:spPr>
      </p:pic>
      <p:sp>
        <p:nvSpPr>
          <p:cNvPr id="5" name="TextBox 4">
            <a:extLst>
              <a:ext uri="{FF2B5EF4-FFF2-40B4-BE49-F238E27FC236}">
                <a16:creationId xmlns:a16="http://schemas.microsoft.com/office/drawing/2014/main" id="{15C14043-FF88-089E-074A-125BB5DC2175}"/>
              </a:ext>
            </a:extLst>
          </p:cNvPr>
          <p:cNvSpPr txBox="1"/>
          <p:nvPr/>
        </p:nvSpPr>
        <p:spPr>
          <a:xfrm>
            <a:off x="970721" y="2189788"/>
            <a:ext cx="6102626" cy="2677656"/>
          </a:xfrm>
          <a:prstGeom prst="rect">
            <a:avLst/>
          </a:prstGeom>
          <a:noFill/>
        </p:spPr>
        <p:txBody>
          <a:bodyPr wrap="square">
            <a:spAutoFit/>
          </a:bodyPr>
          <a:lstStyle/>
          <a:p>
            <a:pPr marL="285750" indent="-285750">
              <a:buFont typeface="Arial" panose="020B0604020202020204" pitchFamily="34" charset="0"/>
              <a:buChar char="•"/>
            </a:pPr>
            <a:r>
              <a:rPr lang="en-US" sz="2800"/>
              <a:t>Know who in the family is still in school – siblings, cousins, etc. </a:t>
            </a:r>
          </a:p>
          <a:p>
            <a:pPr marL="285750" indent="-285750">
              <a:buFont typeface="Arial" panose="020B0604020202020204" pitchFamily="34" charset="0"/>
              <a:buChar char="•"/>
            </a:pPr>
            <a:r>
              <a:rPr lang="en-US" sz="2800"/>
              <a:t>Leave call back number on messages so youth know it’s you</a:t>
            </a:r>
          </a:p>
          <a:p>
            <a:pPr marL="285750" indent="-285750">
              <a:buFont typeface="Arial" panose="020B0604020202020204" pitchFamily="34" charset="0"/>
              <a:buChar char="•"/>
            </a:pPr>
            <a:r>
              <a:rPr lang="en-US" sz="2800"/>
              <a:t>Use PSO logo on all materials, reminders, etc. </a:t>
            </a:r>
          </a:p>
        </p:txBody>
      </p:sp>
      <p:pic>
        <p:nvPicPr>
          <p:cNvPr id="9" name="Picture 8" descr="Oregon license plate with OR4 SPO.">
            <a:extLst>
              <a:ext uri="{FF2B5EF4-FFF2-40B4-BE49-F238E27FC236}">
                <a16:creationId xmlns:a16="http://schemas.microsoft.com/office/drawing/2014/main" id="{9A7CA641-8F03-B50A-9658-795960CFDF1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0370" y="209698"/>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0749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C46120-DE12-387B-72AC-C2F09F6D932C}"/>
              </a:ext>
            </a:extLst>
          </p:cNvPr>
          <p:cNvSpPr>
            <a:spLocks noGrp="1"/>
          </p:cNvSpPr>
          <p:nvPr>
            <p:ph type="title"/>
          </p:nvPr>
        </p:nvSpPr>
        <p:spPr>
          <a:xfrm>
            <a:off x="300446" y="404314"/>
            <a:ext cx="3704625" cy="1325563"/>
          </a:xfrm>
        </p:spPr>
        <p:txBody>
          <a:bodyPr>
            <a:normAutofit/>
          </a:bodyPr>
          <a:lstStyle/>
          <a:p>
            <a:r>
              <a:rPr lang="en-US" sz="4000" b="1" dirty="0"/>
              <a:t>Indicator B-14</a:t>
            </a:r>
          </a:p>
        </p:txBody>
      </p:sp>
      <p:sp>
        <p:nvSpPr>
          <p:cNvPr id="3" name="Content Placeholder 2">
            <a:extLst>
              <a:ext uri="{FF2B5EF4-FFF2-40B4-BE49-F238E27FC236}">
                <a16:creationId xmlns:a16="http://schemas.microsoft.com/office/drawing/2014/main" id="{7A956566-0E30-2CC9-7649-9FF7A6C062C6}"/>
              </a:ext>
            </a:extLst>
          </p:cNvPr>
          <p:cNvSpPr>
            <a:spLocks noGrp="1"/>
          </p:cNvSpPr>
          <p:nvPr>
            <p:ph idx="1"/>
          </p:nvPr>
        </p:nvSpPr>
        <p:spPr>
          <a:xfrm>
            <a:off x="300446" y="2036218"/>
            <a:ext cx="3256570" cy="4199990"/>
          </a:xfrm>
        </p:spPr>
        <p:txBody>
          <a:bodyPr>
            <a:normAutofit/>
          </a:bodyPr>
          <a:lstStyle/>
          <a:p>
            <a:pPr marL="0" indent="0">
              <a:buNone/>
            </a:pPr>
            <a:r>
              <a:rPr lang="en-US" b="1" dirty="0">
                <a:latin typeface="+mj-lt"/>
              </a:rPr>
              <a:t>States must report the Post School Outcomes (PSO) which is the percent of youth who are no longer in secondary school, have IEP in effect at the time they left school. </a:t>
            </a:r>
          </a:p>
        </p:txBody>
      </p:sp>
      <p:graphicFrame>
        <p:nvGraphicFramePr>
          <p:cNvPr id="2" name="Diagram 1">
            <a:extLst>
              <a:ext uri="{FF2B5EF4-FFF2-40B4-BE49-F238E27FC236}">
                <a16:creationId xmlns:a16="http://schemas.microsoft.com/office/drawing/2014/main" id="{9FC93CB0-64DB-8C8D-A9EB-59C9EA5AD3EE}"/>
              </a:ext>
            </a:extLst>
          </p:cNvPr>
          <p:cNvGraphicFramePr/>
          <p:nvPr>
            <p:extLst>
              <p:ext uri="{D42A27DB-BD31-4B8C-83A1-F6EECF244321}">
                <p14:modId xmlns:p14="http://schemas.microsoft.com/office/powerpoint/2010/main" val="3739623574"/>
              </p:ext>
            </p:extLst>
          </p:nvPr>
        </p:nvGraphicFramePr>
        <p:xfrm>
          <a:off x="4232365" y="404314"/>
          <a:ext cx="8083005" cy="6231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8039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720EE18-5BB5-23E4-2025-559A6813DC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87C08C-D30E-D153-C33D-34D8CE26DBE1}"/>
              </a:ext>
            </a:extLst>
          </p:cNvPr>
          <p:cNvSpPr>
            <a:spLocks noGrp="1"/>
          </p:cNvSpPr>
          <p:nvPr>
            <p:ph type="title"/>
          </p:nvPr>
        </p:nvSpPr>
        <p:spPr/>
        <p:txBody>
          <a:bodyPr/>
          <a:lstStyle/>
          <a:p>
            <a:r>
              <a:rPr lang="en-US" b="1"/>
              <a:t>Asking the Questions</a:t>
            </a:r>
          </a:p>
        </p:txBody>
      </p:sp>
      <p:pic>
        <p:nvPicPr>
          <p:cNvPr id="4" name="Content Placeholder 3" descr="Sharing Links and Wisdom: Birthday Bash Day 13 - BA Tortuga">
            <a:extLst>
              <a:ext uri="{FF2B5EF4-FFF2-40B4-BE49-F238E27FC236}">
                <a16:creationId xmlns:a16="http://schemas.microsoft.com/office/drawing/2014/main" id="{ABF1EBFF-13DB-7B97-8EFF-09196001559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95322" y="2105442"/>
            <a:ext cx="4572000" cy="3274341"/>
          </a:xfrm>
        </p:spPr>
      </p:pic>
      <p:sp>
        <p:nvSpPr>
          <p:cNvPr id="5" name="TextBox 4">
            <a:extLst>
              <a:ext uri="{FF2B5EF4-FFF2-40B4-BE49-F238E27FC236}">
                <a16:creationId xmlns:a16="http://schemas.microsoft.com/office/drawing/2014/main" id="{5FFD095A-D3C1-982F-A497-8736C629660B}"/>
              </a:ext>
            </a:extLst>
          </p:cNvPr>
          <p:cNvSpPr txBox="1"/>
          <p:nvPr/>
        </p:nvSpPr>
        <p:spPr>
          <a:xfrm>
            <a:off x="927652" y="2105442"/>
            <a:ext cx="6096000" cy="3046988"/>
          </a:xfrm>
          <a:prstGeom prst="rect">
            <a:avLst/>
          </a:prstGeom>
          <a:noFill/>
        </p:spPr>
        <p:txBody>
          <a:bodyPr wrap="square">
            <a:spAutoFit/>
          </a:bodyPr>
          <a:lstStyle/>
          <a:p>
            <a:pPr marL="285750" indent="-285750">
              <a:buFont typeface="Arial" panose="020B0604020202020204" pitchFamily="34" charset="0"/>
              <a:buChar char="•"/>
            </a:pPr>
            <a:r>
              <a:rPr lang="en-US" sz="3200"/>
              <a:t>Use questionnaire carefully, but informally</a:t>
            </a:r>
          </a:p>
          <a:p>
            <a:pPr marL="285750" indent="-285750">
              <a:buFont typeface="Arial" panose="020B0604020202020204" pitchFamily="34" charset="0"/>
              <a:buChar char="•"/>
            </a:pPr>
            <a:r>
              <a:rPr lang="en-US" sz="3200"/>
              <a:t>Ask questions exactly as written</a:t>
            </a:r>
          </a:p>
          <a:p>
            <a:pPr marL="285750" indent="-285750">
              <a:buFont typeface="Arial" panose="020B0604020202020204" pitchFamily="34" charset="0"/>
              <a:buChar char="•"/>
            </a:pPr>
            <a:r>
              <a:rPr lang="en-US" sz="3200"/>
              <a:t>Follow the order given</a:t>
            </a:r>
          </a:p>
          <a:p>
            <a:pPr marL="285750" indent="-285750">
              <a:buFont typeface="Arial" panose="020B0604020202020204" pitchFamily="34" charset="0"/>
              <a:buChar char="•"/>
            </a:pPr>
            <a:r>
              <a:rPr lang="en-US" sz="3200"/>
              <a:t>Ask every (required) question</a:t>
            </a:r>
          </a:p>
          <a:p>
            <a:pPr marL="285750" indent="-285750">
              <a:buFont typeface="Arial" panose="020B0604020202020204" pitchFamily="34" charset="0"/>
              <a:buChar char="•"/>
            </a:pPr>
            <a:r>
              <a:rPr lang="en-US" sz="3200"/>
              <a:t>Don't finish sentences</a:t>
            </a:r>
          </a:p>
        </p:txBody>
      </p:sp>
      <p:pic>
        <p:nvPicPr>
          <p:cNvPr id="6" name="Picture 5" descr="Oregon license plate with OR4 SPO.">
            <a:extLst>
              <a:ext uri="{FF2B5EF4-FFF2-40B4-BE49-F238E27FC236}">
                <a16:creationId xmlns:a16="http://schemas.microsoft.com/office/drawing/2014/main" id="{30139CD1-03E3-1CA6-91A9-05F00ED8DD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0370" y="209698"/>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54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55E12FF-4E84-E9EA-263F-EC16FB63B8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A57E51-52B1-0CB6-A35F-A3C000D502AC}"/>
              </a:ext>
            </a:extLst>
          </p:cNvPr>
          <p:cNvSpPr>
            <a:spLocks noGrp="1"/>
          </p:cNvSpPr>
          <p:nvPr>
            <p:ph type="title"/>
          </p:nvPr>
        </p:nvSpPr>
        <p:spPr>
          <a:xfrm>
            <a:off x="1040524" y="365125"/>
            <a:ext cx="10313276" cy="1325563"/>
          </a:xfrm>
        </p:spPr>
        <p:txBody>
          <a:bodyPr>
            <a:normAutofit/>
          </a:bodyPr>
          <a:lstStyle/>
          <a:p>
            <a:r>
              <a:rPr lang="en-US" b="1"/>
              <a:t>Show Interest When Conducting the Survey</a:t>
            </a:r>
          </a:p>
        </p:txBody>
      </p:sp>
      <p:pic>
        <p:nvPicPr>
          <p:cNvPr id="4" name="Content Placeholder 3" descr="Messaging :: 나의 창의력을 키우기 위해서 지켜야될 열두가지">
            <a:extLst>
              <a:ext uri="{FF2B5EF4-FFF2-40B4-BE49-F238E27FC236}">
                <a16:creationId xmlns:a16="http://schemas.microsoft.com/office/drawing/2014/main" id="{83D20AD0-491D-8296-2C44-197304524EB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537435" y="1958116"/>
            <a:ext cx="5486400" cy="3651886"/>
          </a:xfrm>
          <a:ln>
            <a:solidFill>
              <a:schemeClr val="tx1"/>
            </a:solidFill>
          </a:ln>
        </p:spPr>
      </p:pic>
      <p:sp>
        <p:nvSpPr>
          <p:cNvPr id="5" name="TextBox 4">
            <a:extLst>
              <a:ext uri="{FF2B5EF4-FFF2-40B4-BE49-F238E27FC236}">
                <a16:creationId xmlns:a16="http://schemas.microsoft.com/office/drawing/2014/main" id="{4DA67208-E76B-B0E3-E990-5771F5B413B6}"/>
              </a:ext>
            </a:extLst>
          </p:cNvPr>
          <p:cNvSpPr txBox="1"/>
          <p:nvPr/>
        </p:nvSpPr>
        <p:spPr>
          <a:xfrm>
            <a:off x="444063" y="2214399"/>
            <a:ext cx="6093372" cy="1569660"/>
          </a:xfrm>
          <a:prstGeom prst="rect">
            <a:avLst/>
          </a:prstGeom>
          <a:noFill/>
        </p:spPr>
        <p:txBody>
          <a:bodyPr wrap="square">
            <a:spAutoFit/>
          </a:bodyPr>
          <a:lstStyle/>
          <a:p>
            <a:pPr marL="285750" indent="-285750">
              <a:buFont typeface="Arial" panose="020B0604020202020204" pitchFamily="34" charset="0"/>
              <a:buChar char="•"/>
            </a:pPr>
            <a:r>
              <a:rPr lang="en-US" sz="3200"/>
              <a:t>Be enthusiastic and interested in the answers</a:t>
            </a:r>
          </a:p>
          <a:p>
            <a:pPr marL="285750" indent="-285750">
              <a:buFont typeface="Arial" panose="020B0604020202020204" pitchFamily="34" charset="0"/>
              <a:buChar char="•"/>
            </a:pPr>
            <a:r>
              <a:rPr lang="en-US" sz="3200"/>
              <a:t>Convey a non-judgmental tone</a:t>
            </a:r>
          </a:p>
        </p:txBody>
      </p:sp>
    </p:spTree>
    <p:extLst>
      <p:ext uri="{BB962C8B-B14F-4D97-AF65-F5344CB8AC3E}">
        <p14:creationId xmlns:p14="http://schemas.microsoft.com/office/powerpoint/2010/main" val="3966549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Giving Feedback to Respondents </a:t>
            </a:r>
          </a:p>
        </p:txBody>
      </p:sp>
      <p:sp>
        <p:nvSpPr>
          <p:cNvPr id="3" name="Content Placeholder 2"/>
          <p:cNvSpPr>
            <a:spLocks noGrp="1"/>
          </p:cNvSpPr>
          <p:nvPr>
            <p:ph idx="1"/>
          </p:nvPr>
        </p:nvSpPr>
        <p:spPr>
          <a:xfrm>
            <a:off x="1442495" y="1479550"/>
            <a:ext cx="9640664" cy="4876800"/>
          </a:xfrm>
        </p:spPr>
        <p:txBody>
          <a:bodyPr>
            <a:normAutofit fontScale="92500" lnSpcReduction="20000"/>
          </a:bodyPr>
          <a:lstStyle/>
          <a:p>
            <a:pPr>
              <a:spcBef>
                <a:spcPts val="1200"/>
              </a:spcBef>
            </a:pPr>
            <a:r>
              <a:rPr lang="en-US"/>
              <a:t>Give comments to convey understanding and encourage respondents to continue to participate </a:t>
            </a:r>
          </a:p>
          <a:p>
            <a:pPr lvl="1">
              <a:spcBef>
                <a:spcPts val="1200"/>
              </a:spcBef>
            </a:pPr>
            <a:r>
              <a:rPr lang="en-US"/>
              <a:t>Your goal: Completed Interview ….that’s voluntary, confidential, &amp; accurate </a:t>
            </a:r>
          </a:p>
          <a:p>
            <a:pPr>
              <a:spcBef>
                <a:spcPts val="1200"/>
              </a:spcBef>
            </a:pPr>
            <a:r>
              <a:rPr lang="en-US"/>
              <a:t>Provide neutral feedback</a:t>
            </a:r>
          </a:p>
          <a:p>
            <a:pPr lvl="1">
              <a:spcBef>
                <a:spcPts val="1200"/>
              </a:spcBef>
            </a:pPr>
            <a:r>
              <a:rPr lang="en-US"/>
              <a:t>“Thank you.”</a:t>
            </a:r>
          </a:p>
          <a:p>
            <a:pPr lvl="1">
              <a:spcBef>
                <a:spcPts val="1200"/>
              </a:spcBef>
            </a:pPr>
            <a:r>
              <a:rPr lang="en-US"/>
              <a:t>“Alright, we have just a few more questions.”</a:t>
            </a:r>
          </a:p>
          <a:p>
            <a:pPr>
              <a:spcBef>
                <a:spcPts val="1200"/>
              </a:spcBef>
            </a:pPr>
            <a:r>
              <a:rPr lang="en-US"/>
              <a:t>Avoid adding quality statements; they may encourage socially appropriate responses </a:t>
            </a:r>
          </a:p>
          <a:p>
            <a:pPr lvl="1">
              <a:spcBef>
                <a:spcPts val="1200"/>
              </a:spcBef>
            </a:pPr>
            <a:r>
              <a:rPr lang="en-US"/>
              <a:t>“Great!” </a:t>
            </a:r>
          </a:p>
          <a:p>
            <a:pPr lvl="1">
              <a:spcBef>
                <a:spcPts val="1200"/>
              </a:spcBef>
            </a:pPr>
            <a:r>
              <a:rPr lang="en-US"/>
              <a:t>“Good for you.”</a:t>
            </a:r>
          </a:p>
          <a:p>
            <a:pPr>
              <a:spcBef>
                <a:spcPts val="1200"/>
              </a:spcBef>
            </a:pPr>
            <a:r>
              <a:rPr lang="en-US"/>
              <a:t> Never be critical or disappointed the answers </a:t>
            </a:r>
          </a:p>
          <a:p>
            <a:pPr lvl="1">
              <a:spcBef>
                <a:spcPts val="1200"/>
              </a:spcBef>
            </a:pPr>
            <a:r>
              <a:rPr lang="en-US"/>
              <a:t>“Oh, that’s too bad.”</a:t>
            </a:r>
          </a:p>
        </p:txBody>
      </p:sp>
      <p:sp>
        <p:nvSpPr>
          <p:cNvPr id="4" name="Slide Number Placeholder 3"/>
          <p:cNvSpPr>
            <a:spLocks noGrp="1"/>
          </p:cNvSpPr>
          <p:nvPr>
            <p:ph type="sldNum" sz="quarter" idx="12"/>
          </p:nvPr>
        </p:nvSpPr>
        <p:spPr/>
        <p:txBody>
          <a:bodyPr/>
          <a:lstStyle/>
          <a:p>
            <a:fld id="{E78B3DBE-3AFD-4A7D-91AB-29FD146FF338}" type="slidenum">
              <a:rPr lang="en-US" smtClean="0"/>
              <a:pPr/>
              <a:t>32</a:t>
            </a:fld>
            <a:endParaRPr lang="en-US"/>
          </a:p>
        </p:txBody>
      </p:sp>
      <p:pic>
        <p:nvPicPr>
          <p:cNvPr id="5" name="Picture 4">
            <a:extLst>
              <a:ext uri="{FF2B5EF4-FFF2-40B4-BE49-F238E27FC236}">
                <a16:creationId xmlns:a16="http://schemas.microsoft.com/office/drawing/2014/main" id="{9C646A15-4472-4C08-AE52-C6861FE1D1D2}"/>
              </a:ext>
            </a:extLst>
          </p:cNvPr>
          <p:cNvPicPr>
            <a:picLocks noChangeAspect="1"/>
          </p:cNvPicPr>
          <p:nvPr/>
        </p:nvPicPr>
        <p:blipFill>
          <a:blip r:embed="rId2"/>
          <a:stretch>
            <a:fillRect/>
          </a:stretch>
        </p:blipFill>
        <p:spPr>
          <a:xfrm>
            <a:off x="9877425" y="4876800"/>
            <a:ext cx="2314575" cy="1981200"/>
          </a:xfrm>
          <a:prstGeom prst="rect">
            <a:avLst/>
          </a:prstGeom>
        </p:spPr>
      </p:pic>
      <p:pic>
        <p:nvPicPr>
          <p:cNvPr id="7" name="Picture 6" descr="Oregon license plate with OR4 SPO.">
            <a:extLst>
              <a:ext uri="{FF2B5EF4-FFF2-40B4-BE49-F238E27FC236}">
                <a16:creationId xmlns:a16="http://schemas.microsoft.com/office/drawing/2014/main" id="{A27D78DB-5E0D-CDED-439D-F5B52A1454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0370" y="209698"/>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0670FBD-57C3-BCF8-1A3E-3C8157E71C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311F74-8734-4119-56CC-CDF344B889E2}"/>
              </a:ext>
            </a:extLst>
          </p:cNvPr>
          <p:cNvSpPr>
            <a:spLocks noGrp="1"/>
          </p:cNvSpPr>
          <p:nvPr>
            <p:ph type="title"/>
          </p:nvPr>
        </p:nvSpPr>
        <p:spPr/>
        <p:txBody>
          <a:bodyPr/>
          <a:lstStyle/>
          <a:p>
            <a:r>
              <a:rPr lang="en-US" b="1"/>
              <a:t>Provide Incentives</a:t>
            </a:r>
          </a:p>
        </p:txBody>
      </p:sp>
      <p:pic>
        <p:nvPicPr>
          <p:cNvPr id="4" name="Content Placeholder 3" descr="Simblissity: May 2012">
            <a:extLst>
              <a:ext uri="{FF2B5EF4-FFF2-40B4-BE49-F238E27FC236}">
                <a16:creationId xmlns:a16="http://schemas.microsoft.com/office/drawing/2014/main" id="{A977E1B9-C354-EF61-B33A-ACAEF7F3BA6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67600" y="1854003"/>
            <a:ext cx="4572000" cy="3383283"/>
          </a:xfrm>
          <a:ln>
            <a:solidFill>
              <a:schemeClr val="tx1"/>
            </a:solidFill>
          </a:ln>
        </p:spPr>
      </p:pic>
      <p:sp>
        <p:nvSpPr>
          <p:cNvPr id="5" name="TextBox 4">
            <a:extLst>
              <a:ext uri="{FF2B5EF4-FFF2-40B4-BE49-F238E27FC236}">
                <a16:creationId xmlns:a16="http://schemas.microsoft.com/office/drawing/2014/main" id="{A9A1465C-16F5-B75E-B7EE-45040B1300ED}"/>
              </a:ext>
            </a:extLst>
          </p:cNvPr>
          <p:cNvSpPr txBox="1"/>
          <p:nvPr/>
        </p:nvSpPr>
        <p:spPr>
          <a:xfrm>
            <a:off x="688428" y="1854003"/>
            <a:ext cx="6093372" cy="3539430"/>
          </a:xfrm>
          <a:prstGeom prst="rect">
            <a:avLst/>
          </a:prstGeom>
          <a:noFill/>
        </p:spPr>
        <p:txBody>
          <a:bodyPr wrap="square">
            <a:spAutoFit/>
          </a:bodyPr>
          <a:lstStyle/>
          <a:p>
            <a:pPr marL="457200" indent="-457200">
              <a:buFont typeface="Arial" panose="020B0604020202020204" pitchFamily="34" charset="0"/>
              <a:buChar char="•"/>
            </a:pPr>
            <a:r>
              <a:rPr lang="en-US" sz="3200"/>
              <a:t>Remind students that information will be shared to help other students and improve school services.</a:t>
            </a:r>
          </a:p>
          <a:p>
            <a:pPr marL="457200" indent="-457200">
              <a:buFont typeface="Arial" panose="020B0604020202020204" pitchFamily="34" charset="0"/>
              <a:buChar char="•"/>
            </a:pPr>
            <a:r>
              <a:rPr lang="en-US" sz="3200"/>
              <a:t>Modest, $5.00 monetary incentive to “hardest” of the hard-to-find youth</a:t>
            </a:r>
          </a:p>
        </p:txBody>
      </p:sp>
      <p:pic>
        <p:nvPicPr>
          <p:cNvPr id="6" name="Picture 5" descr="Oregon license plate with OR4 SPO.">
            <a:extLst>
              <a:ext uri="{FF2B5EF4-FFF2-40B4-BE49-F238E27FC236}">
                <a16:creationId xmlns:a16="http://schemas.microsoft.com/office/drawing/2014/main" id="{4679C5EE-EA2F-FDB1-2EA1-54EC2E2AA3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0370" y="209698"/>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6928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DEE47-FB0B-F116-A7B1-EF148D9A77D8}"/>
              </a:ext>
            </a:extLst>
          </p:cNvPr>
          <p:cNvSpPr>
            <a:spLocks noGrp="1"/>
          </p:cNvSpPr>
          <p:nvPr>
            <p:ph type="title"/>
          </p:nvPr>
        </p:nvSpPr>
        <p:spPr/>
        <p:txBody>
          <a:bodyPr/>
          <a:lstStyle/>
          <a:p>
            <a:r>
              <a:rPr lang="en-US" b="1"/>
              <a:t>Data Collection 2024</a:t>
            </a:r>
          </a:p>
        </p:txBody>
      </p:sp>
      <p:sp>
        <p:nvSpPr>
          <p:cNvPr id="3" name="Content Placeholder 2">
            <a:extLst>
              <a:ext uri="{FF2B5EF4-FFF2-40B4-BE49-F238E27FC236}">
                <a16:creationId xmlns:a16="http://schemas.microsoft.com/office/drawing/2014/main" id="{50EF5BD8-6331-CE4B-5ABB-DFEB8CF1915C}"/>
              </a:ext>
            </a:extLst>
          </p:cNvPr>
          <p:cNvSpPr>
            <a:spLocks noGrp="1"/>
          </p:cNvSpPr>
          <p:nvPr>
            <p:ph idx="1"/>
          </p:nvPr>
        </p:nvSpPr>
        <p:spPr>
          <a:xfrm>
            <a:off x="1137743" y="1949232"/>
            <a:ext cx="9144001" cy="4351338"/>
          </a:xfrm>
        </p:spPr>
        <p:txBody>
          <a:bodyPr>
            <a:normAutofit/>
          </a:bodyPr>
          <a:lstStyle/>
          <a:p>
            <a:r>
              <a:rPr lang="en-US" sz="3600"/>
              <a:t>Two State Targets:</a:t>
            </a:r>
          </a:p>
          <a:p>
            <a:pPr lvl="1"/>
            <a:r>
              <a:rPr lang="en-US" sz="3200"/>
              <a:t>Attempt to contact: 100% of students on the student list</a:t>
            </a:r>
          </a:p>
          <a:p>
            <a:pPr lvl="1"/>
            <a:r>
              <a:rPr lang="en-US" sz="3200"/>
              <a:t>Completed interview: 85% of students on the student list</a:t>
            </a:r>
          </a:p>
          <a:p>
            <a:r>
              <a:rPr lang="en-US" sz="3600"/>
              <a:t>PSO 2.0 App automatically records each attempt electronically </a:t>
            </a:r>
          </a:p>
          <a:p>
            <a:endParaRPr lang="en-US" sz="3600"/>
          </a:p>
        </p:txBody>
      </p:sp>
      <p:pic>
        <p:nvPicPr>
          <p:cNvPr id="4" name="Picture 3">
            <a:extLst>
              <a:ext uri="{FF2B5EF4-FFF2-40B4-BE49-F238E27FC236}">
                <a16:creationId xmlns:a16="http://schemas.microsoft.com/office/drawing/2014/main" id="{2D53335D-E4AE-103A-438B-DA35015D2D24}"/>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a:off x="9390075" y="4490357"/>
            <a:ext cx="2595113" cy="2140527"/>
          </a:xfrm>
          <a:prstGeom prst="rect">
            <a:avLst/>
          </a:prstGeom>
          <a:ln>
            <a:noFill/>
          </a:ln>
          <a:effectLst>
            <a:outerShdw blurRad="292100" dist="139700" dir="2700000" algn="tl" rotWithShape="0">
              <a:srgbClr val="333333">
                <a:alpha val="65000"/>
              </a:srgbClr>
            </a:outerShdw>
          </a:effectLst>
        </p:spPr>
      </p:pic>
      <p:pic>
        <p:nvPicPr>
          <p:cNvPr id="6" name="Picture 5" descr="Oregon license plate with OR4 SPO.">
            <a:extLst>
              <a:ext uri="{FF2B5EF4-FFF2-40B4-BE49-F238E27FC236}">
                <a16:creationId xmlns:a16="http://schemas.microsoft.com/office/drawing/2014/main" id="{D1A21E16-4024-83B5-1A1D-F3D685EEA6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0370" y="209698"/>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1666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220BBB4-D58F-5C8C-8845-21A6F6C40AE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6B49FC-CC5F-9F6E-80BB-1188887853B6}"/>
              </a:ext>
            </a:extLst>
          </p:cNvPr>
          <p:cNvSpPr>
            <a:spLocks noGrp="1"/>
          </p:cNvSpPr>
          <p:nvPr>
            <p:ph type="sldNum" sz="quarter" idx="12"/>
          </p:nvPr>
        </p:nvSpPr>
        <p:spPr>
          <a:xfrm>
            <a:off x="8610600" y="6139793"/>
            <a:ext cx="289111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7F5B69-6281-4C1F-8C38-6DA0F56DA430}" type="slidenum">
              <a:rPr lang="en-US" smtClean="0"/>
              <a:pPr/>
              <a:t>35</a:t>
            </a:fld>
            <a:endParaRPr lang="en-US"/>
          </a:p>
        </p:txBody>
      </p:sp>
      <p:sp>
        <p:nvSpPr>
          <p:cNvPr id="4" name="Title 3">
            <a:extLst>
              <a:ext uri="{FF2B5EF4-FFF2-40B4-BE49-F238E27FC236}">
                <a16:creationId xmlns:a16="http://schemas.microsoft.com/office/drawing/2014/main" id="{7C98CDC1-275E-5044-8C4F-CB85722C57D0}"/>
              </a:ext>
            </a:extLst>
          </p:cNvPr>
          <p:cNvSpPr>
            <a:spLocks noGrp="1"/>
          </p:cNvSpPr>
          <p:nvPr>
            <p:ph type="title"/>
          </p:nvPr>
        </p:nvSpPr>
        <p:spPr>
          <a:xfrm>
            <a:off x="2051222" y="353082"/>
            <a:ext cx="9423602" cy="1657426"/>
          </a:xfrm>
        </p:spPr>
        <p:txBody>
          <a:bodyPr>
            <a:normAutofit/>
          </a:bodyPr>
          <a:lstStyle/>
          <a:p>
            <a:r>
              <a:rPr lang="en-US" b="1"/>
              <a:t>PSO Response from the Field: </a:t>
            </a:r>
            <a:br>
              <a:rPr lang="en-US" b="1"/>
            </a:br>
            <a:r>
              <a:rPr lang="en-US" b="1"/>
              <a:t>Why do you think PSOs are important?</a:t>
            </a:r>
          </a:p>
        </p:txBody>
      </p:sp>
      <p:pic>
        <p:nvPicPr>
          <p:cNvPr id="5" name="Picture 4" descr="Oregon license plate with OR4 SPO.">
            <a:extLst>
              <a:ext uri="{FF2B5EF4-FFF2-40B4-BE49-F238E27FC236}">
                <a16:creationId xmlns:a16="http://schemas.microsoft.com/office/drawing/2014/main" id="{3AEAA66E-95F6-941A-2647-FCC0F84A8E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0370" y="209698"/>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
            <a:extLst>
              <a:ext uri="{FF2B5EF4-FFF2-40B4-BE49-F238E27FC236}">
                <a16:creationId xmlns:a16="http://schemas.microsoft.com/office/drawing/2014/main" id="{6C1CC03B-FCCF-5E5A-C9C1-EF2DC47EAD47}"/>
              </a:ext>
            </a:extLst>
          </p:cNvPr>
          <p:cNvSpPr txBox="1">
            <a:spLocks/>
          </p:cNvSpPr>
          <p:nvPr/>
        </p:nvSpPr>
        <p:spPr>
          <a:xfrm>
            <a:off x="690282" y="2153892"/>
            <a:ext cx="10784542" cy="41090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solidFill>
                  <a:srgbClr val="212121"/>
                </a:solidFill>
                <a:latin typeface="+mj-lt"/>
              </a:rPr>
              <a:t>“PSO data are extremely important to our local Special Education PLC (Professional Learning Community) because it provides us with feedback regarding how well we have prepared our students for life after high school.” </a:t>
            </a:r>
          </a:p>
          <a:p>
            <a:r>
              <a:rPr lang="en-US" sz="2800">
                <a:latin typeface="+mj-lt"/>
              </a:rPr>
              <a:t>“It's especially helpful to hear from the students who have received Transition Services, as they can really shed some light on how we're doing……”</a:t>
            </a:r>
          </a:p>
          <a:p>
            <a:r>
              <a:rPr lang="en-US" sz="2800">
                <a:latin typeface="+mj-lt"/>
              </a:rPr>
              <a:t>“Sometimes we hear that students are having a hard time while at PCC, or a 4-year college, and we are able to remind them that they may have the option of receiving accommodations at their Institution.” </a:t>
            </a:r>
          </a:p>
        </p:txBody>
      </p:sp>
      <p:sp>
        <p:nvSpPr>
          <p:cNvPr id="7" name="Title 4">
            <a:extLst>
              <a:ext uri="{FF2B5EF4-FFF2-40B4-BE49-F238E27FC236}">
                <a16:creationId xmlns:a16="http://schemas.microsoft.com/office/drawing/2014/main" id="{B5DCC1D0-6847-B5B8-F74F-CEB32FCBB6FB}"/>
              </a:ext>
            </a:extLst>
          </p:cNvPr>
          <p:cNvSpPr txBox="1">
            <a:spLocks/>
          </p:cNvSpPr>
          <p:nvPr/>
        </p:nvSpPr>
        <p:spPr>
          <a:xfrm>
            <a:off x="2201202" y="1314205"/>
            <a:ext cx="7473700" cy="1026460"/>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endParaRPr lang="en-US" sz="3600"/>
          </a:p>
        </p:txBody>
      </p:sp>
    </p:spTree>
    <p:extLst>
      <p:ext uri="{BB962C8B-B14F-4D97-AF65-F5344CB8AC3E}">
        <p14:creationId xmlns:p14="http://schemas.microsoft.com/office/powerpoint/2010/main" val="267668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27AB743-4C17-0DF8-E10C-5B01F4609B6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0EB4F17-1978-8456-B317-8E2F731D9DB4}"/>
              </a:ext>
            </a:extLst>
          </p:cNvPr>
          <p:cNvSpPr>
            <a:spLocks noGrp="1"/>
          </p:cNvSpPr>
          <p:nvPr>
            <p:ph type="sldNum" sz="quarter" idx="12"/>
          </p:nvPr>
        </p:nvSpPr>
        <p:spPr>
          <a:xfrm>
            <a:off x="8610600" y="6139793"/>
            <a:ext cx="289111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7F5B69-6281-4C1F-8C38-6DA0F56DA430}" type="slidenum">
              <a:rPr lang="en-US" smtClean="0"/>
              <a:pPr/>
              <a:t>36</a:t>
            </a:fld>
            <a:endParaRPr lang="en-US"/>
          </a:p>
        </p:txBody>
      </p:sp>
      <p:sp>
        <p:nvSpPr>
          <p:cNvPr id="4" name="Title 3">
            <a:extLst>
              <a:ext uri="{FF2B5EF4-FFF2-40B4-BE49-F238E27FC236}">
                <a16:creationId xmlns:a16="http://schemas.microsoft.com/office/drawing/2014/main" id="{26AFA874-C81D-ED30-50BD-E545B4034E3C}"/>
              </a:ext>
            </a:extLst>
          </p:cNvPr>
          <p:cNvSpPr>
            <a:spLocks noGrp="1"/>
          </p:cNvSpPr>
          <p:nvPr>
            <p:ph type="title"/>
          </p:nvPr>
        </p:nvSpPr>
        <p:spPr>
          <a:xfrm>
            <a:off x="567559" y="951392"/>
            <a:ext cx="12354298" cy="1026460"/>
          </a:xfrm>
        </p:spPr>
        <p:txBody>
          <a:bodyPr>
            <a:normAutofit fontScale="90000"/>
          </a:bodyPr>
          <a:lstStyle/>
          <a:p>
            <a:r>
              <a:rPr lang="en-US" b="1"/>
              <a:t>PSO Response from the Field: </a:t>
            </a:r>
            <a:br>
              <a:rPr lang="en-US" b="1"/>
            </a:br>
            <a:r>
              <a:rPr lang="en-US" b="1"/>
              <a:t>How do you and your district use the data to improve services?</a:t>
            </a:r>
            <a:br>
              <a:rPr lang="en-US"/>
            </a:br>
            <a:endParaRPr lang="en-US"/>
          </a:p>
        </p:txBody>
      </p:sp>
      <p:pic>
        <p:nvPicPr>
          <p:cNvPr id="5" name="Picture 4" descr="Oregon license plate with OR4 SPO.">
            <a:extLst>
              <a:ext uri="{FF2B5EF4-FFF2-40B4-BE49-F238E27FC236}">
                <a16:creationId xmlns:a16="http://schemas.microsoft.com/office/drawing/2014/main" id="{FFE86CA2-71C6-C32E-B726-74CCBE4F89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1276" y="162619"/>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4">
            <a:extLst>
              <a:ext uri="{FF2B5EF4-FFF2-40B4-BE49-F238E27FC236}">
                <a16:creationId xmlns:a16="http://schemas.microsoft.com/office/drawing/2014/main" id="{17A57302-2A61-7704-1570-321B7875CF34}"/>
              </a:ext>
            </a:extLst>
          </p:cNvPr>
          <p:cNvSpPr txBox="1">
            <a:spLocks/>
          </p:cNvSpPr>
          <p:nvPr/>
        </p:nvSpPr>
        <p:spPr>
          <a:xfrm>
            <a:off x="419726" y="1222498"/>
            <a:ext cx="11527436" cy="755354"/>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endParaRPr lang="en-US" sz="3400"/>
          </a:p>
        </p:txBody>
      </p:sp>
      <p:sp>
        <p:nvSpPr>
          <p:cNvPr id="8" name="Content Placeholder 1">
            <a:extLst>
              <a:ext uri="{FF2B5EF4-FFF2-40B4-BE49-F238E27FC236}">
                <a16:creationId xmlns:a16="http://schemas.microsoft.com/office/drawing/2014/main" id="{D380027F-E9D0-355B-E706-AB6AC43BF607}"/>
              </a:ext>
            </a:extLst>
          </p:cNvPr>
          <p:cNvSpPr txBox="1">
            <a:spLocks/>
          </p:cNvSpPr>
          <p:nvPr/>
        </p:nvSpPr>
        <p:spPr>
          <a:xfrm>
            <a:off x="419726" y="2096731"/>
            <a:ext cx="11426766" cy="17707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solidFill>
                  <a:srgbClr val="212121"/>
                </a:solidFill>
              </a:rPr>
              <a:t>“Over the past few years, our data have shown low enrollment in post-secondary education and training. Our SPED PLC made a commitment to supporting students with accessing our career center, applying for FAFSA, engaging in more college trips, and connecting with programs such as TRIO and Aspire in hopes that we will see more students enrolled in Post-secondary education and training.”</a:t>
            </a:r>
            <a:endParaRPr lang="en-US" sz="2800"/>
          </a:p>
        </p:txBody>
      </p:sp>
      <p:sp>
        <p:nvSpPr>
          <p:cNvPr id="2" name="TextBox 1">
            <a:extLst>
              <a:ext uri="{FF2B5EF4-FFF2-40B4-BE49-F238E27FC236}">
                <a16:creationId xmlns:a16="http://schemas.microsoft.com/office/drawing/2014/main" id="{A0687416-7EA0-FFD6-B3DB-8F6C653C82B3}"/>
              </a:ext>
            </a:extLst>
          </p:cNvPr>
          <p:cNvSpPr txBox="1"/>
          <p:nvPr/>
        </p:nvSpPr>
        <p:spPr>
          <a:xfrm>
            <a:off x="419726" y="4611231"/>
            <a:ext cx="11317572" cy="2246769"/>
          </a:xfrm>
          <a:prstGeom prst="rect">
            <a:avLst/>
          </a:prstGeom>
          <a:noFill/>
        </p:spPr>
        <p:txBody>
          <a:bodyPr wrap="square" rtlCol="0">
            <a:spAutoFit/>
          </a:bodyPr>
          <a:lstStyle/>
          <a:p>
            <a:pPr marL="342900" indent="-342900">
              <a:buFont typeface="Arial" panose="020B0604020202020204" pitchFamily="34" charset="0"/>
              <a:buChar char="•"/>
            </a:pPr>
            <a:r>
              <a:rPr lang="en-US" sz="2800"/>
              <a:t>“The student and parent comments let us know what has affected them the most - what we did well, and where we need to improve. Sometimes the comments are surprising - things that we had never considered would be important to parents or students come up when they have the opportunity to say whatever is on their mind…”</a:t>
            </a:r>
            <a:endParaRPr lang="en-US" sz="2800">
              <a:solidFill>
                <a:srgbClr val="212121"/>
              </a:solidFill>
            </a:endParaRPr>
          </a:p>
        </p:txBody>
      </p:sp>
    </p:spTree>
    <p:extLst>
      <p:ext uri="{BB962C8B-B14F-4D97-AF65-F5344CB8AC3E}">
        <p14:creationId xmlns:p14="http://schemas.microsoft.com/office/powerpoint/2010/main" val="350579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A6C48B7-D3B1-1C91-9640-C84DA8D119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234D9D-8B9A-0F3C-7DEB-63C97538C513}"/>
              </a:ext>
            </a:extLst>
          </p:cNvPr>
          <p:cNvSpPr>
            <a:spLocks noGrp="1"/>
          </p:cNvSpPr>
          <p:nvPr>
            <p:ph type="title"/>
          </p:nvPr>
        </p:nvSpPr>
        <p:spPr>
          <a:xfrm>
            <a:off x="1526005" y="214040"/>
            <a:ext cx="9139989" cy="1325563"/>
          </a:xfrm>
        </p:spPr>
        <p:txBody>
          <a:bodyPr/>
          <a:lstStyle/>
          <a:p>
            <a:r>
              <a:rPr lang="en-US"/>
              <a:t>https://transitionoregon.org/</a:t>
            </a:r>
          </a:p>
        </p:txBody>
      </p:sp>
      <p:pic>
        <p:nvPicPr>
          <p:cNvPr id="4" name="Picture 3">
            <a:extLst>
              <a:ext uri="{FF2B5EF4-FFF2-40B4-BE49-F238E27FC236}">
                <a16:creationId xmlns:a16="http://schemas.microsoft.com/office/drawing/2014/main" id="{4D0351EE-39F5-A326-3C3D-70FA9433E182}"/>
              </a:ext>
            </a:extLst>
          </p:cNvPr>
          <p:cNvPicPr>
            <a:picLocks noChangeAspect="1"/>
          </p:cNvPicPr>
          <p:nvPr/>
        </p:nvPicPr>
        <p:blipFill>
          <a:blip r:embed="rId3"/>
          <a:stretch>
            <a:fillRect/>
          </a:stretch>
        </p:blipFill>
        <p:spPr>
          <a:xfrm>
            <a:off x="0" y="1149179"/>
            <a:ext cx="12192000" cy="5795318"/>
          </a:xfrm>
          <a:prstGeom prst="rect">
            <a:avLst/>
          </a:prstGeom>
        </p:spPr>
      </p:pic>
      <p:pic>
        <p:nvPicPr>
          <p:cNvPr id="5" name="Picture 4" descr="Oregon license plate with OR4 SPO.">
            <a:extLst>
              <a:ext uri="{FF2B5EF4-FFF2-40B4-BE49-F238E27FC236}">
                <a16:creationId xmlns:a16="http://schemas.microsoft.com/office/drawing/2014/main" id="{F81965E9-A6CE-BA68-8BF2-8CE114CFAB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0370" y="209698"/>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998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B3116-B26F-4EA4-953E-F4349C56FBD0}"/>
              </a:ext>
            </a:extLst>
          </p:cNvPr>
          <p:cNvSpPr>
            <a:spLocks noGrp="1"/>
          </p:cNvSpPr>
          <p:nvPr>
            <p:ph type="title"/>
          </p:nvPr>
        </p:nvSpPr>
        <p:spPr>
          <a:xfrm>
            <a:off x="1808019" y="0"/>
            <a:ext cx="10515600" cy="1325563"/>
          </a:xfrm>
        </p:spPr>
        <p:txBody>
          <a:bodyPr/>
          <a:lstStyle/>
          <a:p>
            <a:r>
              <a:rPr lang="en-US" dirty="0"/>
              <a:t>Save the Dates: 2024 Trainings</a:t>
            </a:r>
          </a:p>
        </p:txBody>
      </p:sp>
      <p:sp>
        <p:nvSpPr>
          <p:cNvPr id="15" name="Content Placeholder 14">
            <a:extLst>
              <a:ext uri="{FF2B5EF4-FFF2-40B4-BE49-F238E27FC236}">
                <a16:creationId xmlns:a16="http://schemas.microsoft.com/office/drawing/2014/main" id="{2D10C68B-CAE2-1321-B694-A057BB58BBA7}"/>
              </a:ext>
            </a:extLst>
          </p:cNvPr>
          <p:cNvSpPr>
            <a:spLocks noGrp="1"/>
          </p:cNvSpPr>
          <p:nvPr>
            <p:ph idx="1"/>
          </p:nvPr>
        </p:nvSpPr>
        <p:spPr/>
        <p:txBody>
          <a:bodyPr/>
          <a:lstStyle/>
          <a:p>
            <a:endParaRPr lang="en-US"/>
          </a:p>
        </p:txBody>
      </p:sp>
      <p:graphicFrame>
        <p:nvGraphicFramePr>
          <p:cNvPr id="16" name="Content Placeholder 3">
            <a:extLst>
              <a:ext uri="{FF2B5EF4-FFF2-40B4-BE49-F238E27FC236}">
                <a16:creationId xmlns:a16="http://schemas.microsoft.com/office/drawing/2014/main" id="{3481D4A3-D670-C34E-5B70-BC5058D2A288}"/>
              </a:ext>
            </a:extLst>
          </p:cNvPr>
          <p:cNvGraphicFramePr>
            <a:graphicFrameLocks/>
          </p:cNvGraphicFramePr>
          <p:nvPr/>
        </p:nvGraphicFramePr>
        <p:xfrm>
          <a:off x="260350" y="1064059"/>
          <a:ext cx="11849099" cy="5821062"/>
        </p:xfrm>
        <a:graphic>
          <a:graphicData uri="http://schemas.openxmlformats.org/drawingml/2006/table">
            <a:tbl>
              <a:tblPr firstRow="1" bandRow="1">
                <a:tableStyleId>{1E171933-4619-4E11-9A3F-F7608DF75F80}</a:tableStyleId>
              </a:tblPr>
              <a:tblGrid>
                <a:gridCol w="4253490">
                  <a:extLst>
                    <a:ext uri="{9D8B030D-6E8A-4147-A177-3AD203B41FA5}">
                      <a16:colId xmlns:a16="http://schemas.microsoft.com/office/drawing/2014/main" val="483952707"/>
                    </a:ext>
                  </a:extLst>
                </a:gridCol>
                <a:gridCol w="3277465">
                  <a:extLst>
                    <a:ext uri="{9D8B030D-6E8A-4147-A177-3AD203B41FA5}">
                      <a16:colId xmlns:a16="http://schemas.microsoft.com/office/drawing/2014/main" val="3103423009"/>
                    </a:ext>
                  </a:extLst>
                </a:gridCol>
                <a:gridCol w="2899036">
                  <a:extLst>
                    <a:ext uri="{9D8B030D-6E8A-4147-A177-3AD203B41FA5}">
                      <a16:colId xmlns:a16="http://schemas.microsoft.com/office/drawing/2014/main" val="3203526473"/>
                    </a:ext>
                  </a:extLst>
                </a:gridCol>
                <a:gridCol w="1419108">
                  <a:extLst>
                    <a:ext uri="{9D8B030D-6E8A-4147-A177-3AD203B41FA5}">
                      <a16:colId xmlns:a16="http://schemas.microsoft.com/office/drawing/2014/main" val="1427172043"/>
                    </a:ext>
                  </a:extLst>
                </a:gridCol>
              </a:tblGrid>
              <a:tr h="363650">
                <a:tc>
                  <a:txBody>
                    <a:bodyPr/>
                    <a:lstStyle/>
                    <a:p>
                      <a:r>
                        <a:rPr lang="en-US" sz="2000" b="1" dirty="0">
                          <a:solidFill>
                            <a:schemeClr val="tx1"/>
                          </a:solidFill>
                        </a:rPr>
                        <a:t>Date/Time</a:t>
                      </a:r>
                    </a:p>
                  </a:txBody>
                  <a:tcPr/>
                </a:tc>
                <a:tc>
                  <a:txBody>
                    <a:bodyPr/>
                    <a:lstStyle/>
                    <a:p>
                      <a:r>
                        <a:rPr lang="en-US" sz="2000" b="1" dirty="0">
                          <a:solidFill>
                            <a:schemeClr val="tx1"/>
                          </a:solidFill>
                        </a:rPr>
                        <a:t>Audience</a:t>
                      </a:r>
                    </a:p>
                  </a:txBody>
                  <a:tcPr/>
                </a:tc>
                <a:tc>
                  <a:txBody>
                    <a:bodyPr/>
                    <a:lstStyle/>
                    <a:p>
                      <a:r>
                        <a:rPr lang="en-US" sz="2000" b="1" dirty="0">
                          <a:solidFill>
                            <a:schemeClr val="tx1"/>
                          </a:solidFill>
                        </a:rPr>
                        <a:t>Objective</a:t>
                      </a:r>
                    </a:p>
                  </a:txBody>
                  <a:tcPr/>
                </a:tc>
                <a:tc>
                  <a:txBody>
                    <a:bodyPr/>
                    <a:lstStyle/>
                    <a:p>
                      <a:r>
                        <a:rPr lang="en-US" sz="2000" b="1" dirty="0">
                          <a:solidFill>
                            <a:schemeClr val="tx1"/>
                          </a:solidFill>
                        </a:rPr>
                        <a:t>Mode</a:t>
                      </a:r>
                    </a:p>
                  </a:txBody>
                  <a:tcPr/>
                </a:tc>
                <a:extLst>
                  <a:ext uri="{0D108BD9-81ED-4DB2-BD59-A6C34878D82A}">
                    <a16:rowId xmlns:a16="http://schemas.microsoft.com/office/drawing/2014/main" val="2310729627"/>
                  </a:ext>
                </a:extLst>
              </a:tr>
              <a:tr h="704299">
                <a:tc>
                  <a:txBody>
                    <a:bodyPr/>
                    <a:lstStyle/>
                    <a:p>
                      <a:r>
                        <a:rPr lang="en-US" sz="1400" b="1" dirty="0"/>
                        <a:t>February 16, Posted </a:t>
                      </a:r>
                    </a:p>
                    <a:p>
                      <a:r>
                        <a:rPr lang="en-US" sz="1400" dirty="0"/>
                        <a:t>The Results are In: </a:t>
                      </a:r>
                      <a:r>
                        <a:rPr lang="en-US" sz="1400" kern="1200" dirty="0">
                          <a:solidFill>
                            <a:schemeClr val="dk1"/>
                          </a:solidFill>
                          <a:effectLst/>
                        </a:rPr>
                        <a:t>PSO results from 2023  </a:t>
                      </a:r>
                      <a:endParaRPr lang="en-US" sz="1400" i="1" dirty="0"/>
                    </a:p>
                  </a:txBody>
                  <a:tcPr/>
                </a:tc>
                <a:tc>
                  <a:txBody>
                    <a:bodyPr/>
                    <a:lstStyle/>
                    <a:p>
                      <a:r>
                        <a:rPr lang="en-US" sz="1400" dirty="0"/>
                        <a:t>All Interested Parties </a:t>
                      </a:r>
                    </a:p>
                  </a:txBody>
                  <a:tcPr/>
                </a:tc>
                <a:tc>
                  <a:txBody>
                    <a:bodyPr/>
                    <a:lstStyle/>
                    <a:p>
                      <a:r>
                        <a:rPr lang="en-US" sz="1400" dirty="0"/>
                        <a:t>To share results from the 2023 data collection efforts </a:t>
                      </a:r>
                    </a:p>
                  </a:txBody>
                  <a:tcPr/>
                </a:tc>
                <a:tc>
                  <a:txBody>
                    <a:bodyPr/>
                    <a:lstStyle/>
                    <a:p>
                      <a:r>
                        <a:rPr lang="en-US" sz="1400" dirty="0"/>
                        <a:t>Recorded only </a:t>
                      </a:r>
                    </a:p>
                  </a:txBody>
                  <a:tcPr/>
                </a:tc>
                <a:extLst>
                  <a:ext uri="{0D108BD9-81ED-4DB2-BD59-A6C34878D82A}">
                    <a16:rowId xmlns:a16="http://schemas.microsoft.com/office/drawing/2014/main" val="2801151509"/>
                  </a:ext>
                </a:extLst>
              </a:tr>
              <a:tr h="573772">
                <a:tc>
                  <a:txBody>
                    <a:bodyPr/>
                    <a:lstStyle/>
                    <a:p>
                      <a:r>
                        <a:rPr lang="en-US" sz="1400" b="1" dirty="0"/>
                        <a:t>March – OSTC</a:t>
                      </a:r>
                    </a:p>
                    <a:p>
                      <a:r>
                        <a:rPr lang="en-US" sz="1400" b="1" dirty="0"/>
                        <a:t>-PSO Processes</a:t>
                      </a:r>
                      <a:endParaRPr lang="en-US" sz="1400" i="1" dirty="0"/>
                    </a:p>
                  </a:txBody>
                  <a:tcPr/>
                </a:tc>
                <a:tc gridSpan="2">
                  <a:txBody>
                    <a:bodyPr/>
                    <a:lstStyle/>
                    <a:p>
                      <a:r>
                        <a:rPr lang="en-US" sz="1400" dirty="0"/>
                        <a:t>Anyone responsible for postschool outcome (PSO) data collection or reporting</a:t>
                      </a:r>
                    </a:p>
                    <a:p>
                      <a:r>
                        <a:rPr lang="en-US" sz="1400" dirty="0"/>
                        <a:t>Check the OSTC materials for the time and location for any PSO presentation/s</a:t>
                      </a:r>
                    </a:p>
                  </a:txBody>
                  <a:tcPr/>
                </a:tc>
                <a:tc hMerge="1">
                  <a:txBody>
                    <a:bodyPr/>
                    <a:lstStyle/>
                    <a:p>
                      <a:endParaRPr lang="en-US" sz="1400" dirty="0"/>
                    </a:p>
                  </a:txBody>
                  <a:tcPr/>
                </a:tc>
                <a:tc>
                  <a:txBody>
                    <a:bodyPr/>
                    <a:lstStyle/>
                    <a:p>
                      <a:r>
                        <a:rPr lang="en-US" sz="1400" dirty="0"/>
                        <a:t>Live</a:t>
                      </a:r>
                    </a:p>
                  </a:txBody>
                  <a:tcPr/>
                </a:tc>
                <a:extLst>
                  <a:ext uri="{0D108BD9-81ED-4DB2-BD59-A6C34878D82A}">
                    <a16:rowId xmlns:a16="http://schemas.microsoft.com/office/drawing/2014/main" val="543794317"/>
                  </a:ext>
                </a:extLst>
              </a:tr>
              <a:tr h="700012">
                <a:tc>
                  <a:txBody>
                    <a:bodyPr/>
                    <a:lstStyle/>
                    <a:p>
                      <a:r>
                        <a:rPr lang="en-US" sz="1400" b="1" dirty="0"/>
                        <a:t>April 12</a:t>
                      </a:r>
                      <a:r>
                        <a:rPr lang="en-US" sz="1400" b="1" baseline="30000" dirty="0"/>
                        <a:t>th</a:t>
                      </a:r>
                      <a:r>
                        <a:rPr lang="en-US" sz="1400" b="1" dirty="0"/>
                        <a:t>, </a:t>
                      </a:r>
                      <a:r>
                        <a:rPr lang="en-US" sz="1400" b="0" dirty="0"/>
                        <a:t>Ready, Set, Go for PSO: What veteran data collectors need to know for 2024 </a:t>
                      </a:r>
                      <a:endParaRPr lang="en-US" sz="1400" b="0" i="1" dirty="0"/>
                    </a:p>
                  </a:txBody>
                  <a:tcPr/>
                </a:tc>
                <a:tc>
                  <a:txBody>
                    <a:bodyPr/>
                    <a:lstStyle/>
                    <a:p>
                      <a:r>
                        <a:rPr lang="en-US" sz="1400" dirty="0"/>
                        <a:t>Data</a:t>
                      </a:r>
                      <a:r>
                        <a:rPr lang="en-US" sz="1400" baseline="0" dirty="0"/>
                        <a:t> collectors &amp; administrators experienced in collecting and reporting PSO data</a:t>
                      </a:r>
                    </a:p>
                  </a:txBody>
                  <a:tcPr/>
                </a:tc>
                <a:tc>
                  <a:txBody>
                    <a:bodyPr/>
                    <a:lstStyle/>
                    <a:p>
                      <a:r>
                        <a:rPr lang="en-US" sz="1400"/>
                        <a:t>To provide an overview of PSO processes, timeline, and resources for 2024</a:t>
                      </a:r>
                      <a:endParaRPr lang="en-US" sz="1400" dirty="0"/>
                    </a:p>
                  </a:txBody>
                  <a:tcPr/>
                </a:tc>
                <a:tc>
                  <a:txBody>
                    <a:bodyPr/>
                    <a:lstStyle/>
                    <a:p>
                      <a:r>
                        <a:rPr lang="en-US" sz="1400" dirty="0"/>
                        <a:t>Recorded</a:t>
                      </a:r>
                    </a:p>
                  </a:txBody>
                  <a:tcPr/>
                </a:tc>
                <a:extLst>
                  <a:ext uri="{0D108BD9-81ED-4DB2-BD59-A6C34878D82A}">
                    <a16:rowId xmlns:a16="http://schemas.microsoft.com/office/drawing/2014/main" val="400802260"/>
                  </a:ext>
                </a:extLst>
              </a:tr>
              <a:tr h="367231">
                <a:tc>
                  <a:txBody>
                    <a:bodyPr/>
                    <a:lstStyle/>
                    <a:p>
                      <a:r>
                        <a:rPr lang="en-US" sz="1400" b="1" dirty="0"/>
                        <a:t>May 16</a:t>
                      </a:r>
                      <a:r>
                        <a:rPr lang="en-US" sz="1400" b="1" baseline="30000" dirty="0"/>
                        <a:t>th</a:t>
                      </a:r>
                      <a:r>
                        <a:rPr lang="en-US" sz="1400" b="1" dirty="0"/>
                        <a:t> &amp; May 23</a:t>
                      </a:r>
                      <a:r>
                        <a:rPr lang="en-US" sz="1400" b="1" baseline="30000" dirty="0"/>
                        <a:t>rd</a:t>
                      </a:r>
                      <a:r>
                        <a:rPr lang="en-US" sz="1400" b="1" dirty="0"/>
                        <a:t> @ 3:00 – 4:30 (PT) </a:t>
                      </a:r>
                      <a:r>
                        <a:rPr lang="en-US" sz="1400" b="0" dirty="0"/>
                        <a:t>Two-part sequence </a:t>
                      </a:r>
                      <a:r>
                        <a:rPr lang="en-US" sz="1400" b="0" u="sng" dirty="0"/>
                        <a:t>required</a:t>
                      </a:r>
                      <a:r>
                        <a:rPr lang="en-US" sz="1400" b="0" dirty="0"/>
                        <a:t> for all administrators and data collectors new to PSO collection and reporting </a:t>
                      </a:r>
                      <a:r>
                        <a:rPr lang="en-US" sz="1400" b="0" u="sng" dirty="0"/>
                        <a:t>and</a:t>
                      </a:r>
                      <a:r>
                        <a:rPr lang="en-US" sz="1400" b="0" dirty="0"/>
                        <a:t> anyone who did not collect data in 2023. </a:t>
                      </a:r>
                    </a:p>
                    <a:p>
                      <a:r>
                        <a:rPr lang="en-US" sz="1400" b="1" dirty="0"/>
                        <a:t>#1: </a:t>
                      </a:r>
                      <a:r>
                        <a:rPr lang="en-US" sz="1400" b="0" dirty="0"/>
                        <a:t>Why does it matter: What, why, when, &amp; who of Oregon PSO</a:t>
                      </a:r>
                    </a:p>
                    <a:p>
                      <a:r>
                        <a:rPr lang="en-US" sz="1400" b="1" dirty="0"/>
                        <a:t>#2: </a:t>
                      </a:r>
                      <a:r>
                        <a:rPr lang="en-US" sz="1400" b="0" dirty="0"/>
                        <a:t>Oregon PSO: How to collect PSO Data for New Data Collectors </a:t>
                      </a:r>
                    </a:p>
                  </a:txBody>
                  <a:tcPr/>
                </a:tc>
                <a:tc>
                  <a:txBody>
                    <a:bodyPr/>
                    <a:lstStyle/>
                    <a:p>
                      <a:r>
                        <a:rPr lang="en-US" sz="1400" dirty="0"/>
                        <a:t>All administrators and data collectors new to PSO collection and reporting and anyone who did not collect and report data in 2023 </a:t>
                      </a:r>
                    </a:p>
                    <a:p>
                      <a:endParaRPr lang="en-US" sz="1400" dirty="0"/>
                    </a:p>
                    <a:p>
                      <a:r>
                        <a:rPr lang="en-US" sz="1400" b="1" dirty="0"/>
                        <a:t>Registration required</a:t>
                      </a:r>
                      <a:r>
                        <a:rPr lang="en-US" sz="1400" dirty="0"/>
                        <a:t>; watch for notice </a:t>
                      </a:r>
                    </a:p>
                  </a:txBody>
                  <a:tcPr/>
                </a:tc>
                <a:tc>
                  <a:txBody>
                    <a:bodyPr/>
                    <a:lstStyle/>
                    <a:p>
                      <a:r>
                        <a:rPr lang="en-US" sz="1400" dirty="0"/>
                        <a:t>#1: To provide an overview of PSO processes, timeline, and resources for 2024</a:t>
                      </a:r>
                    </a:p>
                    <a:p>
                      <a:endParaRPr lang="en-US" sz="1400" dirty="0"/>
                    </a:p>
                    <a:p>
                      <a:r>
                        <a:rPr lang="en-US" sz="1400" dirty="0"/>
                        <a:t>#2: To provide detailed guidance on step-by-step processes </a:t>
                      </a:r>
                    </a:p>
                  </a:txBody>
                  <a:tcPr/>
                </a:tc>
                <a:tc>
                  <a:txBody>
                    <a:bodyPr/>
                    <a:lstStyle/>
                    <a:p>
                      <a:r>
                        <a:rPr lang="en-US" sz="1400" dirty="0"/>
                        <a:t>#1: Recorded </a:t>
                      </a:r>
                    </a:p>
                    <a:p>
                      <a:r>
                        <a:rPr lang="en-US" sz="1400" dirty="0"/>
                        <a:t>#2: Live only</a:t>
                      </a:r>
                    </a:p>
                  </a:txBody>
                  <a:tcPr/>
                </a:tc>
                <a:extLst>
                  <a:ext uri="{0D108BD9-81ED-4DB2-BD59-A6C34878D82A}">
                    <a16:rowId xmlns:a16="http://schemas.microsoft.com/office/drawing/2014/main" val="2440050645"/>
                  </a:ext>
                </a:extLst>
              </a:tr>
              <a:tr h="367231">
                <a:tc>
                  <a:txBody>
                    <a:bodyPr/>
                    <a:lstStyle/>
                    <a:p>
                      <a:r>
                        <a:rPr lang="en-US" sz="1400" b="1" dirty="0"/>
                        <a:t>May 2 @ 2:00 pm </a:t>
                      </a:r>
                      <a:r>
                        <a:rPr lang="en-US" sz="1400" dirty="0"/>
                        <a:t>ODE Spring Webinar</a:t>
                      </a:r>
                      <a:endParaRPr lang="en-US" sz="1400" i="1" dirty="0"/>
                    </a:p>
                  </a:txBody>
                  <a:tcPr/>
                </a:tc>
                <a:tc gridSpan="2">
                  <a:txBody>
                    <a:bodyPr/>
                    <a:lstStyle/>
                    <a:p>
                      <a:r>
                        <a:rPr lang="en-US" sz="1400" dirty="0"/>
                        <a:t>By ODE invitation – Watch for notifications </a:t>
                      </a:r>
                    </a:p>
                  </a:txBody>
                  <a:tcPr/>
                </a:tc>
                <a:tc hMerge="1">
                  <a:txBody>
                    <a:bodyPr/>
                    <a:lstStyle/>
                    <a:p>
                      <a:endParaRPr lang="en-US" sz="1400" dirty="0"/>
                    </a:p>
                  </a:txBody>
                  <a:tcPr/>
                </a:tc>
                <a:tc>
                  <a:txBody>
                    <a:bodyPr/>
                    <a:lstStyle/>
                    <a:p>
                      <a:r>
                        <a:rPr lang="en-US" sz="1400" dirty="0"/>
                        <a:t>Live</a:t>
                      </a:r>
                    </a:p>
                  </a:txBody>
                  <a:tcPr/>
                </a:tc>
                <a:extLst>
                  <a:ext uri="{0D108BD9-81ED-4DB2-BD59-A6C34878D82A}">
                    <a16:rowId xmlns:a16="http://schemas.microsoft.com/office/drawing/2014/main" val="3576189185"/>
                  </a:ext>
                </a:extLst>
              </a:tr>
              <a:tr h="367231">
                <a:tc>
                  <a:txBody>
                    <a:bodyPr/>
                    <a:lstStyle/>
                    <a:p>
                      <a:r>
                        <a:rPr lang="en-US" sz="1400" b="1" dirty="0"/>
                        <a:t>May 30, @</a:t>
                      </a:r>
                      <a:r>
                        <a:rPr lang="en-US" sz="1400" b="1" baseline="0" dirty="0"/>
                        <a:t> 3:00 – 4:00 pm (PT) </a:t>
                      </a:r>
                      <a:r>
                        <a:rPr lang="en-US" sz="1400" b="0" baseline="0" dirty="0"/>
                        <a:t>Open Mic: Q &amp; A </a:t>
                      </a:r>
                    </a:p>
                    <a:p>
                      <a:endParaRPr lang="en-US" sz="1400" b="0" baseline="0" dirty="0"/>
                    </a:p>
                    <a:p>
                      <a:r>
                        <a:rPr lang="en-US" sz="1400" b="1" baseline="0" dirty="0"/>
                        <a:t>August 29, @ 3:00 – 4:00 (PT) </a:t>
                      </a:r>
                      <a:r>
                        <a:rPr lang="en-US" sz="1400" b="0" baseline="0" dirty="0"/>
                        <a:t>Open Mic Q &amp; A</a:t>
                      </a:r>
                    </a:p>
                  </a:txBody>
                  <a:tcPr/>
                </a:tc>
                <a:tc>
                  <a:txBody>
                    <a:bodyPr/>
                    <a:lstStyle/>
                    <a:p>
                      <a:r>
                        <a:rPr lang="en-US" sz="1400" dirty="0"/>
                        <a:t>Anyone affiliated with PSO </a:t>
                      </a:r>
                    </a:p>
                    <a:p>
                      <a:r>
                        <a:rPr lang="en-US" sz="1400" b="1" dirty="0"/>
                        <a:t>Registration required</a:t>
                      </a:r>
                      <a:r>
                        <a:rPr lang="en-US" sz="1400" dirty="0"/>
                        <a:t>; watch for notice </a:t>
                      </a:r>
                    </a:p>
                  </a:txBody>
                  <a:tcPr/>
                </a:tc>
                <a:tc>
                  <a:txBody>
                    <a:bodyPr/>
                    <a:lstStyle/>
                    <a:p>
                      <a:r>
                        <a:rPr lang="en-US" sz="1400" dirty="0"/>
                        <a:t>To respond to questions from the field regarding postschool outcomes</a:t>
                      </a:r>
                    </a:p>
                  </a:txBody>
                  <a:tcPr/>
                </a:tc>
                <a:tc>
                  <a:txBody>
                    <a:bodyPr/>
                    <a:lstStyle/>
                    <a:p>
                      <a:r>
                        <a:rPr lang="en-US" sz="1400" dirty="0"/>
                        <a:t>Live and Recorded</a:t>
                      </a:r>
                    </a:p>
                  </a:txBody>
                  <a:tcPr/>
                </a:tc>
                <a:extLst>
                  <a:ext uri="{0D108BD9-81ED-4DB2-BD59-A6C34878D82A}">
                    <a16:rowId xmlns:a16="http://schemas.microsoft.com/office/drawing/2014/main" val="353174601"/>
                  </a:ext>
                </a:extLst>
              </a:tr>
              <a:tr h="367231">
                <a:tc gridSpan="4">
                  <a:txBody>
                    <a:bodyPr/>
                    <a:lstStyle/>
                    <a:p>
                      <a:pPr algn="ctr"/>
                      <a:r>
                        <a:rPr lang="en-US" sz="1400" dirty="0">
                          <a:solidFill>
                            <a:schemeClr val="accent6">
                              <a:lumMod val="50000"/>
                            </a:schemeClr>
                          </a:solidFill>
                        </a:rPr>
                        <a:t>Up-to-date training</a:t>
                      </a:r>
                      <a:r>
                        <a:rPr lang="en-US" sz="1400" baseline="0" dirty="0">
                          <a:solidFill>
                            <a:schemeClr val="accent6">
                              <a:lumMod val="50000"/>
                            </a:schemeClr>
                          </a:solidFill>
                        </a:rPr>
                        <a:t> information</a:t>
                      </a:r>
                      <a:r>
                        <a:rPr lang="en-US" sz="1400" dirty="0">
                          <a:solidFill>
                            <a:schemeClr val="accent6">
                              <a:lumMod val="50000"/>
                            </a:schemeClr>
                          </a:solidFill>
                        </a:rPr>
                        <a:t> will be posted on the ODE PSO 2.0 App Main</a:t>
                      </a:r>
                      <a:r>
                        <a:rPr lang="en-US" sz="1400" baseline="0" dirty="0">
                          <a:solidFill>
                            <a:schemeClr val="accent6">
                              <a:lumMod val="50000"/>
                            </a:schemeClr>
                          </a:solidFill>
                        </a:rPr>
                        <a:t> </a:t>
                      </a:r>
                      <a:r>
                        <a:rPr lang="en-US" sz="1400" dirty="0">
                          <a:solidFill>
                            <a:schemeClr val="accent6">
                              <a:lumMod val="50000"/>
                            </a:schemeClr>
                          </a:solidFill>
                        </a:rPr>
                        <a:t>Dashboard</a:t>
                      </a:r>
                    </a:p>
                    <a:p>
                      <a:pPr algn="ctr"/>
                      <a:r>
                        <a:rPr lang="en-US" sz="1400" dirty="0">
                          <a:solidFill>
                            <a:schemeClr val="accent6">
                              <a:lumMod val="50000"/>
                            </a:schemeClr>
                          </a:solidFill>
                        </a:rPr>
                        <a:t>Links to recorded sessions and PSO</a:t>
                      </a:r>
                      <a:r>
                        <a:rPr lang="en-US" sz="1400" baseline="0" dirty="0">
                          <a:solidFill>
                            <a:schemeClr val="accent6">
                              <a:lumMod val="50000"/>
                            </a:schemeClr>
                          </a:solidFill>
                        </a:rPr>
                        <a:t> Resources are located under the PSO Resources tab on </a:t>
                      </a:r>
                      <a:r>
                        <a:rPr lang="en-US" sz="1400" b="1" baseline="0" dirty="0">
                          <a:solidFill>
                            <a:schemeClr val="accent6">
                              <a:lumMod val="50000"/>
                            </a:schemeClr>
                          </a:solidFill>
                        </a:rPr>
                        <a:t>transtitionoregon.org </a:t>
                      </a:r>
                      <a:endParaRPr lang="en-US" sz="1400" b="1" dirty="0">
                        <a:solidFill>
                          <a:schemeClr val="accent6">
                            <a:lumMod val="50000"/>
                          </a:schemeClr>
                        </a:solidFill>
                      </a:endParaRPr>
                    </a:p>
                  </a:txBody>
                  <a:tcPr/>
                </a:tc>
                <a:tc hMerge="1">
                  <a:txBody>
                    <a:bodyPr/>
                    <a:lstStyle/>
                    <a:p>
                      <a:endParaRPr lang="en-US" dirty="0"/>
                    </a:p>
                  </a:txBody>
                  <a:tcPr>
                    <a:solidFill>
                      <a:schemeClr val="accent1"/>
                    </a:solidFill>
                  </a:tcPr>
                </a:tc>
                <a:tc hMerge="1">
                  <a:txBody>
                    <a:bodyPr/>
                    <a:lstStyle/>
                    <a:p>
                      <a:endParaRPr lang="en-US"/>
                    </a:p>
                  </a:txBody>
                  <a:tcPr/>
                </a:tc>
                <a:tc hMerge="1">
                  <a:txBody>
                    <a:bodyPr/>
                    <a:lstStyle/>
                    <a:p>
                      <a:endParaRPr lang="en-US" dirty="0"/>
                    </a:p>
                  </a:txBody>
                  <a:tcPr>
                    <a:solidFill>
                      <a:schemeClr val="accent1"/>
                    </a:solidFill>
                  </a:tcPr>
                </a:tc>
                <a:extLst>
                  <a:ext uri="{0D108BD9-81ED-4DB2-BD59-A6C34878D82A}">
                    <a16:rowId xmlns:a16="http://schemas.microsoft.com/office/drawing/2014/main" val="3679439988"/>
                  </a:ext>
                </a:extLst>
              </a:tr>
            </a:tbl>
          </a:graphicData>
        </a:graphic>
      </p:graphicFrame>
    </p:spTree>
    <p:extLst>
      <p:ext uri="{BB962C8B-B14F-4D97-AF65-F5344CB8AC3E}">
        <p14:creationId xmlns:p14="http://schemas.microsoft.com/office/powerpoint/2010/main" val="2062731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61BC355-802B-8126-3E50-9AFD7FF7969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5F51F8-7981-300E-950F-79260B4C5CA1}"/>
              </a:ext>
            </a:extLst>
          </p:cNvPr>
          <p:cNvSpPr>
            <a:spLocks noGrp="1"/>
          </p:cNvSpPr>
          <p:nvPr>
            <p:ph type="sldNum" sz="quarter" idx="12"/>
          </p:nvPr>
        </p:nvSpPr>
        <p:spPr/>
        <p:txBody>
          <a:bodyPr/>
          <a:lstStyle/>
          <a:p>
            <a:fld id="{E78B3DBE-3AFD-4A7D-91AB-29FD146FF338}" type="slidenum">
              <a:rPr lang="en-US" smtClean="0"/>
              <a:pPr/>
              <a:t>39</a:t>
            </a:fld>
            <a:endParaRPr lang="en-US"/>
          </a:p>
        </p:txBody>
      </p:sp>
      <p:sp>
        <p:nvSpPr>
          <p:cNvPr id="5" name="TextBox 4">
            <a:extLst>
              <a:ext uri="{FF2B5EF4-FFF2-40B4-BE49-F238E27FC236}">
                <a16:creationId xmlns:a16="http://schemas.microsoft.com/office/drawing/2014/main" id="{6984BF29-4410-5B6D-0A55-8076E889CD35}"/>
              </a:ext>
            </a:extLst>
          </p:cNvPr>
          <p:cNvSpPr txBox="1"/>
          <p:nvPr/>
        </p:nvSpPr>
        <p:spPr>
          <a:xfrm>
            <a:off x="1981200" y="1258743"/>
            <a:ext cx="8229600" cy="4154984"/>
          </a:xfrm>
          <a:prstGeom prst="rect">
            <a:avLst/>
          </a:prstGeom>
          <a:solidFill>
            <a:schemeClr val="bg1"/>
          </a:solidFill>
        </p:spPr>
        <p:txBody>
          <a:bodyPr wrap="square" rtlCol="0">
            <a:spAutoFit/>
          </a:bodyPr>
          <a:lstStyle/>
          <a:p>
            <a:pPr algn="ctr"/>
            <a:r>
              <a:rPr lang="en-US" sz="8800">
                <a:solidFill>
                  <a:srgbClr val="00B0F0"/>
                </a:solidFill>
                <a:effectLst>
                  <a:outerShdw blurRad="38100" dist="38100" dir="2700000" algn="tl">
                    <a:srgbClr val="000000">
                      <a:alpha val="43137"/>
                    </a:srgbClr>
                  </a:outerShdw>
                </a:effectLst>
              </a:rPr>
              <a:t>As interviewers, what you do is important! </a:t>
            </a:r>
          </a:p>
        </p:txBody>
      </p:sp>
      <p:pic>
        <p:nvPicPr>
          <p:cNvPr id="3" name="Picture 2" descr="Oregon license plate with OR4 SPO.">
            <a:extLst>
              <a:ext uri="{FF2B5EF4-FFF2-40B4-BE49-F238E27FC236}">
                <a16:creationId xmlns:a16="http://schemas.microsoft.com/office/drawing/2014/main" id="{2FF294F7-4570-441D-2740-E98C554158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0370" y="209698"/>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8320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B68B7881-DA4C-452D-83FB-4A3C80EA9006}"/>
              </a:ext>
            </a:extLst>
          </p:cNvPr>
          <p:cNvSpPr txBox="1">
            <a:spLocks/>
          </p:cNvSpPr>
          <p:nvPr/>
        </p:nvSpPr>
        <p:spPr>
          <a:xfrm>
            <a:off x="1816303" y="192341"/>
            <a:ext cx="10784542" cy="10264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Oregon’s PSO Results for School Year 21-22</a:t>
            </a:r>
            <a:endParaRPr lang="en-US" dirty="0"/>
          </a:p>
        </p:txBody>
      </p:sp>
      <p:sp>
        <p:nvSpPr>
          <p:cNvPr id="3" name="Content Placeholder 1">
            <a:extLst>
              <a:ext uri="{FF2B5EF4-FFF2-40B4-BE49-F238E27FC236}">
                <a16:creationId xmlns:a16="http://schemas.microsoft.com/office/drawing/2014/main" id="{98F5B4DF-02DC-42F8-A697-A03F95CD2BB0}"/>
              </a:ext>
            </a:extLst>
          </p:cNvPr>
          <p:cNvSpPr txBox="1">
            <a:spLocks/>
          </p:cNvSpPr>
          <p:nvPr/>
        </p:nvSpPr>
        <p:spPr>
          <a:xfrm>
            <a:off x="710738" y="1806872"/>
            <a:ext cx="4902883"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Total Former Student Leavers </a:t>
            </a:r>
          </a:p>
          <a:p>
            <a:pPr lvl="1"/>
            <a:r>
              <a:rPr lang="en-US" dirty="0"/>
              <a:t>5,435</a:t>
            </a:r>
          </a:p>
          <a:p>
            <a:r>
              <a:rPr lang="en-US" dirty="0"/>
              <a:t>Total Respondents </a:t>
            </a:r>
          </a:p>
          <a:p>
            <a:pPr lvl="1"/>
            <a:r>
              <a:rPr lang="en-US" dirty="0"/>
              <a:t>2,866 (52.7%)</a:t>
            </a:r>
          </a:p>
          <a:p>
            <a:r>
              <a:rPr lang="en-US" dirty="0"/>
              <a:t>Total Engaged </a:t>
            </a:r>
          </a:p>
          <a:p>
            <a:pPr lvl="1"/>
            <a:r>
              <a:rPr lang="en-US" dirty="0"/>
              <a:t>2,135 (74.5%)</a:t>
            </a:r>
          </a:p>
          <a:p>
            <a:r>
              <a:rPr lang="en-US" dirty="0"/>
              <a:t>Not Engaged </a:t>
            </a:r>
          </a:p>
          <a:p>
            <a:pPr lvl="1"/>
            <a:r>
              <a:rPr lang="en-US" dirty="0"/>
              <a:t>731 (25.5%)</a:t>
            </a:r>
          </a:p>
          <a:p>
            <a:endParaRPr lang="en-US" dirty="0"/>
          </a:p>
        </p:txBody>
      </p:sp>
      <p:pic>
        <p:nvPicPr>
          <p:cNvPr id="6" name="Picture 5">
            <a:extLst>
              <a:ext uri="{FF2B5EF4-FFF2-40B4-BE49-F238E27FC236}">
                <a16:creationId xmlns:a16="http://schemas.microsoft.com/office/drawing/2014/main" id="{7095BE87-86A5-122D-1ACB-8202CBFB54CE}"/>
              </a:ext>
            </a:extLst>
          </p:cNvPr>
          <p:cNvPicPr>
            <a:picLocks noChangeAspect="1"/>
          </p:cNvPicPr>
          <p:nvPr/>
        </p:nvPicPr>
        <p:blipFill rotWithShape="1">
          <a:blip r:embed="rId3"/>
          <a:srcRect t="22629" r="4682"/>
          <a:stretch/>
        </p:blipFill>
        <p:spPr>
          <a:xfrm>
            <a:off x="5200154" y="1064938"/>
            <a:ext cx="6933538" cy="4980520"/>
          </a:xfrm>
          <a:prstGeom prst="rect">
            <a:avLst/>
          </a:prstGeom>
        </p:spPr>
      </p:pic>
    </p:spTree>
    <p:extLst>
      <p:ext uri="{BB962C8B-B14F-4D97-AF65-F5344CB8AC3E}">
        <p14:creationId xmlns:p14="http://schemas.microsoft.com/office/powerpoint/2010/main" val="2962321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835E15-F15F-7CF5-7376-10CCE9FA821F}"/>
              </a:ext>
            </a:extLst>
          </p:cNvPr>
          <p:cNvSpPr>
            <a:spLocks noGrp="1"/>
          </p:cNvSpPr>
          <p:nvPr>
            <p:ph type="title"/>
          </p:nvPr>
        </p:nvSpPr>
        <p:spPr>
          <a:xfrm>
            <a:off x="1202635" y="391629"/>
            <a:ext cx="9144000" cy="1325563"/>
          </a:xfrm>
        </p:spPr>
        <p:txBody>
          <a:bodyPr/>
          <a:lstStyle/>
          <a:p>
            <a:r>
              <a:rPr lang="en-US" b="1"/>
              <a:t>Contact Us </a:t>
            </a:r>
          </a:p>
        </p:txBody>
      </p:sp>
      <p:sp>
        <p:nvSpPr>
          <p:cNvPr id="4" name="Content Placeholder 3">
            <a:extLst>
              <a:ext uri="{FF2B5EF4-FFF2-40B4-BE49-F238E27FC236}">
                <a16:creationId xmlns:a16="http://schemas.microsoft.com/office/drawing/2014/main" id="{7A69BBA3-5E22-AAD0-BA1B-F9317B10B675}"/>
              </a:ext>
            </a:extLst>
          </p:cNvPr>
          <p:cNvSpPr>
            <a:spLocks noGrp="1"/>
          </p:cNvSpPr>
          <p:nvPr>
            <p:ph idx="1"/>
          </p:nvPr>
        </p:nvSpPr>
        <p:spPr/>
        <p:txBody>
          <a:bodyPr vert="horz" lIns="91440" tIns="45720" rIns="91440" bIns="45720" rtlCol="0" anchor="t">
            <a:normAutofit/>
          </a:bodyPr>
          <a:lstStyle/>
          <a:p>
            <a:r>
              <a:rPr lang="en-US" sz="3600" dirty="0">
                <a:ea typeface="Calibri"/>
                <a:cs typeface="Calibri"/>
              </a:rPr>
              <a:t>Shava Feinstein, ODE, IDEA Programs </a:t>
            </a:r>
            <a:endParaRPr lang="en-US" dirty="0"/>
          </a:p>
          <a:p>
            <a:pPr lvl="1">
              <a:buFont typeface="Courier New" panose="020B0604020202020204" pitchFamily="34" charset="0"/>
              <a:buChar char="o"/>
            </a:pPr>
            <a:r>
              <a:rPr lang="en-US" sz="3200" dirty="0">
                <a:ea typeface="Calibri"/>
                <a:cs typeface="Calibri"/>
                <a:hlinkClick r:id="rId2"/>
              </a:rPr>
              <a:t>Shava.Feinstein@ode.oregon.gov</a:t>
            </a:r>
            <a:r>
              <a:rPr lang="en-US" sz="3200" dirty="0">
                <a:ea typeface="Calibri"/>
                <a:cs typeface="Calibri"/>
              </a:rPr>
              <a:t> </a:t>
            </a:r>
            <a:endParaRPr lang="en-US" sz="3200">
              <a:ea typeface="Calibri"/>
              <a:cs typeface="Calibri"/>
            </a:endParaRPr>
          </a:p>
          <a:p>
            <a:r>
              <a:rPr lang="en-US" sz="3600" dirty="0">
                <a:ea typeface="Calibri"/>
                <a:cs typeface="Calibri"/>
              </a:rPr>
              <a:t>Charlotte Alverson, University of</a:t>
            </a:r>
            <a:r>
              <a:rPr lang="en-US" sz="3600" dirty="0">
                <a:solidFill>
                  <a:srgbClr val="000000"/>
                </a:solidFill>
                <a:ea typeface="Calibri"/>
                <a:cs typeface="Calibri"/>
              </a:rPr>
              <a:t> Oregon, ODE PSO Project</a:t>
            </a:r>
            <a:endParaRPr lang="en-US" sz="4400" dirty="0">
              <a:solidFill>
                <a:srgbClr val="000000"/>
              </a:solidFill>
              <a:ea typeface="Calibri"/>
              <a:cs typeface="Calibri"/>
            </a:endParaRPr>
          </a:p>
          <a:p>
            <a:pPr lvl="1">
              <a:buFont typeface="Courier New" panose="020B0604020202020204" pitchFamily="34" charset="0"/>
              <a:buChar char="o"/>
            </a:pPr>
            <a:r>
              <a:rPr lang="en-US" sz="3200" dirty="0">
                <a:solidFill>
                  <a:srgbClr val="000000"/>
                </a:solidFill>
                <a:ea typeface="Calibri"/>
                <a:cs typeface="Calibri"/>
              </a:rPr>
              <a:t> </a:t>
            </a:r>
            <a:r>
              <a:rPr lang="en-US" sz="3200" dirty="0">
                <a:solidFill>
                  <a:srgbClr val="186AA8"/>
                </a:solidFill>
                <a:ea typeface="Calibri"/>
                <a:cs typeface="Calibri"/>
                <a:hlinkClick r:id="rId3"/>
              </a:rPr>
              <a:t>calverso@uoregon.edu</a:t>
            </a:r>
            <a:endParaRPr lang="en-US" sz="4000">
              <a:ea typeface="Calibri"/>
              <a:cs typeface="Calibri"/>
            </a:endParaRPr>
          </a:p>
          <a:p>
            <a:endParaRPr lang="en-US" sz="4400" dirty="0">
              <a:ea typeface="Calibri"/>
              <a:cs typeface="Calibri"/>
            </a:endParaRPr>
          </a:p>
        </p:txBody>
      </p:sp>
      <p:pic>
        <p:nvPicPr>
          <p:cNvPr id="5" name="Picture 4" descr="Oregon license plate with OR4 SPO.">
            <a:extLst>
              <a:ext uri="{FF2B5EF4-FFF2-40B4-BE49-F238E27FC236}">
                <a16:creationId xmlns:a16="http://schemas.microsoft.com/office/drawing/2014/main" id="{6B125F58-770C-0071-FB89-B283E6FABC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0370" y="209698"/>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801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C46120-DE12-387B-72AC-C2F09F6D932C}"/>
              </a:ext>
            </a:extLst>
          </p:cNvPr>
          <p:cNvSpPr>
            <a:spLocks noGrp="1"/>
          </p:cNvSpPr>
          <p:nvPr>
            <p:ph type="title"/>
          </p:nvPr>
        </p:nvSpPr>
        <p:spPr>
          <a:xfrm>
            <a:off x="143692" y="176031"/>
            <a:ext cx="11639004" cy="1325563"/>
          </a:xfrm>
        </p:spPr>
        <p:txBody>
          <a:bodyPr>
            <a:normAutofit/>
          </a:bodyPr>
          <a:lstStyle/>
          <a:p>
            <a:r>
              <a:rPr lang="en-US" b="1" dirty="0"/>
              <a:t>Indicator B-14 Data</a:t>
            </a:r>
            <a:br>
              <a:rPr lang="en-US" b="1" dirty="0"/>
            </a:br>
            <a:r>
              <a:rPr lang="en-US" b="1" dirty="0"/>
              <a:t>Post School Outcomes Interviews	</a:t>
            </a:r>
          </a:p>
        </p:txBody>
      </p:sp>
      <p:graphicFrame>
        <p:nvGraphicFramePr>
          <p:cNvPr id="7" name="Content Placeholder 6">
            <a:extLst>
              <a:ext uri="{FF2B5EF4-FFF2-40B4-BE49-F238E27FC236}">
                <a16:creationId xmlns:a16="http://schemas.microsoft.com/office/drawing/2014/main" id="{D174771D-5042-2D38-6F74-8D0F01A543AC}"/>
              </a:ext>
            </a:extLst>
          </p:cNvPr>
          <p:cNvGraphicFramePr>
            <a:graphicFrameLocks noGrp="1"/>
          </p:cNvGraphicFramePr>
          <p:nvPr>
            <p:ph idx="1"/>
            <p:extLst>
              <p:ext uri="{D42A27DB-BD31-4B8C-83A1-F6EECF244321}">
                <p14:modId xmlns:p14="http://schemas.microsoft.com/office/powerpoint/2010/main" val="3758776002"/>
              </p:ext>
            </p:extLst>
          </p:nvPr>
        </p:nvGraphicFramePr>
        <p:xfrm>
          <a:off x="391885" y="1515290"/>
          <a:ext cx="11390811" cy="4938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3994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956566-0E30-2CC9-7649-9FF7A6C062C6}"/>
              </a:ext>
            </a:extLst>
          </p:cNvPr>
          <p:cNvSpPr>
            <a:spLocks/>
          </p:cNvSpPr>
          <p:nvPr/>
        </p:nvSpPr>
        <p:spPr>
          <a:xfrm>
            <a:off x="457200" y="1515454"/>
            <a:ext cx="10328179" cy="3363028"/>
          </a:xfrm>
          <a:prstGeom prst="rect">
            <a:avLst/>
          </a:prstGeom>
        </p:spPr>
        <p:txBody>
          <a:bodyPr>
            <a:normAutofit/>
          </a:bodyPr>
          <a:lstStyle/>
          <a:p>
            <a:pPr defTabSz="896112">
              <a:spcAft>
                <a:spcPts val="600"/>
              </a:spcAft>
            </a:pPr>
            <a:r>
              <a:rPr lang="en-US" sz="1764" kern="1200">
                <a:solidFill>
                  <a:schemeClr val="tx1"/>
                </a:solidFill>
                <a:latin typeface="+mn-lt"/>
                <a:ea typeface="+mn-ea"/>
                <a:cs typeface="+mn-cs"/>
              </a:rPr>
              <a:t>(Details related to exit interviews) </a:t>
            </a:r>
          </a:p>
          <a:p>
            <a:pPr defTabSz="896112">
              <a:spcAft>
                <a:spcPts val="600"/>
              </a:spcAft>
            </a:pPr>
            <a:endParaRPr lang="en-US" sz="1764" kern="1200">
              <a:solidFill>
                <a:schemeClr val="tx1"/>
              </a:solidFill>
              <a:latin typeface="+mn-lt"/>
              <a:ea typeface="+mn-ea"/>
              <a:cs typeface="+mn-cs"/>
            </a:endParaRPr>
          </a:p>
          <a:p>
            <a:pPr marL="0" indent="0">
              <a:spcAft>
                <a:spcPts val="600"/>
              </a:spcAft>
              <a:buNone/>
            </a:pPr>
            <a:endParaRPr lang="en-US"/>
          </a:p>
        </p:txBody>
      </p:sp>
      <p:graphicFrame>
        <p:nvGraphicFramePr>
          <p:cNvPr id="5" name="Content Placeholder 6">
            <a:extLst>
              <a:ext uri="{FF2B5EF4-FFF2-40B4-BE49-F238E27FC236}">
                <a16:creationId xmlns:a16="http://schemas.microsoft.com/office/drawing/2014/main" id="{DA7527FF-07B2-169F-124A-0C52A12C8275}"/>
              </a:ext>
            </a:extLst>
          </p:cNvPr>
          <p:cNvGraphicFramePr>
            <a:graphicFrameLocks/>
          </p:cNvGraphicFramePr>
          <p:nvPr>
            <p:extLst>
              <p:ext uri="{D42A27DB-BD31-4B8C-83A1-F6EECF244321}">
                <p14:modId xmlns:p14="http://schemas.microsoft.com/office/powerpoint/2010/main" val="760460402"/>
              </p:ext>
            </p:extLst>
          </p:nvPr>
        </p:nvGraphicFramePr>
        <p:xfrm>
          <a:off x="547009" y="1003811"/>
          <a:ext cx="11187791" cy="4850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2028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956566-0E30-2CC9-7649-9FF7A6C062C6}"/>
              </a:ext>
            </a:extLst>
          </p:cNvPr>
          <p:cNvSpPr>
            <a:spLocks/>
          </p:cNvSpPr>
          <p:nvPr/>
        </p:nvSpPr>
        <p:spPr>
          <a:xfrm>
            <a:off x="457200" y="1515454"/>
            <a:ext cx="10328179" cy="3363028"/>
          </a:xfrm>
          <a:prstGeom prst="rect">
            <a:avLst/>
          </a:prstGeom>
        </p:spPr>
        <p:txBody>
          <a:bodyPr>
            <a:normAutofit/>
          </a:bodyPr>
          <a:lstStyle/>
          <a:p>
            <a:pPr defTabSz="896112">
              <a:spcAft>
                <a:spcPts val="600"/>
              </a:spcAft>
            </a:pPr>
            <a:r>
              <a:rPr lang="en-US" sz="1764" kern="1200">
                <a:solidFill>
                  <a:schemeClr val="tx1"/>
                </a:solidFill>
                <a:latin typeface="+mn-lt"/>
                <a:ea typeface="+mn-ea"/>
                <a:cs typeface="+mn-cs"/>
              </a:rPr>
              <a:t>(Details related to exit interviews) </a:t>
            </a:r>
          </a:p>
          <a:p>
            <a:pPr defTabSz="896112">
              <a:spcAft>
                <a:spcPts val="600"/>
              </a:spcAft>
            </a:pPr>
            <a:endParaRPr lang="en-US" sz="1764" kern="1200">
              <a:solidFill>
                <a:schemeClr val="tx1"/>
              </a:solidFill>
              <a:latin typeface="+mn-lt"/>
              <a:ea typeface="+mn-ea"/>
              <a:cs typeface="+mn-cs"/>
            </a:endParaRPr>
          </a:p>
          <a:p>
            <a:pPr marL="0" indent="0">
              <a:spcAft>
                <a:spcPts val="600"/>
              </a:spcAft>
              <a:buNone/>
            </a:pPr>
            <a:endParaRPr lang="en-US"/>
          </a:p>
        </p:txBody>
      </p:sp>
      <p:graphicFrame>
        <p:nvGraphicFramePr>
          <p:cNvPr id="5" name="Content Placeholder 6">
            <a:extLst>
              <a:ext uri="{FF2B5EF4-FFF2-40B4-BE49-F238E27FC236}">
                <a16:creationId xmlns:a16="http://schemas.microsoft.com/office/drawing/2014/main" id="{DA7527FF-07B2-169F-124A-0C52A12C8275}"/>
              </a:ext>
            </a:extLst>
          </p:cNvPr>
          <p:cNvGraphicFramePr>
            <a:graphicFrameLocks/>
          </p:cNvGraphicFramePr>
          <p:nvPr>
            <p:extLst>
              <p:ext uri="{D42A27DB-BD31-4B8C-83A1-F6EECF244321}">
                <p14:modId xmlns:p14="http://schemas.microsoft.com/office/powerpoint/2010/main" val="1973827849"/>
              </p:ext>
            </p:extLst>
          </p:nvPr>
        </p:nvGraphicFramePr>
        <p:xfrm>
          <a:off x="547009" y="1003811"/>
          <a:ext cx="11187791" cy="4850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0840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33144-C2D8-2F96-EC6F-CF5BEA50F0DC}"/>
              </a:ext>
            </a:extLst>
          </p:cNvPr>
          <p:cNvSpPr>
            <a:spLocks noGrp="1"/>
          </p:cNvSpPr>
          <p:nvPr>
            <p:ph type="title"/>
          </p:nvPr>
        </p:nvSpPr>
        <p:spPr>
          <a:xfrm>
            <a:off x="2359378" y="365125"/>
            <a:ext cx="8996010" cy="1325563"/>
          </a:xfrm>
        </p:spPr>
        <p:txBody>
          <a:bodyPr/>
          <a:lstStyle/>
          <a:p>
            <a:r>
              <a:rPr lang="en-US" b="1"/>
              <a:t>Resources</a:t>
            </a:r>
          </a:p>
        </p:txBody>
      </p:sp>
      <p:sp>
        <p:nvSpPr>
          <p:cNvPr id="6" name="Text Placeholder 5">
            <a:extLst>
              <a:ext uri="{FF2B5EF4-FFF2-40B4-BE49-F238E27FC236}">
                <a16:creationId xmlns:a16="http://schemas.microsoft.com/office/drawing/2014/main" id="{84FB4A97-11AF-DC9A-7F0A-21F7F85EE217}"/>
              </a:ext>
            </a:extLst>
          </p:cNvPr>
          <p:cNvSpPr>
            <a:spLocks noGrp="1"/>
          </p:cNvSpPr>
          <p:nvPr>
            <p:ph type="body" idx="1"/>
          </p:nvPr>
        </p:nvSpPr>
        <p:spPr/>
        <p:txBody>
          <a:bodyPr/>
          <a:lstStyle/>
          <a:p>
            <a:r>
              <a:rPr lang="en-US"/>
              <a:t>In the App</a:t>
            </a:r>
          </a:p>
        </p:txBody>
      </p:sp>
      <p:sp>
        <p:nvSpPr>
          <p:cNvPr id="7" name="Content Placeholder 6">
            <a:extLst>
              <a:ext uri="{FF2B5EF4-FFF2-40B4-BE49-F238E27FC236}">
                <a16:creationId xmlns:a16="http://schemas.microsoft.com/office/drawing/2014/main" id="{97584036-7F24-4F78-1986-D0F56C17EB14}"/>
              </a:ext>
            </a:extLst>
          </p:cNvPr>
          <p:cNvSpPr>
            <a:spLocks noGrp="1"/>
          </p:cNvSpPr>
          <p:nvPr>
            <p:ph sz="half" idx="2"/>
          </p:nvPr>
        </p:nvSpPr>
        <p:spPr>
          <a:xfrm>
            <a:off x="839788" y="2505075"/>
            <a:ext cx="5256212" cy="3684588"/>
          </a:xfrm>
        </p:spPr>
        <p:txBody>
          <a:bodyPr/>
          <a:lstStyle/>
          <a:p>
            <a:r>
              <a:rPr lang="en-US"/>
              <a:t>Click HELP on the navigation bar to access FAQs and a resource list </a:t>
            </a:r>
          </a:p>
        </p:txBody>
      </p:sp>
      <p:sp>
        <p:nvSpPr>
          <p:cNvPr id="9" name="Text Placeholder 8">
            <a:extLst>
              <a:ext uri="{FF2B5EF4-FFF2-40B4-BE49-F238E27FC236}">
                <a16:creationId xmlns:a16="http://schemas.microsoft.com/office/drawing/2014/main" id="{CCEAC22B-969E-2A1A-81E9-4012D6100942}"/>
              </a:ext>
            </a:extLst>
          </p:cNvPr>
          <p:cNvSpPr>
            <a:spLocks noGrp="1"/>
          </p:cNvSpPr>
          <p:nvPr>
            <p:ph type="body" sz="quarter" idx="3"/>
          </p:nvPr>
        </p:nvSpPr>
        <p:spPr/>
        <p:txBody>
          <a:bodyPr/>
          <a:lstStyle/>
          <a:p>
            <a:r>
              <a:rPr lang="en-US"/>
              <a:t>On the web</a:t>
            </a:r>
          </a:p>
        </p:txBody>
      </p:sp>
      <p:sp>
        <p:nvSpPr>
          <p:cNvPr id="10" name="Content Placeholder 9">
            <a:extLst>
              <a:ext uri="{FF2B5EF4-FFF2-40B4-BE49-F238E27FC236}">
                <a16:creationId xmlns:a16="http://schemas.microsoft.com/office/drawing/2014/main" id="{EAD46D76-DE93-22F2-1708-4B46F823CEDA}"/>
              </a:ext>
            </a:extLst>
          </p:cNvPr>
          <p:cNvSpPr>
            <a:spLocks noGrp="1"/>
          </p:cNvSpPr>
          <p:nvPr>
            <p:ph sz="quarter" idx="4"/>
          </p:nvPr>
        </p:nvSpPr>
        <p:spPr>
          <a:xfrm>
            <a:off x="6172200" y="2505075"/>
            <a:ext cx="5567148" cy="3684588"/>
          </a:xfrm>
        </p:spPr>
        <p:txBody>
          <a:bodyPr/>
          <a:lstStyle/>
          <a:p>
            <a:r>
              <a:rPr lang="en-US"/>
              <a:t>Click Post-School Outcomes on the website:  transitionoregon.org</a:t>
            </a:r>
          </a:p>
        </p:txBody>
      </p:sp>
      <p:pic>
        <p:nvPicPr>
          <p:cNvPr id="5" name="Picture 4">
            <a:extLst>
              <a:ext uri="{FF2B5EF4-FFF2-40B4-BE49-F238E27FC236}">
                <a16:creationId xmlns:a16="http://schemas.microsoft.com/office/drawing/2014/main" id="{74F60DF1-A181-916D-48B5-3C72F15F6D39}"/>
              </a:ext>
            </a:extLst>
          </p:cNvPr>
          <p:cNvPicPr>
            <a:picLocks noChangeAspect="1"/>
          </p:cNvPicPr>
          <p:nvPr/>
        </p:nvPicPr>
        <p:blipFill rotWithShape="1">
          <a:blip r:embed="rId3"/>
          <a:srcRect l="4586" t="17644" r="18639" b="1930"/>
          <a:stretch/>
        </p:blipFill>
        <p:spPr>
          <a:xfrm>
            <a:off x="6483136" y="3554726"/>
            <a:ext cx="5256212" cy="3244222"/>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A3020220-FFDA-20D0-1C6B-973B75DBC606}"/>
              </a:ext>
            </a:extLst>
          </p:cNvPr>
          <p:cNvPicPr>
            <a:picLocks noChangeAspect="1"/>
          </p:cNvPicPr>
          <p:nvPr/>
        </p:nvPicPr>
        <p:blipFill rotWithShape="1">
          <a:blip r:embed="rId4"/>
          <a:srcRect r="22755"/>
          <a:stretch/>
        </p:blipFill>
        <p:spPr>
          <a:xfrm>
            <a:off x="183116" y="3554727"/>
            <a:ext cx="5762328" cy="3148656"/>
          </a:xfrm>
          <a:prstGeom prst="rect">
            <a:avLst/>
          </a:prstGeom>
        </p:spPr>
      </p:pic>
      <p:sp>
        <p:nvSpPr>
          <p:cNvPr id="13" name="Oval 12">
            <a:extLst>
              <a:ext uri="{FF2B5EF4-FFF2-40B4-BE49-F238E27FC236}">
                <a16:creationId xmlns:a16="http://schemas.microsoft.com/office/drawing/2014/main" id="{098FAC74-6D04-AB09-E607-5F876939DD6A}"/>
              </a:ext>
            </a:extLst>
          </p:cNvPr>
          <p:cNvSpPr/>
          <p:nvPr/>
        </p:nvSpPr>
        <p:spPr>
          <a:xfrm>
            <a:off x="106916" y="5249643"/>
            <a:ext cx="1203158" cy="397339"/>
          </a:xfrm>
          <a:prstGeom prst="ellipse">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2BB7FDC-080E-6828-58B0-C5C99CB97198}"/>
              </a:ext>
            </a:extLst>
          </p:cNvPr>
          <p:cNvPicPr>
            <a:picLocks noChangeAspect="1"/>
          </p:cNvPicPr>
          <p:nvPr/>
        </p:nvPicPr>
        <p:blipFill rotWithShape="1">
          <a:blip r:embed="rId5"/>
          <a:srcRect t="-1971" r="72318"/>
          <a:stretch/>
        </p:blipFill>
        <p:spPr>
          <a:xfrm>
            <a:off x="2024795" y="6016979"/>
            <a:ext cx="1610227" cy="686404"/>
          </a:xfrm>
          <a:prstGeom prst="rect">
            <a:avLst/>
          </a:prstGeom>
        </p:spPr>
      </p:pic>
      <p:pic>
        <p:nvPicPr>
          <p:cNvPr id="17" name="Picture 16">
            <a:extLst>
              <a:ext uri="{FF2B5EF4-FFF2-40B4-BE49-F238E27FC236}">
                <a16:creationId xmlns:a16="http://schemas.microsoft.com/office/drawing/2014/main" id="{91AC71C0-1331-0A67-3AFF-1C43CE4569D6}"/>
              </a:ext>
            </a:extLst>
          </p:cNvPr>
          <p:cNvPicPr>
            <a:picLocks noChangeAspect="1"/>
          </p:cNvPicPr>
          <p:nvPr/>
        </p:nvPicPr>
        <p:blipFill>
          <a:blip r:embed="rId6"/>
          <a:stretch>
            <a:fillRect/>
          </a:stretch>
        </p:blipFill>
        <p:spPr>
          <a:xfrm>
            <a:off x="3549809" y="6126512"/>
            <a:ext cx="1530429" cy="558829"/>
          </a:xfrm>
          <a:prstGeom prst="rect">
            <a:avLst/>
          </a:prstGeom>
        </p:spPr>
      </p:pic>
      <p:sp>
        <p:nvSpPr>
          <p:cNvPr id="18" name="Oval 17">
            <a:extLst>
              <a:ext uri="{FF2B5EF4-FFF2-40B4-BE49-F238E27FC236}">
                <a16:creationId xmlns:a16="http://schemas.microsoft.com/office/drawing/2014/main" id="{141046B4-9025-AF4D-8F38-A5BB2BC91A23}"/>
              </a:ext>
            </a:extLst>
          </p:cNvPr>
          <p:cNvSpPr/>
          <p:nvPr/>
        </p:nvSpPr>
        <p:spPr>
          <a:xfrm>
            <a:off x="8601150" y="3821113"/>
            <a:ext cx="1445961" cy="492397"/>
          </a:xfrm>
          <a:prstGeom prst="ellipse">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Oregon license plate with OR4 SPO.">
            <a:extLst>
              <a:ext uri="{FF2B5EF4-FFF2-40B4-BE49-F238E27FC236}">
                <a16:creationId xmlns:a16="http://schemas.microsoft.com/office/drawing/2014/main" id="{4EC0FFFF-D98B-B0A5-7468-5B9FEC4DD01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30370" y="209698"/>
            <a:ext cx="1391478" cy="7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2622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C46120-DE12-387B-72AC-C2F09F6D932C}"/>
              </a:ext>
            </a:extLst>
          </p:cNvPr>
          <p:cNvSpPr>
            <a:spLocks noGrp="1"/>
          </p:cNvSpPr>
          <p:nvPr>
            <p:ph type="title"/>
          </p:nvPr>
        </p:nvSpPr>
        <p:spPr>
          <a:xfrm>
            <a:off x="300446" y="404314"/>
            <a:ext cx="11286308" cy="1325563"/>
          </a:xfrm>
        </p:spPr>
        <p:txBody>
          <a:bodyPr>
            <a:normAutofit/>
          </a:bodyPr>
          <a:lstStyle/>
          <a:p>
            <a:r>
              <a:rPr lang="en-US" sz="4000" b="1" dirty="0"/>
              <a:t>PSO Follow Up Year Interview Data Collection Process</a:t>
            </a:r>
          </a:p>
        </p:txBody>
      </p:sp>
      <p:sp>
        <p:nvSpPr>
          <p:cNvPr id="3" name="Content Placeholder 2">
            <a:extLst>
              <a:ext uri="{FF2B5EF4-FFF2-40B4-BE49-F238E27FC236}">
                <a16:creationId xmlns:a16="http://schemas.microsoft.com/office/drawing/2014/main" id="{7A956566-0E30-2CC9-7649-9FF7A6C062C6}"/>
              </a:ext>
            </a:extLst>
          </p:cNvPr>
          <p:cNvSpPr>
            <a:spLocks noGrp="1"/>
          </p:cNvSpPr>
          <p:nvPr>
            <p:ph idx="1"/>
          </p:nvPr>
        </p:nvSpPr>
        <p:spPr>
          <a:xfrm>
            <a:off x="300446" y="2036218"/>
            <a:ext cx="10515600" cy="3424056"/>
          </a:xfrm>
        </p:spPr>
        <p:txBody>
          <a:bodyPr>
            <a:normAutofit/>
          </a:bodyPr>
          <a:lstStyle/>
          <a:p>
            <a:pPr marL="0" indent="0">
              <a:buNone/>
            </a:pPr>
            <a:r>
              <a:rPr lang="en-US"/>
              <a:t>(Details related to exit interviews) </a:t>
            </a:r>
          </a:p>
          <a:p>
            <a:pPr marL="0" indent="0">
              <a:buNone/>
            </a:pPr>
            <a:endParaRPr lang="en-US"/>
          </a:p>
          <a:p>
            <a:pPr marL="0" indent="0">
              <a:buNone/>
            </a:pPr>
            <a:endParaRPr lang="en-US"/>
          </a:p>
        </p:txBody>
      </p:sp>
      <p:graphicFrame>
        <p:nvGraphicFramePr>
          <p:cNvPr id="5" name="Content Placeholder 6">
            <a:extLst>
              <a:ext uri="{FF2B5EF4-FFF2-40B4-BE49-F238E27FC236}">
                <a16:creationId xmlns:a16="http://schemas.microsoft.com/office/drawing/2014/main" id="{DA7527FF-07B2-169F-124A-0C52A12C8275}"/>
              </a:ext>
            </a:extLst>
          </p:cNvPr>
          <p:cNvGraphicFramePr>
            <a:graphicFrameLocks/>
          </p:cNvGraphicFramePr>
          <p:nvPr>
            <p:extLst>
              <p:ext uri="{D42A27DB-BD31-4B8C-83A1-F6EECF244321}">
                <p14:modId xmlns:p14="http://schemas.microsoft.com/office/powerpoint/2010/main" val="1890113169"/>
              </p:ext>
            </p:extLst>
          </p:nvPr>
        </p:nvGraphicFramePr>
        <p:xfrm>
          <a:off x="391885" y="1515290"/>
          <a:ext cx="11717382" cy="4938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951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3541</Words>
  <Application>Microsoft Office PowerPoint</Application>
  <PresentationFormat>Widescreen</PresentationFormat>
  <Paragraphs>376</Paragraphs>
  <Slides>40</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Courier New</vt:lpstr>
      <vt:lpstr>Montserrat</vt:lpstr>
      <vt:lpstr>Office Theme</vt:lpstr>
      <vt:lpstr>Unlocking the Power of PSO Data: Enhancing Skills and Insights </vt:lpstr>
      <vt:lpstr>What are Post School Outcomes?  Indicator B-14</vt:lpstr>
      <vt:lpstr>Indicator B-14</vt:lpstr>
      <vt:lpstr>PowerPoint Presentation</vt:lpstr>
      <vt:lpstr>Indicator B-14 Data Post School Outcomes Interviews </vt:lpstr>
      <vt:lpstr>PowerPoint Presentation</vt:lpstr>
      <vt:lpstr>PowerPoint Presentation</vt:lpstr>
      <vt:lpstr>Resources</vt:lpstr>
      <vt:lpstr>PSO Follow Up Year Interview Data Collection Process</vt:lpstr>
      <vt:lpstr>Definitions </vt:lpstr>
      <vt:lpstr>Role of the Interviewer </vt:lpstr>
      <vt:lpstr>Responsibilities of the Interviewer</vt:lpstr>
      <vt:lpstr>PowerPoint Presentation</vt:lpstr>
      <vt:lpstr>Accuracy</vt:lpstr>
      <vt:lpstr>Would you prefer to talk with a teacher or a professional interviewer? </vt:lpstr>
      <vt:lpstr>Interviewer Materials </vt:lpstr>
      <vt:lpstr>Voluntary</vt:lpstr>
      <vt:lpstr>Confidentiality</vt:lpstr>
      <vt:lpstr>Resources</vt:lpstr>
      <vt:lpstr>PSO Response from the Field:  What strategies do you use when contacting former students?</vt:lpstr>
      <vt:lpstr>Making the Calls</vt:lpstr>
      <vt:lpstr>PSO Response from the Field:  What strategies do you use when contacting former students?</vt:lpstr>
      <vt:lpstr>Be Prepared to Respond to Questions</vt:lpstr>
      <vt:lpstr>Frequently Asked Questions</vt:lpstr>
      <vt:lpstr>Asking the Interview Questions</vt:lpstr>
      <vt:lpstr>Question Probes</vt:lpstr>
      <vt:lpstr>Respondent Sources</vt:lpstr>
      <vt:lpstr>Pre-Notify</vt:lpstr>
      <vt:lpstr>Maintain Contact</vt:lpstr>
      <vt:lpstr>Asking the Questions</vt:lpstr>
      <vt:lpstr>Show Interest When Conducting the Survey</vt:lpstr>
      <vt:lpstr>Giving Feedback to Respondents </vt:lpstr>
      <vt:lpstr>Provide Incentives</vt:lpstr>
      <vt:lpstr>Data Collection 2024</vt:lpstr>
      <vt:lpstr>PSO Response from the Field:  Why do you think PSOs are important?</vt:lpstr>
      <vt:lpstr>PSO Response from the Field:  How do you and your district use the data to improve services? </vt:lpstr>
      <vt:lpstr>https://transitionoregon.org/</vt:lpstr>
      <vt:lpstr>Save the Dates: 2024 Trainings</vt:lpstr>
      <vt:lpstr>PowerPoint Presentation</vt:lpstr>
      <vt:lpstr>Contact 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Indicator B 14?</dc:title>
  <dc:creator>FEINSTEIN Shava * ODE</dc:creator>
  <cp:lastModifiedBy>Charlotte Alverson</cp:lastModifiedBy>
  <cp:revision>177</cp:revision>
  <dcterms:created xsi:type="dcterms:W3CDTF">2024-03-06T20:25:18Z</dcterms:created>
  <dcterms:modified xsi:type="dcterms:W3CDTF">2024-03-20T18:56:59Z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30ea53-6f5e-4160-81a5-992a9105450a_Enabled">
    <vt:lpwstr>true</vt:lpwstr>
  </property>
  <property fmtid="{D5CDD505-2E9C-101B-9397-08002B2CF9AE}" pid="3" name="MSIP_Label_7730ea53-6f5e-4160-81a5-992a9105450a_SetDate">
    <vt:lpwstr>2024-03-06T20:41:54Z</vt:lpwstr>
  </property>
  <property fmtid="{D5CDD505-2E9C-101B-9397-08002B2CF9AE}" pid="4" name="MSIP_Label_7730ea53-6f5e-4160-81a5-992a9105450a_Method">
    <vt:lpwstr>Standard</vt:lpwstr>
  </property>
  <property fmtid="{D5CDD505-2E9C-101B-9397-08002B2CF9AE}" pid="5" name="MSIP_Label_7730ea53-6f5e-4160-81a5-992a9105450a_Name">
    <vt:lpwstr>Level 2 - Limited (Items)</vt:lpwstr>
  </property>
  <property fmtid="{D5CDD505-2E9C-101B-9397-08002B2CF9AE}" pid="6" name="MSIP_Label_7730ea53-6f5e-4160-81a5-992a9105450a_SiteId">
    <vt:lpwstr>b4f51418-b269-49a2-935a-fa54bf584fc8</vt:lpwstr>
  </property>
  <property fmtid="{D5CDD505-2E9C-101B-9397-08002B2CF9AE}" pid="7" name="MSIP_Label_7730ea53-6f5e-4160-81a5-992a9105450a_ActionId">
    <vt:lpwstr>7bdd90a3-caa7-4cdf-98f2-661188d7200e</vt:lpwstr>
  </property>
  <property fmtid="{D5CDD505-2E9C-101B-9397-08002B2CF9AE}" pid="8" name="MSIP_Label_7730ea53-6f5e-4160-81a5-992a9105450a_ContentBits">
    <vt:lpwstr>0</vt:lpwstr>
  </property>
</Properties>
</file>