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Lst>
  <p:notesMasterIdLst>
    <p:notesMasterId r:id="rId56"/>
  </p:notesMasterIdLst>
  <p:sldIdLst>
    <p:sldId id="256" r:id="rId5"/>
    <p:sldId id="325" r:id="rId6"/>
    <p:sldId id="1705" r:id="rId7"/>
    <p:sldId id="258" r:id="rId8"/>
    <p:sldId id="1719" r:id="rId9"/>
    <p:sldId id="257" r:id="rId10"/>
    <p:sldId id="259" r:id="rId11"/>
    <p:sldId id="301" r:id="rId12"/>
    <p:sldId id="303" r:id="rId13"/>
    <p:sldId id="307" r:id="rId14"/>
    <p:sldId id="1547" r:id="rId15"/>
    <p:sldId id="1718" r:id="rId16"/>
    <p:sldId id="1732" r:id="rId17"/>
    <p:sldId id="1733" r:id="rId18"/>
    <p:sldId id="261" r:id="rId19"/>
    <p:sldId id="1721" r:id="rId20"/>
    <p:sldId id="1720" r:id="rId21"/>
    <p:sldId id="1707" r:id="rId22"/>
    <p:sldId id="260" r:id="rId23"/>
    <p:sldId id="1735" r:id="rId24"/>
    <p:sldId id="282" r:id="rId25"/>
    <p:sldId id="334" r:id="rId26"/>
    <p:sldId id="1716" r:id="rId27"/>
    <p:sldId id="1709" r:id="rId28"/>
    <p:sldId id="1730" r:id="rId29"/>
    <p:sldId id="1723" r:id="rId30"/>
    <p:sldId id="1731" r:id="rId31"/>
    <p:sldId id="1726" r:id="rId32"/>
    <p:sldId id="1710" r:id="rId33"/>
    <p:sldId id="1675" r:id="rId34"/>
    <p:sldId id="1711" r:id="rId35"/>
    <p:sldId id="319" r:id="rId36"/>
    <p:sldId id="321" r:id="rId37"/>
    <p:sldId id="322" r:id="rId38"/>
    <p:sldId id="306" r:id="rId39"/>
    <p:sldId id="318" r:id="rId40"/>
    <p:sldId id="1729" r:id="rId41"/>
    <p:sldId id="320" r:id="rId42"/>
    <p:sldId id="314" r:id="rId43"/>
    <p:sldId id="324" r:id="rId44"/>
    <p:sldId id="317" r:id="rId45"/>
    <p:sldId id="323" r:id="rId46"/>
    <p:sldId id="1722" r:id="rId47"/>
    <p:sldId id="1724" r:id="rId48"/>
    <p:sldId id="1143" r:id="rId49"/>
    <p:sldId id="1661" r:id="rId50"/>
    <p:sldId id="1677" r:id="rId51"/>
    <p:sldId id="262" r:id="rId52"/>
    <p:sldId id="316" r:id="rId53"/>
    <p:sldId id="1704" r:id="rId54"/>
    <p:sldId id="173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5065B"/>
    <a:srgbClr val="002E2E"/>
    <a:srgbClr val="7ED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40EA9F-BD4B-4490-9B4F-EE72380F2297}" v="49" dt="2025-03-13T13:06:05.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6" autoAdjust="0"/>
    <p:restoredTop sz="89435" autoAdjust="0"/>
  </p:normalViewPr>
  <p:slideViewPr>
    <p:cSldViewPr snapToGrid="0">
      <p:cViewPr varScale="1">
        <p:scale>
          <a:sx n="76" d="100"/>
          <a:sy n="76" d="100"/>
        </p:scale>
        <p:origin x="46" y="41"/>
      </p:cViewPr>
      <p:guideLst>
        <p:guide/>
        <p:guide orient="horz" pos="2160"/>
      </p:guideLst>
    </p:cSldViewPr>
  </p:slideViewPr>
  <p:notesTextViewPr>
    <p:cViewPr>
      <p:scale>
        <a:sx n="3" d="2"/>
        <a:sy n="3" d="2"/>
      </p:scale>
      <p:origin x="0" y="0"/>
    </p:cViewPr>
  </p:notesTextViewPr>
  <p:sorterViewPr>
    <p:cViewPr varScale="1">
      <p:scale>
        <a:sx n="100" d="100"/>
        <a:sy n="100" d="100"/>
      </p:scale>
      <p:origin x="0" y="-1502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files\coe-cc-share\coe\ODE\Task%206%20SPPAPR%20Indicators%20B1,%20B2,%20B13,%20and%20B14\I-14\OR%20Historical%20Data\Longnitudinal%20FFY09%20to%20FFY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post3\Desktop\2024%20PSO%20Reports%20to%20ODE\Longnitudinal%20FFY09%20to%20FFY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post3\Desktop\2024%20PSO%20Reports%20to%20ODE\Copy%20of%20Historical%20Response%20Rates%2011-2024.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ysClr val="windowText" lastClr="000000"/>
                </a:solidFill>
              </a:rPr>
              <a:t>Oregon Historical Engaged- Not</a:t>
            </a:r>
            <a:r>
              <a:rPr lang="en-US" sz="1600" b="1" baseline="0">
                <a:solidFill>
                  <a:sysClr val="windowText" lastClr="000000"/>
                </a:solidFill>
              </a:rPr>
              <a:t> Engaged Rates by School Year </a:t>
            </a:r>
            <a:endParaRPr lang="en-US" sz="1600"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data!$E$1</c:f>
              <c:strCache>
                <c:ptCount val="1"/>
                <c:pt idx="0">
                  <c:v>Measure A</c:v>
                </c:pt>
              </c:strCache>
            </c:strRef>
          </c:tx>
          <c:spPr>
            <a:solidFill>
              <a:schemeClr val="accent1"/>
            </a:solidFill>
            <a:ln>
              <a:noFill/>
            </a:ln>
            <a:effectLst/>
          </c:spPr>
          <c:invertIfNegative val="0"/>
          <c:cat>
            <c:strRef>
              <c:f>data!$A$2:$D$16</c:f>
              <c:strCache>
                <c:ptCount val="15"/>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pt idx="14">
                  <c:v>2022-23</c:v>
                </c:pt>
              </c:strCache>
            </c:strRef>
          </c:cat>
          <c:val>
            <c:numRef>
              <c:f>data!$E$2:$E$16</c:f>
            </c:numRef>
          </c:val>
          <c:extLst>
            <c:ext xmlns:c16="http://schemas.microsoft.com/office/drawing/2014/chart" uri="{C3380CC4-5D6E-409C-BE32-E72D297353CC}">
              <c16:uniqueId val="{00000000-E039-4EF9-8E7B-80C8C1F32516}"/>
            </c:ext>
          </c:extLst>
        </c:ser>
        <c:ser>
          <c:idx val="1"/>
          <c:order val="1"/>
          <c:tx>
            <c:strRef>
              <c:f>data!$F$1</c:f>
              <c:strCache>
                <c:ptCount val="1"/>
                <c:pt idx="0">
                  <c:v>Measure B</c:v>
                </c:pt>
              </c:strCache>
            </c:strRef>
          </c:tx>
          <c:spPr>
            <a:solidFill>
              <a:schemeClr val="accent2"/>
            </a:solidFill>
            <a:ln>
              <a:noFill/>
            </a:ln>
            <a:effectLst/>
          </c:spPr>
          <c:invertIfNegative val="0"/>
          <c:cat>
            <c:strRef>
              <c:f>data!$A$2:$D$16</c:f>
              <c:strCache>
                <c:ptCount val="15"/>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pt idx="14">
                  <c:v>2022-23</c:v>
                </c:pt>
              </c:strCache>
            </c:strRef>
          </c:cat>
          <c:val>
            <c:numRef>
              <c:f>data!$F$2:$F$16</c:f>
            </c:numRef>
          </c:val>
          <c:extLst>
            <c:ext xmlns:c16="http://schemas.microsoft.com/office/drawing/2014/chart" uri="{C3380CC4-5D6E-409C-BE32-E72D297353CC}">
              <c16:uniqueId val="{00000001-E039-4EF9-8E7B-80C8C1F32516}"/>
            </c:ext>
          </c:extLst>
        </c:ser>
        <c:ser>
          <c:idx val="2"/>
          <c:order val="2"/>
          <c:tx>
            <c:strRef>
              <c:f>data!$G$1</c:f>
              <c:strCache>
                <c:ptCount val="1"/>
                <c:pt idx="0">
                  <c:v>Measure C</c:v>
                </c:pt>
              </c:strCache>
            </c:strRef>
          </c:tx>
          <c:spPr>
            <a:solidFill>
              <a:schemeClr val="accent1"/>
            </a:solidFill>
            <a:ln w="9525">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data!$A$2:$D$16</c:f>
              <c:strCache>
                <c:ptCount val="15"/>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pt idx="14">
                  <c:v>2022-23</c:v>
                </c:pt>
              </c:strCache>
            </c:strRef>
          </c:cat>
          <c:val>
            <c:numRef>
              <c:f>data!$G$2:$G$16</c:f>
              <c:numCache>
                <c:formatCode>0.0</c:formatCode>
                <c:ptCount val="15"/>
                <c:pt idx="0">
                  <c:v>72.5</c:v>
                </c:pt>
                <c:pt idx="1">
                  <c:v>72.5</c:v>
                </c:pt>
                <c:pt idx="2">
                  <c:v>73.5</c:v>
                </c:pt>
                <c:pt idx="3">
                  <c:v>73.400000000000006</c:v>
                </c:pt>
                <c:pt idx="4">
                  <c:v>75</c:v>
                </c:pt>
                <c:pt idx="5">
                  <c:v>77.5</c:v>
                </c:pt>
                <c:pt idx="6">
                  <c:v>78.599999999999994</c:v>
                </c:pt>
                <c:pt idx="7">
                  <c:v>77.599999999999994</c:v>
                </c:pt>
                <c:pt idx="8">
                  <c:v>77.2</c:v>
                </c:pt>
                <c:pt idx="9">
                  <c:v>77.7</c:v>
                </c:pt>
                <c:pt idx="10">
                  <c:v>76.2</c:v>
                </c:pt>
                <c:pt idx="11">
                  <c:v>73.7</c:v>
                </c:pt>
                <c:pt idx="12">
                  <c:v>75.5</c:v>
                </c:pt>
                <c:pt idx="13">
                  <c:v>74.489999999999995</c:v>
                </c:pt>
                <c:pt idx="14">
                  <c:v>73.66</c:v>
                </c:pt>
              </c:numCache>
            </c:numRef>
          </c:val>
          <c:extLst>
            <c:ext xmlns:c16="http://schemas.microsoft.com/office/drawing/2014/chart" uri="{C3380CC4-5D6E-409C-BE32-E72D297353CC}">
              <c16:uniqueId val="{00000002-E039-4EF9-8E7B-80C8C1F32516}"/>
            </c:ext>
          </c:extLst>
        </c:ser>
        <c:ser>
          <c:idx val="3"/>
          <c:order val="3"/>
          <c:tx>
            <c:strRef>
              <c:f>data!$H$1</c:f>
              <c:strCache>
                <c:ptCount val="1"/>
                <c:pt idx="0">
                  <c:v>Not Engaged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data!$A$2:$D$16</c:f>
              <c:strCache>
                <c:ptCount val="15"/>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pt idx="14">
                  <c:v>2022-23</c:v>
                </c:pt>
              </c:strCache>
            </c:strRef>
          </c:cat>
          <c:val>
            <c:numRef>
              <c:f>data!$H$2:$H$16</c:f>
              <c:numCache>
                <c:formatCode>0.0</c:formatCode>
                <c:ptCount val="15"/>
                <c:pt idx="0">
                  <c:v>27.5</c:v>
                </c:pt>
                <c:pt idx="1">
                  <c:v>27.5</c:v>
                </c:pt>
                <c:pt idx="2">
                  <c:v>26.5</c:v>
                </c:pt>
                <c:pt idx="3">
                  <c:v>26.599999999999994</c:v>
                </c:pt>
                <c:pt idx="4">
                  <c:v>25</c:v>
                </c:pt>
                <c:pt idx="5">
                  <c:v>22.5</c:v>
                </c:pt>
                <c:pt idx="6">
                  <c:v>21.400000000000006</c:v>
                </c:pt>
                <c:pt idx="7">
                  <c:v>22.400000000000006</c:v>
                </c:pt>
                <c:pt idx="8">
                  <c:v>22.799999999999997</c:v>
                </c:pt>
                <c:pt idx="9">
                  <c:v>22.299999999999997</c:v>
                </c:pt>
                <c:pt idx="10">
                  <c:v>23.799999999999997</c:v>
                </c:pt>
                <c:pt idx="11">
                  <c:v>26.299999999999997</c:v>
                </c:pt>
                <c:pt idx="12">
                  <c:v>24.5</c:v>
                </c:pt>
                <c:pt idx="13">
                  <c:v>25.510000000000005</c:v>
                </c:pt>
                <c:pt idx="14">
                  <c:v>26.340000000000003</c:v>
                </c:pt>
              </c:numCache>
            </c:numRef>
          </c:val>
          <c:extLst>
            <c:ext xmlns:c16="http://schemas.microsoft.com/office/drawing/2014/chart" uri="{C3380CC4-5D6E-409C-BE32-E72D297353CC}">
              <c16:uniqueId val="{00000003-E039-4EF9-8E7B-80C8C1F32516}"/>
            </c:ext>
          </c:extLst>
        </c:ser>
        <c:dLbls>
          <c:showLegendKey val="0"/>
          <c:showVal val="0"/>
          <c:showCatName val="0"/>
          <c:showSerName val="0"/>
          <c:showPercent val="0"/>
          <c:showBubbleSize val="0"/>
        </c:dLbls>
        <c:gapWidth val="80"/>
        <c:overlap val="100"/>
        <c:axId val="480940303"/>
        <c:axId val="480939823"/>
      </c:barChart>
      <c:catAx>
        <c:axId val="48094030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solidFill>
                      <a:sysClr val="windowText" lastClr="000000"/>
                    </a:solidFill>
                  </a:rPr>
                  <a:t>School Year of Leavers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480939823"/>
        <c:crosses val="autoZero"/>
        <c:auto val="1"/>
        <c:lblAlgn val="ctr"/>
        <c:lblOffset val="100"/>
        <c:noMultiLvlLbl val="0"/>
      </c:catAx>
      <c:valAx>
        <c:axId val="48093982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solidFill>
                      <a:sysClr val="windowText" lastClr="000000"/>
                    </a:solidFill>
                  </a:rPr>
                  <a:t>Percent of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480940303"/>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a:t>Historical Engaged-Not Engaged</a:t>
            </a:r>
          </a:p>
        </c:rich>
      </c:tx>
      <c:layout>
        <c:manualLayout>
          <c:xMode val="edge"/>
          <c:yMode val="edge"/>
          <c:x val="0.34205313508097207"/>
          <c:y val="2.9303277092768809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Sheet1!$E$1</c:f>
              <c:strCache>
                <c:ptCount val="1"/>
                <c:pt idx="0">
                  <c:v>Measure A</c:v>
                </c:pt>
              </c:strCache>
            </c:strRef>
          </c:tx>
          <c:spPr>
            <a:solidFill>
              <a:schemeClr val="accent1"/>
            </a:solidFill>
            <a:ln>
              <a:noFill/>
            </a:ln>
            <a:effectLst/>
          </c:spPr>
          <c:invertIfNegative val="0"/>
          <c:cat>
            <c:numRef>
              <c:f>Sheet1!$D$2:$D$16</c:f>
              <c:numCache>
                <c:formatCode>0</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Sheet1!$E$2:$E$16</c:f>
            </c:numRef>
          </c:val>
          <c:extLst>
            <c:ext xmlns:c16="http://schemas.microsoft.com/office/drawing/2014/chart" uri="{C3380CC4-5D6E-409C-BE32-E72D297353CC}">
              <c16:uniqueId val="{00000000-8D9C-4DB3-A35D-415C4A7BEA27}"/>
            </c:ext>
          </c:extLst>
        </c:ser>
        <c:ser>
          <c:idx val="1"/>
          <c:order val="1"/>
          <c:tx>
            <c:strRef>
              <c:f>Sheet1!$F$1</c:f>
              <c:strCache>
                <c:ptCount val="1"/>
                <c:pt idx="0">
                  <c:v>Measure B</c:v>
                </c:pt>
              </c:strCache>
            </c:strRef>
          </c:tx>
          <c:spPr>
            <a:solidFill>
              <a:schemeClr val="accent2"/>
            </a:solidFill>
            <a:ln>
              <a:noFill/>
            </a:ln>
            <a:effectLst/>
          </c:spPr>
          <c:invertIfNegative val="0"/>
          <c:cat>
            <c:numRef>
              <c:f>Sheet1!$D$2:$D$16</c:f>
              <c:numCache>
                <c:formatCode>0</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Sheet1!$F$2:$F$16</c:f>
            </c:numRef>
          </c:val>
          <c:extLst>
            <c:ext xmlns:c16="http://schemas.microsoft.com/office/drawing/2014/chart" uri="{C3380CC4-5D6E-409C-BE32-E72D297353CC}">
              <c16:uniqueId val="{00000001-8D9C-4DB3-A35D-415C4A7BEA27}"/>
            </c:ext>
          </c:extLst>
        </c:ser>
        <c:ser>
          <c:idx val="2"/>
          <c:order val="2"/>
          <c:tx>
            <c:strRef>
              <c:f>Sheet1!$G$1</c:f>
              <c:strCache>
                <c:ptCount val="1"/>
                <c:pt idx="0">
                  <c:v>Measure C</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Sheet1!$D$2:$D$16</c:f>
              <c:numCache>
                <c:formatCode>0</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Sheet1!$G$2:$G$16</c:f>
              <c:numCache>
                <c:formatCode>General</c:formatCode>
                <c:ptCount val="15"/>
                <c:pt idx="0">
                  <c:v>72.5</c:v>
                </c:pt>
                <c:pt idx="1">
                  <c:v>72.5</c:v>
                </c:pt>
                <c:pt idx="2">
                  <c:v>73.5</c:v>
                </c:pt>
                <c:pt idx="3">
                  <c:v>73.400000000000006</c:v>
                </c:pt>
                <c:pt idx="4">
                  <c:v>75</c:v>
                </c:pt>
                <c:pt idx="5">
                  <c:v>77.5</c:v>
                </c:pt>
                <c:pt idx="6">
                  <c:v>78.599999999999994</c:v>
                </c:pt>
                <c:pt idx="7">
                  <c:v>77.599999999999994</c:v>
                </c:pt>
                <c:pt idx="8">
                  <c:v>77.2</c:v>
                </c:pt>
                <c:pt idx="9">
                  <c:v>77.7</c:v>
                </c:pt>
                <c:pt idx="10">
                  <c:v>76.2</c:v>
                </c:pt>
                <c:pt idx="11">
                  <c:v>73.7</c:v>
                </c:pt>
                <c:pt idx="12">
                  <c:v>75.5</c:v>
                </c:pt>
                <c:pt idx="13">
                  <c:v>74.489999999999995</c:v>
                </c:pt>
                <c:pt idx="14">
                  <c:v>73.66</c:v>
                </c:pt>
              </c:numCache>
            </c:numRef>
          </c:val>
          <c:extLst>
            <c:ext xmlns:c16="http://schemas.microsoft.com/office/drawing/2014/chart" uri="{C3380CC4-5D6E-409C-BE32-E72D297353CC}">
              <c16:uniqueId val="{00000002-8D9C-4DB3-A35D-415C4A7BEA27}"/>
            </c:ext>
          </c:extLst>
        </c:ser>
        <c:ser>
          <c:idx val="3"/>
          <c:order val="3"/>
          <c:tx>
            <c:strRef>
              <c:f>Sheet1!$H$1</c:f>
              <c:strCache>
                <c:ptCount val="1"/>
                <c:pt idx="0">
                  <c:v>Not Engaged</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Sheet1!$D$2:$D$16</c:f>
              <c:numCache>
                <c:formatCode>0</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Sheet1!$H$2:$H$16</c:f>
              <c:numCache>
                <c:formatCode>General</c:formatCode>
                <c:ptCount val="15"/>
                <c:pt idx="0">
                  <c:v>27.5</c:v>
                </c:pt>
                <c:pt idx="1">
                  <c:v>27.5</c:v>
                </c:pt>
                <c:pt idx="2">
                  <c:v>26.5</c:v>
                </c:pt>
                <c:pt idx="3">
                  <c:v>26.599999999999994</c:v>
                </c:pt>
                <c:pt idx="4">
                  <c:v>25</c:v>
                </c:pt>
                <c:pt idx="5">
                  <c:v>22.5</c:v>
                </c:pt>
                <c:pt idx="6">
                  <c:v>21.400000000000006</c:v>
                </c:pt>
                <c:pt idx="7">
                  <c:v>22.400000000000006</c:v>
                </c:pt>
                <c:pt idx="8">
                  <c:v>22.799999999999997</c:v>
                </c:pt>
                <c:pt idx="9">
                  <c:v>22.299999999999997</c:v>
                </c:pt>
                <c:pt idx="10">
                  <c:v>23.799999999999997</c:v>
                </c:pt>
                <c:pt idx="11">
                  <c:v>26.299999999999997</c:v>
                </c:pt>
                <c:pt idx="12">
                  <c:v>24.5</c:v>
                </c:pt>
                <c:pt idx="13">
                  <c:v>25.510000000000005</c:v>
                </c:pt>
                <c:pt idx="14">
                  <c:v>26.340000000000003</c:v>
                </c:pt>
              </c:numCache>
            </c:numRef>
          </c:val>
          <c:extLst>
            <c:ext xmlns:c16="http://schemas.microsoft.com/office/drawing/2014/chart" uri="{C3380CC4-5D6E-409C-BE32-E72D297353CC}">
              <c16:uniqueId val="{00000003-8D9C-4DB3-A35D-415C4A7BEA27}"/>
            </c:ext>
          </c:extLst>
        </c:ser>
        <c:dLbls>
          <c:showLegendKey val="0"/>
          <c:showVal val="0"/>
          <c:showCatName val="0"/>
          <c:showSerName val="0"/>
          <c:showPercent val="0"/>
          <c:showBubbleSize val="0"/>
        </c:dLbls>
        <c:gapWidth val="36"/>
        <c:overlap val="100"/>
        <c:axId val="615545312"/>
        <c:axId val="615546752"/>
      </c:barChart>
      <c:catAx>
        <c:axId val="61554531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Federal Fiscal Year/Spring School Year </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15546752"/>
        <c:crosses val="autoZero"/>
        <c:auto val="1"/>
        <c:lblAlgn val="ctr"/>
        <c:lblOffset val="100"/>
        <c:noMultiLvlLbl val="0"/>
      </c:catAx>
      <c:valAx>
        <c:axId val="615546752"/>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Percentage of Respondents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15545312"/>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solidFill>
                  <a:srgbClr val="000153"/>
                </a:solidFill>
              </a:rPr>
              <a:t>Oregon</a:t>
            </a:r>
            <a:r>
              <a:rPr lang="en-US" sz="2400" baseline="0" dirty="0">
                <a:solidFill>
                  <a:srgbClr val="000153"/>
                </a:solidFill>
              </a:rPr>
              <a:t> </a:t>
            </a:r>
            <a:r>
              <a:rPr lang="en-US" sz="2400" dirty="0">
                <a:solidFill>
                  <a:srgbClr val="000153"/>
                </a:solidFill>
              </a:rPr>
              <a:t>Response Rate by School Year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No. Leavers (eligibles only)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Sheet1!$B$2:$B$8</c:f>
              <c:strCache>
                <c:ptCount val="5"/>
                <c:pt idx="0">
                  <c:v>2018-19 (4797)</c:v>
                </c:pt>
                <c:pt idx="1">
                  <c:v>2019-20 (4847)</c:v>
                </c:pt>
                <c:pt idx="2">
                  <c:v>2020-21 (4601)</c:v>
                </c:pt>
                <c:pt idx="3">
                  <c:v>2021-22 (5435)</c:v>
                </c:pt>
                <c:pt idx="4">
                  <c:v>2022-23 (5007)</c:v>
                </c:pt>
              </c:strCache>
            </c:strRef>
          </c:cat>
          <c:val>
            <c:numRef>
              <c:f>Sheet1!$C$2:$C$8</c:f>
            </c:numRef>
          </c:val>
          <c:smooth val="0"/>
          <c:extLst>
            <c:ext xmlns:c16="http://schemas.microsoft.com/office/drawing/2014/chart" uri="{C3380CC4-5D6E-409C-BE32-E72D297353CC}">
              <c16:uniqueId val="{00000000-2686-4E6B-8E51-787F9B569CCC}"/>
            </c:ext>
          </c:extLst>
        </c:ser>
        <c:ser>
          <c:idx val="1"/>
          <c:order val="1"/>
          <c:tx>
            <c:strRef>
              <c:f>Sheet1!$D$1</c:f>
              <c:strCache>
                <c:ptCount val="1"/>
                <c:pt idx="0">
                  <c:v>No. Respondents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Sheet1!$B$2:$B$8</c:f>
              <c:strCache>
                <c:ptCount val="5"/>
                <c:pt idx="0">
                  <c:v>2018-19 (4797)</c:v>
                </c:pt>
                <c:pt idx="1">
                  <c:v>2019-20 (4847)</c:v>
                </c:pt>
                <c:pt idx="2">
                  <c:v>2020-21 (4601)</c:v>
                </c:pt>
                <c:pt idx="3">
                  <c:v>2021-22 (5435)</c:v>
                </c:pt>
                <c:pt idx="4">
                  <c:v>2022-23 (5007)</c:v>
                </c:pt>
              </c:strCache>
            </c:strRef>
          </c:cat>
          <c:val>
            <c:numRef>
              <c:f>Sheet1!$D$2:$D$8</c:f>
            </c:numRef>
          </c:val>
          <c:smooth val="0"/>
          <c:extLst>
            <c:ext xmlns:c16="http://schemas.microsoft.com/office/drawing/2014/chart" uri="{C3380CC4-5D6E-409C-BE32-E72D297353CC}">
              <c16:uniqueId val="{00000001-2686-4E6B-8E51-787F9B569CCC}"/>
            </c:ext>
          </c:extLst>
        </c:ser>
        <c:ser>
          <c:idx val="2"/>
          <c:order val="2"/>
          <c:tx>
            <c:strRef>
              <c:f>Sheet1!$E$1</c:f>
              <c:strCache>
                <c:ptCount val="1"/>
                <c:pt idx="0">
                  <c:v>Response Rate by School Year </c:v>
                </c:pt>
              </c:strCache>
            </c:strRef>
          </c:tx>
          <c:spPr>
            <a:ln w="28575" cap="rnd">
              <a:solidFill>
                <a:srgbClr val="000153"/>
              </a:solidFill>
              <a:round/>
            </a:ln>
            <a:effectLst/>
          </c:spPr>
          <c:marker>
            <c:symbol val="circle"/>
            <c:size val="5"/>
            <c:spPr>
              <a:solidFill>
                <a:schemeClr val="accent3"/>
              </a:solidFill>
              <a:ln w="9525">
                <a:solidFill>
                  <a:schemeClr val="accent3"/>
                </a:solidFill>
              </a:ln>
              <a:effectLst/>
            </c:spPr>
          </c:marker>
          <c:dLbls>
            <c:dLbl>
              <c:idx val="0"/>
              <c:layout>
                <c:manualLayout>
                  <c:x val="-4.0046137063234579E-17"/>
                  <c:y val="3.48583877995642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86-4E6B-8E51-787F9B569CCC}"/>
                </c:ext>
              </c:extLst>
            </c:dLbl>
            <c:dLbl>
              <c:idx val="1"/>
              <c:layout>
                <c:manualLayout>
                  <c:x val="-6.5530799475754008E-3"/>
                  <c:y val="4.357298474945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86-4E6B-8E51-787F9B569CCC}"/>
                </c:ext>
              </c:extLst>
            </c:dLbl>
            <c:dLbl>
              <c:idx val="2"/>
              <c:layout>
                <c:manualLayout>
                  <c:x val="-8.7374399301004806E-3"/>
                  <c:y val="4.793028322440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86-4E6B-8E51-787F9B569CCC}"/>
                </c:ext>
              </c:extLst>
            </c:dLbl>
            <c:dLbl>
              <c:idx val="3"/>
              <c:layout>
                <c:manualLayout>
                  <c:x val="-4.3687199650503201E-3"/>
                  <c:y val="3.9215686274509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86-4E6B-8E51-787F9B569CCC}"/>
                </c:ext>
              </c:extLst>
            </c:dLbl>
            <c:dLbl>
              <c:idx val="4"/>
              <c:layout>
                <c:manualLayout>
                  <c:x val="-1.310615989515072E-2"/>
                  <c:y val="4.793028322440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86-4E6B-8E51-787F9B569CC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Sheet1!$B$2:$B$8</c:f>
              <c:strCache>
                <c:ptCount val="5"/>
                <c:pt idx="0">
                  <c:v>2018-19 (4797)</c:v>
                </c:pt>
                <c:pt idx="1">
                  <c:v>2019-20 (4847)</c:v>
                </c:pt>
                <c:pt idx="2">
                  <c:v>2020-21 (4601)</c:v>
                </c:pt>
                <c:pt idx="3">
                  <c:v>2021-22 (5435)</c:v>
                </c:pt>
                <c:pt idx="4">
                  <c:v>2022-23 (5007)</c:v>
                </c:pt>
              </c:strCache>
            </c:strRef>
          </c:cat>
          <c:val>
            <c:numRef>
              <c:f>Sheet1!$E$2:$E$8</c:f>
              <c:numCache>
                <c:formatCode>0.00%</c:formatCode>
                <c:ptCount val="5"/>
                <c:pt idx="0">
                  <c:v>0.50010423181154884</c:v>
                </c:pt>
                <c:pt idx="1">
                  <c:v>0.5725190839694656</c:v>
                </c:pt>
                <c:pt idx="2">
                  <c:v>0.60486850684633775</c:v>
                </c:pt>
                <c:pt idx="3">
                  <c:v>0.52732290708371665</c:v>
                </c:pt>
                <c:pt idx="4">
                  <c:v>0.57020000000000004</c:v>
                </c:pt>
              </c:numCache>
            </c:numRef>
          </c:val>
          <c:smooth val="0"/>
          <c:extLst>
            <c:ext xmlns:c16="http://schemas.microsoft.com/office/drawing/2014/chart" uri="{C3380CC4-5D6E-409C-BE32-E72D297353CC}">
              <c16:uniqueId val="{00000007-2686-4E6B-8E51-787F9B569CCC}"/>
            </c:ext>
          </c:extLst>
        </c:ser>
        <c:dLbls>
          <c:showLegendKey val="0"/>
          <c:showVal val="0"/>
          <c:showCatName val="0"/>
          <c:showSerName val="0"/>
          <c:showPercent val="0"/>
          <c:showBubbleSize val="0"/>
        </c:dLbls>
        <c:marker val="1"/>
        <c:smooth val="0"/>
        <c:axId val="1248470560"/>
        <c:axId val="1248476320"/>
      </c:lineChart>
      <c:catAx>
        <c:axId val="12484705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rgbClr val="000153"/>
                    </a:solidFill>
                  </a:rPr>
                  <a:t>School Year (No. of Total Eligible Leavers</a:t>
                </a:r>
                <a:r>
                  <a:rPr lang="en-US" dirty="0"/>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48476320"/>
        <c:crosses val="autoZero"/>
        <c:auto val="1"/>
        <c:lblAlgn val="ctr"/>
        <c:lblOffset val="100"/>
        <c:noMultiLvlLbl val="0"/>
      </c:catAx>
      <c:valAx>
        <c:axId val="1248476320"/>
        <c:scaling>
          <c:orientation val="minMax"/>
          <c:max val="1"/>
        </c:scaling>
        <c:delete val="1"/>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rgbClr val="000153"/>
                    </a:solidFill>
                  </a:rPr>
                  <a:t>Percentage of Leavers with</a:t>
                </a:r>
                <a:r>
                  <a:rPr lang="en-US" sz="1200" b="1" baseline="0" dirty="0">
                    <a:solidFill>
                      <a:srgbClr val="000153"/>
                    </a:solidFill>
                  </a:rPr>
                  <a:t> Completed Interview </a:t>
                </a:r>
                <a:endParaRPr lang="en-US" sz="1200" b="1" dirty="0">
                  <a:solidFill>
                    <a:srgbClr val="000153"/>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crossAx val="1248470560"/>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D6C19A-7642-814F-B171-242D25839996}" type="doc">
      <dgm:prSet loTypeId="urn:microsoft.com/office/officeart/2005/8/layout/vList5" loCatId="list" qsTypeId="urn:microsoft.com/office/officeart/2005/8/quickstyle/3d1" qsCatId="3D" csTypeId="urn:microsoft.com/office/officeart/2005/8/colors/accent1_1" csCatId="accent1" phldr="1"/>
      <dgm:spPr/>
      <dgm:t>
        <a:bodyPr/>
        <a:lstStyle/>
        <a:p>
          <a:endParaRPr lang="en-US"/>
        </a:p>
      </dgm:t>
    </dgm:pt>
    <dgm:pt modelId="{855E32C9-8FBD-F04F-9934-26A13953557D}">
      <dgm:prSet phldrT="[Text]" custT="1"/>
      <dgm:spPr/>
      <dgm:t>
        <a:bodyPr/>
        <a:lstStyle/>
        <a:p>
          <a:pPr>
            <a:lnSpc>
              <a:spcPct val="100000"/>
            </a:lnSpc>
            <a:spcBef>
              <a:spcPts val="0"/>
            </a:spcBef>
            <a:spcAft>
              <a:spcPts val="0"/>
            </a:spcAft>
          </a:pPr>
          <a:r>
            <a:rPr lang="en-US" sz="1800" b="1" dirty="0">
              <a:solidFill>
                <a:srgbClr val="000000"/>
              </a:solidFill>
              <a:latin typeface="Akzidenz-Grotesk BQ Reg"/>
            </a:rPr>
            <a:t>Higher Education</a:t>
          </a:r>
        </a:p>
      </dgm:t>
    </dgm:pt>
    <dgm:pt modelId="{0208D9C0-9E45-5948-8BEF-14F76F02A839}" type="parTrans" cxnId="{99B0C9A9-890B-1E4B-A010-18C8D2984636}">
      <dgm:prSet/>
      <dgm:spPr/>
      <dgm:t>
        <a:bodyPr/>
        <a:lstStyle/>
        <a:p>
          <a:pPr>
            <a:lnSpc>
              <a:spcPct val="100000"/>
            </a:lnSpc>
            <a:spcBef>
              <a:spcPts val="0"/>
            </a:spcBef>
            <a:spcAft>
              <a:spcPts val="0"/>
            </a:spcAft>
          </a:pPr>
          <a:endParaRPr lang="en-US" sz="1400">
            <a:latin typeface="Akzidenz-Grotesk BQ Reg"/>
          </a:endParaRPr>
        </a:p>
      </dgm:t>
    </dgm:pt>
    <dgm:pt modelId="{A9C9A747-B073-6643-A9BA-9F1053E69DEE}" type="sibTrans" cxnId="{99B0C9A9-890B-1E4B-A010-18C8D2984636}">
      <dgm:prSet/>
      <dgm:spPr/>
      <dgm:t>
        <a:bodyPr/>
        <a:lstStyle/>
        <a:p>
          <a:pPr>
            <a:lnSpc>
              <a:spcPct val="100000"/>
            </a:lnSpc>
            <a:spcBef>
              <a:spcPts val="0"/>
            </a:spcBef>
            <a:spcAft>
              <a:spcPts val="0"/>
            </a:spcAft>
          </a:pPr>
          <a:endParaRPr lang="en-US" sz="1400">
            <a:latin typeface="Akzidenz-Grotesk BQ Reg"/>
          </a:endParaRPr>
        </a:p>
      </dgm:t>
    </dgm:pt>
    <dgm:pt modelId="{A1F0CED5-5368-1148-B319-015B51E2B9C1}">
      <dgm:prSet phldrT="[Text]" custT="1"/>
      <dgm:spPr/>
      <dgm:t>
        <a:bodyPr/>
        <a:lstStyle/>
        <a:p>
          <a:pPr>
            <a:lnSpc>
              <a:spcPct val="100000"/>
            </a:lnSpc>
            <a:spcBef>
              <a:spcPts val="0"/>
            </a:spcBef>
            <a:spcAft>
              <a:spcPts val="0"/>
            </a:spcAft>
          </a:pPr>
          <a:r>
            <a:rPr lang="en-US" sz="1400" b="0" i="0" dirty="0">
              <a:solidFill>
                <a:srgbClr val="000000"/>
              </a:solidFill>
              <a:latin typeface="Akzidenz-Grotesk BQ Reg"/>
            </a:rPr>
            <a:t>enrolled</a:t>
          </a:r>
          <a:r>
            <a:rPr lang="en-US" sz="1400" b="1" i="0" dirty="0">
              <a:solidFill>
                <a:srgbClr val="000000"/>
              </a:solidFill>
              <a:latin typeface="Akzidenz-Grotesk BQ Reg"/>
            </a:rPr>
            <a:t> full- or part-time </a:t>
          </a:r>
          <a:endParaRPr lang="en-US" sz="1400" i="0" dirty="0">
            <a:solidFill>
              <a:srgbClr val="000000"/>
            </a:solidFill>
            <a:latin typeface="Akzidenz-Grotesk BQ Reg"/>
          </a:endParaRPr>
        </a:p>
      </dgm:t>
    </dgm:pt>
    <dgm:pt modelId="{F57F6049-6E54-6449-BE02-7E75D157FCE7}" type="parTrans" cxnId="{2218912F-A0F2-DF4E-8219-4AA10E2CDD83}">
      <dgm:prSet/>
      <dgm:spPr/>
      <dgm:t>
        <a:bodyPr/>
        <a:lstStyle/>
        <a:p>
          <a:pPr>
            <a:lnSpc>
              <a:spcPct val="100000"/>
            </a:lnSpc>
            <a:spcBef>
              <a:spcPts val="0"/>
            </a:spcBef>
            <a:spcAft>
              <a:spcPts val="0"/>
            </a:spcAft>
          </a:pPr>
          <a:endParaRPr lang="en-US" sz="1400">
            <a:latin typeface="Akzidenz-Grotesk BQ Reg"/>
          </a:endParaRPr>
        </a:p>
      </dgm:t>
    </dgm:pt>
    <dgm:pt modelId="{6C8A9D76-B902-CF4C-A5A7-19DA042837AF}" type="sibTrans" cxnId="{2218912F-A0F2-DF4E-8219-4AA10E2CDD83}">
      <dgm:prSet/>
      <dgm:spPr/>
      <dgm:t>
        <a:bodyPr/>
        <a:lstStyle/>
        <a:p>
          <a:pPr>
            <a:lnSpc>
              <a:spcPct val="100000"/>
            </a:lnSpc>
            <a:spcBef>
              <a:spcPts val="0"/>
            </a:spcBef>
            <a:spcAft>
              <a:spcPts val="0"/>
            </a:spcAft>
          </a:pPr>
          <a:endParaRPr lang="en-US" sz="1400">
            <a:latin typeface="Akzidenz-Grotesk BQ Reg"/>
          </a:endParaRPr>
        </a:p>
      </dgm:t>
    </dgm:pt>
    <dgm:pt modelId="{6A9C9ACE-00DD-8147-A0D2-C37F6EC6462B}">
      <dgm:prSet phldrT="[Text]" custT="1"/>
      <dgm:spPr/>
      <dgm:t>
        <a:bodyPr/>
        <a:lstStyle/>
        <a:p>
          <a:pPr>
            <a:lnSpc>
              <a:spcPct val="100000"/>
            </a:lnSpc>
            <a:spcBef>
              <a:spcPts val="0"/>
            </a:spcBef>
            <a:spcAft>
              <a:spcPts val="0"/>
            </a:spcAft>
          </a:pPr>
          <a:r>
            <a:rPr lang="en-US" sz="1800" b="1" dirty="0">
              <a:solidFill>
                <a:srgbClr val="000000"/>
              </a:solidFill>
              <a:latin typeface="Akzidenz-Grotesk BQ Reg"/>
            </a:rPr>
            <a:t>Competitive Employment</a:t>
          </a:r>
        </a:p>
      </dgm:t>
    </dgm:pt>
    <dgm:pt modelId="{73465578-B194-7C4C-88FE-4AD69DE01681}" type="parTrans" cxnId="{98BF337A-543A-8A4C-993F-C567E66356B9}">
      <dgm:prSet/>
      <dgm:spPr/>
      <dgm:t>
        <a:bodyPr/>
        <a:lstStyle/>
        <a:p>
          <a:pPr>
            <a:lnSpc>
              <a:spcPct val="100000"/>
            </a:lnSpc>
            <a:spcBef>
              <a:spcPts val="0"/>
            </a:spcBef>
            <a:spcAft>
              <a:spcPts val="0"/>
            </a:spcAft>
          </a:pPr>
          <a:endParaRPr lang="en-US" sz="1400">
            <a:latin typeface="Akzidenz-Grotesk BQ Reg"/>
          </a:endParaRPr>
        </a:p>
      </dgm:t>
    </dgm:pt>
    <dgm:pt modelId="{708814FC-FAA9-C44E-A93F-04DF698EA569}" type="sibTrans" cxnId="{98BF337A-543A-8A4C-993F-C567E66356B9}">
      <dgm:prSet/>
      <dgm:spPr/>
      <dgm:t>
        <a:bodyPr/>
        <a:lstStyle/>
        <a:p>
          <a:pPr>
            <a:lnSpc>
              <a:spcPct val="100000"/>
            </a:lnSpc>
            <a:spcBef>
              <a:spcPts val="0"/>
            </a:spcBef>
            <a:spcAft>
              <a:spcPts val="0"/>
            </a:spcAft>
          </a:pPr>
          <a:endParaRPr lang="en-US" sz="1400">
            <a:latin typeface="Akzidenz-Grotesk BQ Reg"/>
          </a:endParaRPr>
        </a:p>
      </dgm:t>
    </dgm:pt>
    <dgm:pt modelId="{B50DB3A2-0191-FE4D-A91E-5666858BAA96}">
      <dgm:prSet phldrT="[Text]" custT="1"/>
      <dgm:spPr/>
      <dgm:t>
        <a:bodyPr/>
        <a:lstStyle/>
        <a:p>
          <a:pPr>
            <a:lnSpc>
              <a:spcPct val="100000"/>
            </a:lnSpc>
            <a:spcBef>
              <a:spcPts val="0"/>
            </a:spcBef>
            <a:spcAft>
              <a:spcPts val="0"/>
            </a:spcAft>
          </a:pPr>
          <a:r>
            <a:rPr lang="en-US" sz="1400" i="0" dirty="0">
              <a:solidFill>
                <a:srgbClr val="000000"/>
              </a:solidFill>
              <a:latin typeface="Akzidenz-Grotesk BQ Reg"/>
            </a:rPr>
            <a:t>worked for pay at or above </a:t>
          </a:r>
          <a:r>
            <a:rPr lang="en-US" sz="1400" b="1" i="0" dirty="0">
              <a:solidFill>
                <a:srgbClr val="000000"/>
              </a:solidFill>
              <a:latin typeface="Akzidenz-Grotesk BQ Reg"/>
            </a:rPr>
            <a:t>the minimum wage</a:t>
          </a:r>
          <a:endParaRPr lang="en-US" sz="1400" i="0" dirty="0">
            <a:solidFill>
              <a:srgbClr val="000000"/>
            </a:solidFill>
            <a:latin typeface="Akzidenz-Grotesk BQ Reg"/>
          </a:endParaRPr>
        </a:p>
      </dgm:t>
    </dgm:pt>
    <dgm:pt modelId="{0255538B-8A0B-2245-B656-BD60B7176AF5}" type="parTrans" cxnId="{9AE16913-16B0-4045-90B5-C5342B78D258}">
      <dgm:prSet/>
      <dgm:spPr/>
      <dgm:t>
        <a:bodyPr/>
        <a:lstStyle/>
        <a:p>
          <a:pPr>
            <a:lnSpc>
              <a:spcPct val="100000"/>
            </a:lnSpc>
            <a:spcBef>
              <a:spcPts val="0"/>
            </a:spcBef>
            <a:spcAft>
              <a:spcPts val="0"/>
            </a:spcAft>
          </a:pPr>
          <a:endParaRPr lang="en-US" sz="1400">
            <a:latin typeface="Akzidenz-Grotesk BQ Reg"/>
          </a:endParaRPr>
        </a:p>
      </dgm:t>
    </dgm:pt>
    <dgm:pt modelId="{C7F3ED9B-82F0-3447-8D60-71CD3600AF42}" type="sibTrans" cxnId="{9AE16913-16B0-4045-90B5-C5342B78D258}">
      <dgm:prSet/>
      <dgm:spPr/>
      <dgm:t>
        <a:bodyPr/>
        <a:lstStyle/>
        <a:p>
          <a:pPr>
            <a:lnSpc>
              <a:spcPct val="100000"/>
            </a:lnSpc>
            <a:spcBef>
              <a:spcPts val="0"/>
            </a:spcBef>
            <a:spcAft>
              <a:spcPts val="0"/>
            </a:spcAft>
          </a:pPr>
          <a:endParaRPr lang="en-US" sz="1400">
            <a:latin typeface="Akzidenz-Grotesk BQ Reg"/>
          </a:endParaRPr>
        </a:p>
      </dgm:t>
    </dgm:pt>
    <dgm:pt modelId="{48D0EC97-544F-974E-8DA4-8BAD77DCBBDA}">
      <dgm:prSet phldrT="[Text]" custT="1"/>
      <dgm:spPr/>
      <dgm:t>
        <a:bodyPr/>
        <a:lstStyle/>
        <a:p>
          <a:pPr>
            <a:lnSpc>
              <a:spcPct val="100000"/>
            </a:lnSpc>
            <a:spcBef>
              <a:spcPts val="0"/>
            </a:spcBef>
            <a:spcAft>
              <a:spcPts val="0"/>
            </a:spcAft>
          </a:pPr>
          <a:r>
            <a:rPr lang="en-US" sz="1800" b="1" dirty="0">
              <a:solidFill>
                <a:srgbClr val="000000"/>
              </a:solidFill>
              <a:latin typeface="Akzidenz-Grotesk BQ Reg"/>
            </a:rPr>
            <a:t>Other Postsecondary Education or Training</a:t>
          </a:r>
        </a:p>
      </dgm:t>
    </dgm:pt>
    <dgm:pt modelId="{A0D5D0E0-10B7-9A4F-A21B-1D670C3089EE}" type="parTrans" cxnId="{35B598D4-A2C9-A04B-818C-1FB5CAD221B5}">
      <dgm:prSet/>
      <dgm:spPr/>
      <dgm:t>
        <a:bodyPr/>
        <a:lstStyle/>
        <a:p>
          <a:pPr>
            <a:lnSpc>
              <a:spcPct val="100000"/>
            </a:lnSpc>
            <a:spcBef>
              <a:spcPts val="0"/>
            </a:spcBef>
            <a:spcAft>
              <a:spcPts val="0"/>
            </a:spcAft>
          </a:pPr>
          <a:endParaRPr lang="en-US" sz="1400">
            <a:latin typeface="Akzidenz-Grotesk BQ Reg"/>
          </a:endParaRPr>
        </a:p>
      </dgm:t>
    </dgm:pt>
    <dgm:pt modelId="{0332526F-FCCC-D74E-82A9-709BE7A934DE}" type="sibTrans" cxnId="{35B598D4-A2C9-A04B-818C-1FB5CAD221B5}">
      <dgm:prSet/>
      <dgm:spPr/>
      <dgm:t>
        <a:bodyPr/>
        <a:lstStyle/>
        <a:p>
          <a:pPr>
            <a:lnSpc>
              <a:spcPct val="100000"/>
            </a:lnSpc>
            <a:spcBef>
              <a:spcPts val="0"/>
            </a:spcBef>
            <a:spcAft>
              <a:spcPts val="0"/>
            </a:spcAft>
          </a:pPr>
          <a:endParaRPr lang="en-US" sz="1400">
            <a:latin typeface="Akzidenz-Grotesk BQ Reg"/>
          </a:endParaRPr>
        </a:p>
      </dgm:t>
    </dgm:pt>
    <dgm:pt modelId="{64F5E334-DE45-6C41-938D-EC3A3998F575}">
      <dgm:prSet phldrT="[Text]" custT="1"/>
      <dgm:spPr/>
      <dgm:t>
        <a:bodyPr/>
        <a:lstStyle/>
        <a:p>
          <a:pPr>
            <a:lnSpc>
              <a:spcPct val="100000"/>
            </a:lnSpc>
            <a:spcBef>
              <a:spcPts val="0"/>
            </a:spcBef>
            <a:spcAft>
              <a:spcPts val="0"/>
            </a:spcAft>
          </a:pPr>
          <a:r>
            <a:rPr lang="en-US" sz="1400" i="0" dirty="0">
              <a:solidFill>
                <a:srgbClr val="000000"/>
              </a:solidFill>
              <a:latin typeface="Akzidenz-Grotesk BQ Reg"/>
            </a:rPr>
            <a:t>enrolled </a:t>
          </a:r>
          <a:r>
            <a:rPr lang="en-US" sz="1400" b="1" i="0" dirty="0">
              <a:solidFill>
                <a:srgbClr val="000000"/>
              </a:solidFill>
              <a:latin typeface="Akzidenz-Grotesk BQ Reg"/>
            </a:rPr>
            <a:t>full- or part-time</a:t>
          </a:r>
          <a:endParaRPr lang="en-US" sz="1400" i="0" dirty="0">
            <a:solidFill>
              <a:srgbClr val="000000"/>
            </a:solidFill>
            <a:latin typeface="Akzidenz-Grotesk BQ Reg"/>
          </a:endParaRPr>
        </a:p>
      </dgm:t>
    </dgm:pt>
    <dgm:pt modelId="{3F834A0A-B3AD-144B-BBD5-B450053AA44F}" type="parTrans" cxnId="{F913958B-FA4F-2D4A-A442-4D9B68560127}">
      <dgm:prSet/>
      <dgm:spPr/>
      <dgm:t>
        <a:bodyPr/>
        <a:lstStyle/>
        <a:p>
          <a:pPr>
            <a:lnSpc>
              <a:spcPct val="100000"/>
            </a:lnSpc>
            <a:spcBef>
              <a:spcPts val="0"/>
            </a:spcBef>
            <a:spcAft>
              <a:spcPts val="0"/>
            </a:spcAft>
          </a:pPr>
          <a:endParaRPr lang="en-US" sz="1400">
            <a:latin typeface="Akzidenz-Grotesk BQ Reg"/>
          </a:endParaRPr>
        </a:p>
      </dgm:t>
    </dgm:pt>
    <dgm:pt modelId="{FE704A67-6DA4-C24A-969C-460954C38A1A}" type="sibTrans" cxnId="{F913958B-FA4F-2D4A-A442-4D9B68560127}">
      <dgm:prSet/>
      <dgm:spPr/>
      <dgm:t>
        <a:bodyPr/>
        <a:lstStyle/>
        <a:p>
          <a:pPr>
            <a:lnSpc>
              <a:spcPct val="100000"/>
            </a:lnSpc>
            <a:spcBef>
              <a:spcPts val="0"/>
            </a:spcBef>
            <a:spcAft>
              <a:spcPts val="0"/>
            </a:spcAft>
          </a:pPr>
          <a:endParaRPr lang="en-US" sz="1400">
            <a:latin typeface="Akzidenz-Grotesk BQ Reg"/>
          </a:endParaRPr>
        </a:p>
      </dgm:t>
    </dgm:pt>
    <dgm:pt modelId="{9C270B48-A188-C14F-8048-F6FDF6669A75}">
      <dgm:prSet phldrT="[Text]" custT="1"/>
      <dgm:spPr/>
      <dgm:t>
        <a:bodyPr/>
        <a:lstStyle/>
        <a:p>
          <a:pPr>
            <a:lnSpc>
              <a:spcPct val="100000"/>
            </a:lnSpc>
            <a:spcBef>
              <a:spcPts val="0"/>
            </a:spcBef>
            <a:spcAft>
              <a:spcPts val="0"/>
            </a:spcAft>
          </a:pPr>
          <a:r>
            <a:rPr lang="en-US" sz="1800" b="1" i="0" dirty="0">
              <a:solidFill>
                <a:srgbClr val="000000"/>
              </a:solidFill>
              <a:latin typeface="Akzidenz-Grotesk BQ Reg"/>
            </a:rPr>
            <a:t>Other Employment</a:t>
          </a:r>
        </a:p>
      </dgm:t>
    </dgm:pt>
    <dgm:pt modelId="{D9B536B9-3E25-9D47-AFE0-39BF39D3A787}" type="parTrans" cxnId="{CCB8B678-8A07-8B44-860A-77FCEE8E7E2D}">
      <dgm:prSet/>
      <dgm:spPr/>
      <dgm:t>
        <a:bodyPr/>
        <a:lstStyle/>
        <a:p>
          <a:pPr>
            <a:lnSpc>
              <a:spcPct val="100000"/>
            </a:lnSpc>
            <a:spcBef>
              <a:spcPts val="0"/>
            </a:spcBef>
            <a:spcAft>
              <a:spcPts val="0"/>
            </a:spcAft>
          </a:pPr>
          <a:endParaRPr lang="en-US" sz="1400">
            <a:latin typeface="Akzidenz-Grotesk BQ Reg"/>
          </a:endParaRPr>
        </a:p>
      </dgm:t>
    </dgm:pt>
    <dgm:pt modelId="{B407C295-BA3D-6E41-80CF-BB22CF957DD5}" type="sibTrans" cxnId="{CCB8B678-8A07-8B44-860A-77FCEE8E7E2D}">
      <dgm:prSet/>
      <dgm:spPr/>
      <dgm:t>
        <a:bodyPr/>
        <a:lstStyle/>
        <a:p>
          <a:pPr>
            <a:lnSpc>
              <a:spcPct val="100000"/>
            </a:lnSpc>
            <a:spcBef>
              <a:spcPts val="0"/>
            </a:spcBef>
            <a:spcAft>
              <a:spcPts val="0"/>
            </a:spcAft>
          </a:pPr>
          <a:endParaRPr lang="en-US" sz="1400">
            <a:latin typeface="Akzidenz-Grotesk BQ Reg"/>
          </a:endParaRPr>
        </a:p>
      </dgm:t>
    </dgm:pt>
    <dgm:pt modelId="{627E653D-EF28-184C-91A4-23700E5323D4}">
      <dgm:prSet phldrT="[Text]" custT="1"/>
      <dgm:spPr/>
      <dgm:t>
        <a:bodyPr/>
        <a:lstStyle/>
        <a:p>
          <a:pPr>
            <a:lnSpc>
              <a:spcPct val="100000"/>
            </a:lnSpc>
            <a:spcBef>
              <a:spcPts val="0"/>
            </a:spcBef>
            <a:spcAft>
              <a:spcPts val="0"/>
            </a:spcAft>
          </a:pPr>
          <a:r>
            <a:rPr lang="en-US" sz="1400" i="0" dirty="0">
              <a:solidFill>
                <a:srgbClr val="000000"/>
              </a:solidFill>
              <a:latin typeface="Akzidenz-Grotesk BQ Reg"/>
            </a:rPr>
            <a:t>worked for </a:t>
          </a:r>
          <a:r>
            <a:rPr lang="en-US" sz="1400" b="1" i="0" dirty="0">
              <a:solidFill>
                <a:srgbClr val="000000"/>
              </a:solidFill>
              <a:latin typeface="Akzidenz-Grotesk BQ Reg"/>
            </a:rPr>
            <a:t>pay</a:t>
          </a:r>
          <a:r>
            <a:rPr lang="en-US" sz="1400" i="0" dirty="0">
              <a:solidFill>
                <a:srgbClr val="000000"/>
              </a:solidFill>
              <a:latin typeface="Akzidenz-Grotesk BQ Reg"/>
            </a:rPr>
            <a:t> or been </a:t>
          </a:r>
          <a:r>
            <a:rPr lang="en-US" sz="1400" b="1" i="0" dirty="0">
              <a:solidFill>
                <a:srgbClr val="000000"/>
              </a:solidFill>
              <a:latin typeface="Akzidenz-Grotesk BQ Reg"/>
            </a:rPr>
            <a:t>self-employed</a:t>
          </a:r>
          <a:endParaRPr lang="en-US" sz="1400" i="0" dirty="0">
            <a:solidFill>
              <a:srgbClr val="000000"/>
            </a:solidFill>
            <a:latin typeface="Akzidenz-Grotesk BQ Reg"/>
          </a:endParaRPr>
        </a:p>
      </dgm:t>
    </dgm:pt>
    <dgm:pt modelId="{1171C2B8-0D75-7F44-9D8B-F3ADF2A45BD9}" type="parTrans" cxnId="{4C06ECD7-A79C-2840-8CC4-24217A000BA2}">
      <dgm:prSet/>
      <dgm:spPr/>
      <dgm:t>
        <a:bodyPr/>
        <a:lstStyle/>
        <a:p>
          <a:pPr>
            <a:lnSpc>
              <a:spcPct val="100000"/>
            </a:lnSpc>
            <a:spcBef>
              <a:spcPts val="0"/>
            </a:spcBef>
            <a:spcAft>
              <a:spcPts val="0"/>
            </a:spcAft>
          </a:pPr>
          <a:endParaRPr lang="en-US" sz="1400">
            <a:latin typeface="Akzidenz-Grotesk BQ Reg"/>
          </a:endParaRPr>
        </a:p>
      </dgm:t>
    </dgm:pt>
    <dgm:pt modelId="{F8443F90-4BCA-FC4C-A538-E4CB68A6E5D6}" type="sibTrans" cxnId="{4C06ECD7-A79C-2840-8CC4-24217A000BA2}">
      <dgm:prSet/>
      <dgm:spPr/>
      <dgm:t>
        <a:bodyPr/>
        <a:lstStyle/>
        <a:p>
          <a:pPr>
            <a:lnSpc>
              <a:spcPct val="100000"/>
            </a:lnSpc>
            <a:spcBef>
              <a:spcPts val="0"/>
            </a:spcBef>
            <a:spcAft>
              <a:spcPts val="0"/>
            </a:spcAft>
          </a:pPr>
          <a:endParaRPr lang="en-US" sz="1400">
            <a:latin typeface="Akzidenz-Grotesk BQ Reg"/>
          </a:endParaRPr>
        </a:p>
      </dgm:t>
    </dgm:pt>
    <dgm:pt modelId="{7FE70BFE-959A-4946-91E3-6B928036EEB8}">
      <dgm:prSet phldrT="[Text]" custT="1"/>
      <dgm:spPr/>
      <dgm:t>
        <a:bodyPr/>
        <a:lstStyle/>
        <a:p>
          <a:pPr>
            <a:lnSpc>
              <a:spcPct val="100000"/>
            </a:lnSpc>
            <a:spcBef>
              <a:spcPts val="0"/>
            </a:spcBef>
            <a:spcAft>
              <a:spcPts val="0"/>
            </a:spcAft>
          </a:pPr>
          <a:r>
            <a:rPr lang="en-US" sz="1400" b="1" i="0" dirty="0">
              <a:solidFill>
                <a:srgbClr val="000000"/>
              </a:solidFill>
              <a:latin typeface="Akzidenz-Grotesk BQ Reg"/>
            </a:rPr>
            <a:t>community college </a:t>
          </a:r>
          <a:r>
            <a:rPr lang="en-US" sz="1400" i="0" dirty="0">
              <a:solidFill>
                <a:srgbClr val="000000"/>
              </a:solidFill>
              <a:latin typeface="Akzidenz-Grotesk BQ Reg"/>
            </a:rPr>
            <a:t>(2-year program) </a:t>
          </a:r>
        </a:p>
      </dgm:t>
    </dgm:pt>
    <dgm:pt modelId="{054CF9E0-2526-423D-AFE7-413CD655E8D7}" type="parTrans" cxnId="{B7D05713-F428-4AF7-94A9-C6B52B884E4C}">
      <dgm:prSet/>
      <dgm:spPr/>
      <dgm:t>
        <a:bodyPr/>
        <a:lstStyle/>
        <a:p>
          <a:pPr>
            <a:lnSpc>
              <a:spcPct val="100000"/>
            </a:lnSpc>
            <a:spcBef>
              <a:spcPts val="0"/>
            </a:spcBef>
            <a:spcAft>
              <a:spcPts val="0"/>
            </a:spcAft>
          </a:pPr>
          <a:endParaRPr lang="en-US" sz="1400">
            <a:latin typeface="Akzidenz-Grotesk BQ Reg"/>
          </a:endParaRPr>
        </a:p>
      </dgm:t>
    </dgm:pt>
    <dgm:pt modelId="{79CFF358-7EA2-483D-9823-6F8EEFDA6965}" type="sibTrans" cxnId="{B7D05713-F428-4AF7-94A9-C6B52B884E4C}">
      <dgm:prSet/>
      <dgm:spPr/>
      <dgm:t>
        <a:bodyPr/>
        <a:lstStyle/>
        <a:p>
          <a:pPr>
            <a:lnSpc>
              <a:spcPct val="100000"/>
            </a:lnSpc>
            <a:spcBef>
              <a:spcPts val="0"/>
            </a:spcBef>
            <a:spcAft>
              <a:spcPts val="0"/>
            </a:spcAft>
          </a:pPr>
          <a:endParaRPr lang="en-US" sz="1400">
            <a:latin typeface="Akzidenz-Grotesk BQ Reg"/>
          </a:endParaRPr>
        </a:p>
      </dgm:t>
    </dgm:pt>
    <dgm:pt modelId="{DE182718-6670-4B56-8667-2985CA40730F}">
      <dgm:prSet phldrT="[Text]" custT="1"/>
      <dgm:spPr/>
      <dgm:t>
        <a:bodyPr/>
        <a:lstStyle/>
        <a:p>
          <a:pPr>
            <a:lnSpc>
              <a:spcPct val="100000"/>
            </a:lnSpc>
            <a:spcBef>
              <a:spcPts val="0"/>
            </a:spcBef>
            <a:spcAft>
              <a:spcPts val="0"/>
            </a:spcAft>
          </a:pPr>
          <a:r>
            <a:rPr lang="en-US" sz="1400" b="1" i="0" dirty="0">
              <a:solidFill>
                <a:srgbClr val="000000"/>
              </a:solidFill>
              <a:latin typeface="Akzidenz-Grotesk BQ Reg"/>
            </a:rPr>
            <a:t>college/university </a:t>
          </a:r>
          <a:r>
            <a:rPr lang="en-US" sz="1400" i="0" dirty="0">
              <a:solidFill>
                <a:srgbClr val="000000"/>
              </a:solidFill>
              <a:latin typeface="Akzidenz-Grotesk BQ Reg"/>
            </a:rPr>
            <a:t>(4- or more year program) </a:t>
          </a:r>
        </a:p>
      </dgm:t>
    </dgm:pt>
    <dgm:pt modelId="{23E68076-FBE0-4916-84CB-E43CF42D87E9}" type="parTrans" cxnId="{BB8498AA-41F1-4CBB-B522-41A2AC0430C5}">
      <dgm:prSet/>
      <dgm:spPr/>
      <dgm:t>
        <a:bodyPr/>
        <a:lstStyle/>
        <a:p>
          <a:pPr>
            <a:lnSpc>
              <a:spcPct val="100000"/>
            </a:lnSpc>
            <a:spcBef>
              <a:spcPts val="0"/>
            </a:spcBef>
            <a:spcAft>
              <a:spcPts val="0"/>
            </a:spcAft>
          </a:pPr>
          <a:endParaRPr lang="en-US" sz="1400">
            <a:latin typeface="Akzidenz-Grotesk BQ Reg"/>
          </a:endParaRPr>
        </a:p>
      </dgm:t>
    </dgm:pt>
    <dgm:pt modelId="{1FB6A78A-C07D-4872-9400-9D93F89D7100}" type="sibTrans" cxnId="{BB8498AA-41F1-4CBB-B522-41A2AC0430C5}">
      <dgm:prSet/>
      <dgm:spPr/>
      <dgm:t>
        <a:bodyPr/>
        <a:lstStyle/>
        <a:p>
          <a:pPr>
            <a:lnSpc>
              <a:spcPct val="100000"/>
            </a:lnSpc>
            <a:spcBef>
              <a:spcPts val="0"/>
            </a:spcBef>
            <a:spcAft>
              <a:spcPts val="0"/>
            </a:spcAft>
          </a:pPr>
          <a:endParaRPr lang="en-US" sz="1400">
            <a:latin typeface="Akzidenz-Grotesk BQ Reg"/>
          </a:endParaRPr>
        </a:p>
      </dgm:t>
    </dgm:pt>
    <dgm:pt modelId="{7038ECEF-5402-446A-9083-D5224336F403}">
      <dgm:prSet phldrT="[Text]" custT="1"/>
      <dgm:spPr/>
      <dgm:t>
        <a:bodyPr/>
        <a:lstStyle/>
        <a:p>
          <a:pPr>
            <a:lnSpc>
              <a:spcPct val="100000"/>
            </a:lnSpc>
            <a:spcBef>
              <a:spcPts val="0"/>
            </a:spcBef>
            <a:spcAft>
              <a:spcPts val="0"/>
            </a:spcAft>
          </a:pPr>
          <a:r>
            <a:rPr lang="en-US" sz="1400" b="1" i="0" dirty="0">
              <a:solidFill>
                <a:srgbClr val="000000"/>
              </a:solidFill>
              <a:latin typeface="Akzidenz-Grotesk BQ Reg"/>
            </a:rPr>
            <a:t>1 complete term</a:t>
          </a:r>
          <a:endParaRPr lang="en-US" sz="1400" i="0" dirty="0">
            <a:solidFill>
              <a:srgbClr val="000000"/>
            </a:solidFill>
            <a:latin typeface="Akzidenz-Grotesk BQ Reg"/>
          </a:endParaRPr>
        </a:p>
      </dgm:t>
    </dgm:pt>
    <dgm:pt modelId="{8911FB02-4150-4DCA-A268-562CD3683AAD}" type="parTrans" cxnId="{640991D9-F115-4787-9957-F1534DC633B3}">
      <dgm:prSet/>
      <dgm:spPr/>
      <dgm:t>
        <a:bodyPr/>
        <a:lstStyle/>
        <a:p>
          <a:pPr>
            <a:lnSpc>
              <a:spcPct val="100000"/>
            </a:lnSpc>
            <a:spcBef>
              <a:spcPts val="0"/>
            </a:spcBef>
            <a:spcAft>
              <a:spcPts val="0"/>
            </a:spcAft>
          </a:pPr>
          <a:endParaRPr lang="en-US" sz="1400">
            <a:latin typeface="Akzidenz-Grotesk BQ Reg"/>
          </a:endParaRPr>
        </a:p>
      </dgm:t>
    </dgm:pt>
    <dgm:pt modelId="{78B441DA-4862-4CF6-81B3-D3B71C4F6317}" type="sibTrans" cxnId="{640991D9-F115-4787-9957-F1534DC633B3}">
      <dgm:prSet/>
      <dgm:spPr/>
      <dgm:t>
        <a:bodyPr/>
        <a:lstStyle/>
        <a:p>
          <a:pPr>
            <a:lnSpc>
              <a:spcPct val="100000"/>
            </a:lnSpc>
            <a:spcBef>
              <a:spcPts val="0"/>
            </a:spcBef>
            <a:spcAft>
              <a:spcPts val="0"/>
            </a:spcAft>
          </a:pPr>
          <a:endParaRPr lang="en-US" sz="1400">
            <a:latin typeface="Akzidenz-Grotesk BQ Reg"/>
          </a:endParaRPr>
        </a:p>
      </dgm:t>
    </dgm:pt>
    <dgm:pt modelId="{C793880E-0334-422D-A8DC-A46A38CE333E}">
      <dgm:prSet phldrT="[Text]" custT="1"/>
      <dgm:spPr/>
      <dgm:t>
        <a:bodyPr/>
        <a:lstStyle/>
        <a:p>
          <a:pPr>
            <a:lnSpc>
              <a:spcPct val="100000"/>
            </a:lnSpc>
            <a:spcBef>
              <a:spcPts val="0"/>
            </a:spcBef>
            <a:spcAft>
              <a:spcPts val="0"/>
            </a:spcAft>
          </a:pPr>
          <a:r>
            <a:rPr lang="en-US" sz="1400" b="1" i="0" dirty="0">
              <a:solidFill>
                <a:srgbClr val="000000"/>
              </a:solidFill>
              <a:latin typeface="Akzidenz-Grotesk BQ Reg"/>
            </a:rPr>
            <a:t>setting with others who are nondisabled</a:t>
          </a:r>
          <a:endParaRPr lang="en-US" sz="1400" i="0" dirty="0">
            <a:solidFill>
              <a:srgbClr val="000000"/>
            </a:solidFill>
            <a:latin typeface="Akzidenz-Grotesk BQ Reg"/>
          </a:endParaRPr>
        </a:p>
      </dgm:t>
    </dgm:pt>
    <dgm:pt modelId="{A2E9D8BF-47F2-4D76-82F6-49A95B05D7A0}" type="parTrans" cxnId="{63FF0525-3CB3-4B35-A3C6-2CBD2864B1B5}">
      <dgm:prSet/>
      <dgm:spPr/>
      <dgm:t>
        <a:bodyPr/>
        <a:lstStyle/>
        <a:p>
          <a:pPr>
            <a:lnSpc>
              <a:spcPct val="100000"/>
            </a:lnSpc>
            <a:spcBef>
              <a:spcPts val="0"/>
            </a:spcBef>
            <a:spcAft>
              <a:spcPts val="0"/>
            </a:spcAft>
          </a:pPr>
          <a:endParaRPr lang="en-US" sz="1400">
            <a:latin typeface="Akzidenz-Grotesk BQ Reg"/>
          </a:endParaRPr>
        </a:p>
      </dgm:t>
    </dgm:pt>
    <dgm:pt modelId="{6C1651F5-B389-47C2-8EA1-DF95948808C7}" type="sibTrans" cxnId="{63FF0525-3CB3-4B35-A3C6-2CBD2864B1B5}">
      <dgm:prSet/>
      <dgm:spPr/>
      <dgm:t>
        <a:bodyPr/>
        <a:lstStyle/>
        <a:p>
          <a:pPr>
            <a:lnSpc>
              <a:spcPct val="100000"/>
            </a:lnSpc>
            <a:spcBef>
              <a:spcPts val="0"/>
            </a:spcBef>
            <a:spcAft>
              <a:spcPts val="0"/>
            </a:spcAft>
          </a:pPr>
          <a:endParaRPr lang="en-US" sz="1400">
            <a:latin typeface="Akzidenz-Grotesk BQ Reg"/>
          </a:endParaRPr>
        </a:p>
      </dgm:t>
    </dgm:pt>
    <dgm:pt modelId="{26475233-3813-4A65-BDDE-EFE22A2932FB}">
      <dgm:prSet phldrT="[Text]" custT="1"/>
      <dgm:spPr/>
      <dgm:t>
        <a:bodyPr/>
        <a:lstStyle/>
        <a:p>
          <a:pPr>
            <a:lnSpc>
              <a:spcPct val="100000"/>
            </a:lnSpc>
            <a:spcBef>
              <a:spcPts val="0"/>
            </a:spcBef>
            <a:spcAft>
              <a:spcPts val="0"/>
            </a:spcAft>
          </a:pPr>
          <a:r>
            <a:rPr lang="en-US" sz="1400" b="1" i="0" dirty="0">
              <a:solidFill>
                <a:srgbClr val="000000"/>
              </a:solidFill>
              <a:latin typeface="Akzidenz-Grotesk BQ Reg"/>
            </a:rPr>
            <a:t>20 hours </a:t>
          </a:r>
          <a:r>
            <a:rPr lang="en-US" sz="1400" i="0" dirty="0">
              <a:solidFill>
                <a:srgbClr val="000000"/>
              </a:solidFill>
              <a:latin typeface="Akzidenz-Grotesk BQ Reg"/>
            </a:rPr>
            <a:t>a week</a:t>
          </a:r>
        </a:p>
      </dgm:t>
    </dgm:pt>
    <dgm:pt modelId="{45FEF2CC-F274-49A4-8B1D-A4344B969352}" type="parTrans" cxnId="{FCC363F1-A3B9-43EF-BF44-F77AA172FA6E}">
      <dgm:prSet/>
      <dgm:spPr/>
      <dgm:t>
        <a:bodyPr/>
        <a:lstStyle/>
        <a:p>
          <a:pPr>
            <a:lnSpc>
              <a:spcPct val="100000"/>
            </a:lnSpc>
            <a:spcBef>
              <a:spcPts val="0"/>
            </a:spcBef>
            <a:spcAft>
              <a:spcPts val="0"/>
            </a:spcAft>
          </a:pPr>
          <a:endParaRPr lang="en-US" sz="1400">
            <a:latin typeface="Akzidenz-Grotesk BQ Reg"/>
          </a:endParaRPr>
        </a:p>
      </dgm:t>
    </dgm:pt>
    <dgm:pt modelId="{000C3143-040D-49FC-860B-74231A33088D}" type="sibTrans" cxnId="{FCC363F1-A3B9-43EF-BF44-F77AA172FA6E}">
      <dgm:prSet/>
      <dgm:spPr/>
      <dgm:t>
        <a:bodyPr/>
        <a:lstStyle/>
        <a:p>
          <a:pPr>
            <a:lnSpc>
              <a:spcPct val="100000"/>
            </a:lnSpc>
            <a:spcBef>
              <a:spcPts val="0"/>
            </a:spcBef>
            <a:spcAft>
              <a:spcPts val="0"/>
            </a:spcAft>
          </a:pPr>
          <a:endParaRPr lang="en-US" sz="1400">
            <a:latin typeface="Akzidenz-Grotesk BQ Reg"/>
          </a:endParaRPr>
        </a:p>
      </dgm:t>
    </dgm:pt>
    <dgm:pt modelId="{0F7F008E-4BD0-4712-9F55-79F23EA8C0D3}">
      <dgm:prSet phldrT="[Text]" custT="1"/>
      <dgm:spPr/>
      <dgm:t>
        <a:bodyPr/>
        <a:lstStyle/>
        <a:p>
          <a:pPr>
            <a:lnSpc>
              <a:spcPct val="100000"/>
            </a:lnSpc>
            <a:spcBef>
              <a:spcPts val="0"/>
            </a:spcBef>
            <a:spcAft>
              <a:spcPts val="0"/>
            </a:spcAft>
          </a:pPr>
          <a:r>
            <a:rPr lang="en-US" sz="1400" b="1" i="0" dirty="0">
              <a:solidFill>
                <a:srgbClr val="000000"/>
              </a:solidFill>
              <a:latin typeface="Akzidenz-Grotesk BQ Reg"/>
            </a:rPr>
            <a:t>90 days </a:t>
          </a:r>
          <a:r>
            <a:rPr lang="en-US" sz="1400" i="0" dirty="0">
              <a:solidFill>
                <a:srgbClr val="000000"/>
              </a:solidFill>
              <a:latin typeface="Akzidenz-Grotesk BQ Reg"/>
            </a:rPr>
            <a:t>at any time in the year since leaving high school</a:t>
          </a:r>
        </a:p>
      </dgm:t>
    </dgm:pt>
    <dgm:pt modelId="{9A2847A3-EE4F-4F62-A0CB-42BCE1926BA2}" type="parTrans" cxnId="{41FC4487-9164-4AE5-AB77-8A37941F8BCA}">
      <dgm:prSet/>
      <dgm:spPr/>
      <dgm:t>
        <a:bodyPr/>
        <a:lstStyle/>
        <a:p>
          <a:pPr>
            <a:lnSpc>
              <a:spcPct val="100000"/>
            </a:lnSpc>
            <a:spcBef>
              <a:spcPts val="0"/>
            </a:spcBef>
            <a:spcAft>
              <a:spcPts val="0"/>
            </a:spcAft>
          </a:pPr>
          <a:endParaRPr lang="en-US" sz="1400">
            <a:latin typeface="Akzidenz-Grotesk BQ Reg"/>
          </a:endParaRPr>
        </a:p>
      </dgm:t>
    </dgm:pt>
    <dgm:pt modelId="{E66D9B59-8D48-4551-8DEB-E3FF688DC1A5}" type="sibTrans" cxnId="{41FC4487-9164-4AE5-AB77-8A37941F8BCA}">
      <dgm:prSet/>
      <dgm:spPr/>
      <dgm:t>
        <a:bodyPr/>
        <a:lstStyle/>
        <a:p>
          <a:pPr>
            <a:lnSpc>
              <a:spcPct val="100000"/>
            </a:lnSpc>
            <a:spcBef>
              <a:spcPts val="0"/>
            </a:spcBef>
            <a:spcAft>
              <a:spcPts val="0"/>
            </a:spcAft>
          </a:pPr>
          <a:endParaRPr lang="en-US" sz="1400">
            <a:latin typeface="Akzidenz-Grotesk BQ Reg"/>
          </a:endParaRPr>
        </a:p>
      </dgm:t>
    </dgm:pt>
    <dgm:pt modelId="{B6746F57-7651-4DC7-9A8B-6DA717A91D1A}">
      <dgm:prSet phldrT="[Text]" custT="1"/>
      <dgm:spPr/>
      <dgm:t>
        <a:bodyPr/>
        <a:lstStyle/>
        <a:p>
          <a:pPr>
            <a:lnSpc>
              <a:spcPct val="100000"/>
            </a:lnSpc>
            <a:spcBef>
              <a:spcPts val="0"/>
            </a:spcBef>
            <a:spcAft>
              <a:spcPts val="0"/>
            </a:spcAft>
          </a:pPr>
          <a:r>
            <a:rPr lang="en-US" sz="1400" i="0" dirty="0">
              <a:solidFill>
                <a:srgbClr val="000000"/>
              </a:solidFill>
              <a:latin typeface="Akzidenz-Grotesk BQ Reg"/>
            </a:rPr>
            <a:t>includes </a:t>
          </a:r>
          <a:r>
            <a:rPr lang="en-US" sz="1400" b="1" i="0" dirty="0">
              <a:solidFill>
                <a:srgbClr val="000000"/>
              </a:solidFill>
              <a:latin typeface="Akzidenz-Grotesk BQ Reg"/>
            </a:rPr>
            <a:t>military</a:t>
          </a:r>
          <a:r>
            <a:rPr lang="en-US" sz="1400" i="0" dirty="0">
              <a:solidFill>
                <a:srgbClr val="000000"/>
              </a:solidFill>
              <a:latin typeface="Akzidenz-Grotesk BQ Reg"/>
            </a:rPr>
            <a:t> employment</a:t>
          </a:r>
        </a:p>
      </dgm:t>
    </dgm:pt>
    <dgm:pt modelId="{9D1DC344-368C-4B75-84BE-41FC63710E16}" type="parTrans" cxnId="{2AA49200-D24D-4D42-BEA4-57132908CA8A}">
      <dgm:prSet/>
      <dgm:spPr/>
      <dgm:t>
        <a:bodyPr/>
        <a:lstStyle/>
        <a:p>
          <a:endParaRPr lang="en-US" sz="1400">
            <a:latin typeface="Akzidenz-Grotesk BQ Reg"/>
          </a:endParaRPr>
        </a:p>
      </dgm:t>
    </dgm:pt>
    <dgm:pt modelId="{03489B37-A54A-4179-A78C-1E8FFCDF7161}" type="sibTrans" cxnId="{2AA49200-D24D-4D42-BEA4-57132908CA8A}">
      <dgm:prSet/>
      <dgm:spPr/>
      <dgm:t>
        <a:bodyPr/>
        <a:lstStyle/>
        <a:p>
          <a:endParaRPr lang="en-US" sz="1400">
            <a:latin typeface="Akzidenz-Grotesk BQ Reg"/>
          </a:endParaRPr>
        </a:p>
      </dgm:t>
    </dgm:pt>
    <dgm:pt modelId="{F23CC32E-545A-47BB-B1B9-2D0BFFEF3CEF}">
      <dgm:prSet phldrT="[Text]" custT="1"/>
      <dgm:spPr/>
      <dgm:t>
        <a:bodyPr/>
        <a:lstStyle/>
        <a:p>
          <a:pPr>
            <a:lnSpc>
              <a:spcPct val="100000"/>
            </a:lnSpc>
            <a:spcBef>
              <a:spcPts val="0"/>
            </a:spcBef>
            <a:spcAft>
              <a:spcPts val="0"/>
            </a:spcAft>
          </a:pPr>
          <a:r>
            <a:rPr lang="en-US" sz="1400" b="1" i="0" dirty="0">
              <a:solidFill>
                <a:srgbClr val="000000"/>
              </a:solidFill>
              <a:latin typeface="Akzidenz-Grotesk BQ Reg"/>
            </a:rPr>
            <a:t>90 days </a:t>
          </a:r>
          <a:r>
            <a:rPr lang="en-US" sz="1400" i="0" dirty="0">
              <a:solidFill>
                <a:srgbClr val="000000"/>
              </a:solidFill>
              <a:latin typeface="Akzidenz-Grotesk BQ Reg"/>
            </a:rPr>
            <a:t>at any time since leaving high school</a:t>
          </a:r>
        </a:p>
      </dgm:t>
    </dgm:pt>
    <dgm:pt modelId="{931D3BC0-76A9-4708-9EE2-A9BBDA619749}" type="parTrans" cxnId="{D506804A-56A8-4D19-AE9C-FDA36748A333}">
      <dgm:prSet/>
      <dgm:spPr/>
      <dgm:t>
        <a:bodyPr/>
        <a:lstStyle/>
        <a:p>
          <a:endParaRPr lang="en-US" sz="1400">
            <a:latin typeface="Akzidenz-Grotesk BQ Reg"/>
          </a:endParaRPr>
        </a:p>
      </dgm:t>
    </dgm:pt>
    <dgm:pt modelId="{C5E5E3AB-418E-4394-9771-8891858DF92B}" type="sibTrans" cxnId="{D506804A-56A8-4D19-AE9C-FDA36748A333}">
      <dgm:prSet/>
      <dgm:spPr/>
      <dgm:t>
        <a:bodyPr/>
        <a:lstStyle/>
        <a:p>
          <a:endParaRPr lang="en-US" sz="1400">
            <a:latin typeface="Akzidenz-Grotesk BQ Reg"/>
          </a:endParaRPr>
        </a:p>
      </dgm:t>
    </dgm:pt>
    <dgm:pt modelId="{BD3BC239-37D8-47D3-BFEC-7DBF4A4C27B8}">
      <dgm:prSet phldrT="[Text]" custT="1"/>
      <dgm:spPr/>
      <dgm:t>
        <a:bodyPr/>
        <a:lstStyle/>
        <a:p>
          <a:pPr>
            <a:lnSpc>
              <a:spcPct val="100000"/>
            </a:lnSpc>
            <a:spcBef>
              <a:spcPts val="0"/>
            </a:spcBef>
            <a:spcAft>
              <a:spcPts val="0"/>
            </a:spcAft>
          </a:pPr>
          <a:r>
            <a:rPr lang="en-US" sz="1400" i="0" dirty="0">
              <a:solidFill>
                <a:srgbClr val="000000"/>
              </a:solidFill>
              <a:latin typeface="Akzidenz-Grotesk BQ Reg"/>
            </a:rPr>
            <a:t>includes working in a family business (e.g., farm, store, fishing, ranching, catering services, etc.)</a:t>
          </a:r>
        </a:p>
      </dgm:t>
    </dgm:pt>
    <dgm:pt modelId="{28E72535-7E7D-4E9E-BF1F-260B35CB18FC}" type="parTrans" cxnId="{12715093-4F84-4AB9-BFA7-31EDDFE1AAA6}">
      <dgm:prSet/>
      <dgm:spPr/>
      <dgm:t>
        <a:bodyPr/>
        <a:lstStyle/>
        <a:p>
          <a:endParaRPr lang="en-US" sz="1400">
            <a:latin typeface="Akzidenz-Grotesk BQ Reg"/>
          </a:endParaRPr>
        </a:p>
      </dgm:t>
    </dgm:pt>
    <dgm:pt modelId="{C9D35C1C-DF71-4BA7-A7FB-F192C9EBC347}" type="sibTrans" cxnId="{12715093-4F84-4AB9-BFA7-31EDDFE1AAA6}">
      <dgm:prSet/>
      <dgm:spPr/>
      <dgm:t>
        <a:bodyPr/>
        <a:lstStyle/>
        <a:p>
          <a:endParaRPr lang="en-US" sz="1400">
            <a:latin typeface="Akzidenz-Grotesk BQ Reg"/>
          </a:endParaRPr>
        </a:p>
      </dgm:t>
    </dgm:pt>
    <dgm:pt modelId="{06B0A64A-CC7C-4C7C-BBD3-EE0B2BA13340}">
      <dgm:prSet phldrT="[Text]" custT="1"/>
      <dgm:spPr/>
      <dgm:t>
        <a:bodyPr/>
        <a:lstStyle/>
        <a:p>
          <a:pPr>
            <a:lnSpc>
              <a:spcPct val="100000"/>
            </a:lnSpc>
            <a:spcBef>
              <a:spcPts val="0"/>
            </a:spcBef>
            <a:spcAft>
              <a:spcPts val="0"/>
            </a:spcAft>
          </a:pPr>
          <a:r>
            <a:rPr lang="en-US" sz="1400" b="1" i="0" dirty="0">
              <a:solidFill>
                <a:srgbClr val="000000"/>
              </a:solidFill>
              <a:latin typeface="Akzidenz-Grotesk BQ Reg"/>
            </a:rPr>
            <a:t>education or training program </a:t>
          </a:r>
          <a:r>
            <a:rPr lang="en-US" sz="1200" i="0" dirty="0">
              <a:solidFill>
                <a:srgbClr val="000000"/>
              </a:solidFill>
              <a:latin typeface="Akzidenz-Grotesk BQ Reg"/>
            </a:rPr>
            <a:t>(e.g., adult education, vocational technical school that is </a:t>
          </a:r>
          <a:r>
            <a:rPr lang="en-US" sz="1200" b="1" i="0" dirty="0">
              <a:solidFill>
                <a:srgbClr val="000000"/>
              </a:solidFill>
              <a:latin typeface="Akzidenz-Grotesk BQ Reg"/>
            </a:rPr>
            <a:t>less than a 2-year program</a:t>
          </a:r>
          <a:r>
            <a:rPr lang="en-US" sz="1200" i="0" dirty="0">
              <a:solidFill>
                <a:srgbClr val="000000"/>
              </a:solidFill>
              <a:latin typeface="Akzidenz-Grotesk BQ Reg"/>
            </a:rPr>
            <a:t>)</a:t>
          </a:r>
          <a:endParaRPr lang="en-US" sz="1400" i="0" dirty="0">
            <a:solidFill>
              <a:srgbClr val="000000"/>
            </a:solidFill>
            <a:latin typeface="Akzidenz-Grotesk BQ Reg"/>
          </a:endParaRPr>
        </a:p>
      </dgm:t>
    </dgm:pt>
    <dgm:pt modelId="{CE8637C3-6271-4120-98EB-FC97F956E49E}" type="sibTrans" cxnId="{BDEF6005-2A86-46BC-ABAE-9F8AD722AFBB}">
      <dgm:prSet/>
      <dgm:spPr/>
      <dgm:t>
        <a:bodyPr/>
        <a:lstStyle/>
        <a:p>
          <a:endParaRPr lang="en-US" sz="1400">
            <a:latin typeface="Akzidenz-Grotesk BQ Reg"/>
          </a:endParaRPr>
        </a:p>
      </dgm:t>
    </dgm:pt>
    <dgm:pt modelId="{F4784E98-4B6F-4F1D-ADB7-A21037FFC254}" type="parTrans" cxnId="{BDEF6005-2A86-46BC-ABAE-9F8AD722AFBB}">
      <dgm:prSet/>
      <dgm:spPr/>
      <dgm:t>
        <a:bodyPr/>
        <a:lstStyle/>
        <a:p>
          <a:endParaRPr lang="en-US" sz="1400">
            <a:latin typeface="Akzidenz-Grotesk BQ Reg"/>
          </a:endParaRPr>
        </a:p>
      </dgm:t>
    </dgm:pt>
    <dgm:pt modelId="{F3D7EB59-4B2C-4F9D-8D71-9B23374DC41A}">
      <dgm:prSet phldrT="[Text]" custT="1"/>
      <dgm:spPr/>
      <dgm:t>
        <a:bodyPr/>
        <a:lstStyle/>
        <a:p>
          <a:pPr>
            <a:lnSpc>
              <a:spcPct val="100000"/>
            </a:lnSpc>
            <a:spcBef>
              <a:spcPts val="0"/>
            </a:spcBef>
            <a:spcAft>
              <a:spcPts val="0"/>
            </a:spcAft>
          </a:pPr>
          <a:r>
            <a:rPr lang="en-US" sz="1400" b="1" i="0" dirty="0">
              <a:solidFill>
                <a:srgbClr val="000000"/>
              </a:solidFill>
              <a:latin typeface="Akzidenz-Grotesk BQ Reg"/>
            </a:rPr>
            <a:t>1 complete term</a:t>
          </a:r>
        </a:p>
      </dgm:t>
    </dgm:pt>
    <dgm:pt modelId="{643D0559-B34E-4AC7-977C-F0DCFD9DF75E}" type="parTrans" cxnId="{D1EA9037-DD7C-447E-AEAD-0A0FE9727ADF}">
      <dgm:prSet/>
      <dgm:spPr/>
      <dgm:t>
        <a:bodyPr/>
        <a:lstStyle/>
        <a:p>
          <a:endParaRPr lang="en-US"/>
        </a:p>
      </dgm:t>
    </dgm:pt>
    <dgm:pt modelId="{7C4F5022-F86B-4B0D-A16D-CA0D95A9013B}" type="sibTrans" cxnId="{D1EA9037-DD7C-447E-AEAD-0A0FE9727ADF}">
      <dgm:prSet/>
      <dgm:spPr/>
      <dgm:t>
        <a:bodyPr/>
        <a:lstStyle/>
        <a:p>
          <a:endParaRPr lang="en-US"/>
        </a:p>
      </dgm:t>
    </dgm:pt>
    <dgm:pt modelId="{941C774B-72CF-7448-8171-1B41C359FEED}" type="pres">
      <dgm:prSet presAssocID="{02D6C19A-7642-814F-B171-242D25839996}" presName="Name0" presStyleCnt="0">
        <dgm:presLayoutVars>
          <dgm:dir/>
          <dgm:animLvl val="lvl"/>
          <dgm:resizeHandles val="exact"/>
        </dgm:presLayoutVars>
      </dgm:prSet>
      <dgm:spPr/>
    </dgm:pt>
    <dgm:pt modelId="{80126C31-2AAC-254B-805B-7347386BA622}" type="pres">
      <dgm:prSet presAssocID="{855E32C9-8FBD-F04F-9934-26A13953557D}" presName="linNode" presStyleCnt="0"/>
      <dgm:spPr/>
    </dgm:pt>
    <dgm:pt modelId="{1844573F-3BB5-5549-A8E5-38D69B10BCFA}" type="pres">
      <dgm:prSet presAssocID="{855E32C9-8FBD-F04F-9934-26A13953557D}" presName="parentText" presStyleLbl="node1" presStyleIdx="0" presStyleCnt="4">
        <dgm:presLayoutVars>
          <dgm:chMax val="1"/>
          <dgm:bulletEnabled val="1"/>
        </dgm:presLayoutVars>
      </dgm:prSet>
      <dgm:spPr/>
    </dgm:pt>
    <dgm:pt modelId="{0ABC973B-BE4C-D944-9883-77F8197AF87D}" type="pres">
      <dgm:prSet presAssocID="{855E32C9-8FBD-F04F-9934-26A13953557D}" presName="descendantText" presStyleLbl="alignAccFollowNode1" presStyleIdx="0" presStyleCnt="4" custScaleY="122650">
        <dgm:presLayoutVars>
          <dgm:bulletEnabled val="1"/>
        </dgm:presLayoutVars>
      </dgm:prSet>
      <dgm:spPr/>
    </dgm:pt>
    <dgm:pt modelId="{21CEE9EA-3A1B-0E47-95EB-05F5408DCD57}" type="pres">
      <dgm:prSet presAssocID="{A9C9A747-B073-6643-A9BA-9F1053E69DEE}" presName="sp" presStyleCnt="0"/>
      <dgm:spPr/>
    </dgm:pt>
    <dgm:pt modelId="{119897BD-96F1-0E49-AE4E-36C0EE754373}" type="pres">
      <dgm:prSet presAssocID="{6A9C9ACE-00DD-8147-A0D2-C37F6EC6462B}" presName="linNode" presStyleCnt="0"/>
      <dgm:spPr/>
    </dgm:pt>
    <dgm:pt modelId="{757807EE-DFEF-DF48-AEEE-0FC433D9CED6}" type="pres">
      <dgm:prSet presAssocID="{6A9C9ACE-00DD-8147-A0D2-C37F6EC6462B}" presName="parentText" presStyleLbl="node1" presStyleIdx="1" presStyleCnt="4" custLinFactNeighborY="-560">
        <dgm:presLayoutVars>
          <dgm:chMax val="1"/>
          <dgm:bulletEnabled val="1"/>
        </dgm:presLayoutVars>
      </dgm:prSet>
      <dgm:spPr/>
    </dgm:pt>
    <dgm:pt modelId="{9313216E-2AD9-8844-AD10-949FE24D3F5C}" type="pres">
      <dgm:prSet presAssocID="{6A9C9ACE-00DD-8147-A0D2-C37F6EC6462B}" presName="descendantText" presStyleLbl="alignAccFollowNode1" presStyleIdx="1" presStyleCnt="4" custScaleY="130031">
        <dgm:presLayoutVars>
          <dgm:bulletEnabled val="1"/>
        </dgm:presLayoutVars>
      </dgm:prSet>
      <dgm:spPr/>
    </dgm:pt>
    <dgm:pt modelId="{862132A0-78D1-1E41-8883-B9D8BCB78038}" type="pres">
      <dgm:prSet presAssocID="{708814FC-FAA9-C44E-A93F-04DF698EA569}" presName="sp" presStyleCnt="0"/>
      <dgm:spPr/>
    </dgm:pt>
    <dgm:pt modelId="{200271E5-63E4-8E46-84F5-CD2C3698ED47}" type="pres">
      <dgm:prSet presAssocID="{48D0EC97-544F-974E-8DA4-8BAD77DCBBDA}" presName="linNode" presStyleCnt="0"/>
      <dgm:spPr/>
    </dgm:pt>
    <dgm:pt modelId="{47A41AF0-6E15-6947-882A-05D57EAD1AEA}" type="pres">
      <dgm:prSet presAssocID="{48D0EC97-544F-974E-8DA4-8BAD77DCBBDA}" presName="parentText" presStyleLbl="node1" presStyleIdx="2" presStyleCnt="4">
        <dgm:presLayoutVars>
          <dgm:chMax val="1"/>
          <dgm:bulletEnabled val="1"/>
        </dgm:presLayoutVars>
      </dgm:prSet>
      <dgm:spPr/>
    </dgm:pt>
    <dgm:pt modelId="{36088F09-5022-0D45-ACDA-D286298B911F}" type="pres">
      <dgm:prSet presAssocID="{48D0EC97-544F-974E-8DA4-8BAD77DCBBDA}" presName="descendantText" presStyleLbl="alignAccFollowNode1" presStyleIdx="2" presStyleCnt="4" custScaleY="119683">
        <dgm:presLayoutVars>
          <dgm:bulletEnabled val="1"/>
        </dgm:presLayoutVars>
      </dgm:prSet>
      <dgm:spPr/>
    </dgm:pt>
    <dgm:pt modelId="{3A6F5ACB-C651-7745-885A-0A085FEB448B}" type="pres">
      <dgm:prSet presAssocID="{0332526F-FCCC-D74E-82A9-709BE7A934DE}" presName="sp" presStyleCnt="0"/>
      <dgm:spPr/>
    </dgm:pt>
    <dgm:pt modelId="{2DAD0D41-20ED-0441-9179-906FBAFFB667}" type="pres">
      <dgm:prSet presAssocID="{9C270B48-A188-C14F-8048-F6FDF6669A75}" presName="linNode" presStyleCnt="0"/>
      <dgm:spPr/>
    </dgm:pt>
    <dgm:pt modelId="{91EE8B37-9981-D04F-BD5A-767D617A7440}" type="pres">
      <dgm:prSet presAssocID="{9C270B48-A188-C14F-8048-F6FDF6669A75}" presName="parentText" presStyleLbl="node1" presStyleIdx="3" presStyleCnt="4">
        <dgm:presLayoutVars>
          <dgm:chMax val="1"/>
          <dgm:bulletEnabled val="1"/>
        </dgm:presLayoutVars>
      </dgm:prSet>
      <dgm:spPr/>
    </dgm:pt>
    <dgm:pt modelId="{9B595601-9922-B442-835D-8F03AFC03C26}" type="pres">
      <dgm:prSet presAssocID="{9C270B48-A188-C14F-8048-F6FDF6669A75}" presName="descendantText" presStyleLbl="alignAccFollowNode1" presStyleIdx="3" presStyleCnt="4" custScaleY="120546" custLinFactNeighborY="-4900">
        <dgm:presLayoutVars>
          <dgm:bulletEnabled val="1"/>
        </dgm:presLayoutVars>
      </dgm:prSet>
      <dgm:spPr/>
    </dgm:pt>
  </dgm:ptLst>
  <dgm:cxnLst>
    <dgm:cxn modelId="{2AA49200-D24D-4D42-BEA4-57132908CA8A}" srcId="{6A9C9ACE-00DD-8147-A0D2-C37F6EC6462B}" destId="{B6746F57-7651-4DC7-9A8B-6DA717A91D1A}" srcOrd="4" destOrd="0" parTransId="{9D1DC344-368C-4B75-84BE-41FC63710E16}" sibTransId="{03489B37-A54A-4179-A78C-1E8FFCDF7161}"/>
    <dgm:cxn modelId="{80D08A01-8F24-41A5-9FBE-5A37950F3086}" type="presOf" srcId="{855E32C9-8FBD-F04F-9934-26A13953557D}" destId="{1844573F-3BB5-5549-A8E5-38D69B10BCFA}" srcOrd="0" destOrd="0" presId="urn:microsoft.com/office/officeart/2005/8/layout/vList5"/>
    <dgm:cxn modelId="{BDEF6005-2A86-46BC-ABAE-9F8AD722AFBB}" srcId="{48D0EC97-544F-974E-8DA4-8BAD77DCBBDA}" destId="{06B0A64A-CC7C-4C7C-BBD3-EE0B2BA13340}" srcOrd="1" destOrd="0" parTransId="{F4784E98-4B6F-4F1D-ADB7-A21037FFC254}" sibTransId="{CE8637C3-6271-4120-98EB-FC97F956E49E}"/>
    <dgm:cxn modelId="{25AD120D-D2AB-43C2-B34F-DF0D066C774B}" type="presOf" srcId="{F23CC32E-545A-47BB-B1B9-2D0BFFEF3CEF}" destId="{9B595601-9922-B442-835D-8F03AFC03C26}" srcOrd="0" destOrd="1" presId="urn:microsoft.com/office/officeart/2005/8/layout/vList5"/>
    <dgm:cxn modelId="{2E74C90E-1B13-47DF-9508-A1A53ACE0D29}" type="presOf" srcId="{7038ECEF-5402-446A-9083-D5224336F403}" destId="{0ABC973B-BE4C-D944-9883-77F8197AF87D}" srcOrd="0" destOrd="3" presId="urn:microsoft.com/office/officeart/2005/8/layout/vList5"/>
    <dgm:cxn modelId="{9AE16913-16B0-4045-90B5-C5342B78D258}" srcId="{6A9C9ACE-00DD-8147-A0D2-C37F6EC6462B}" destId="{B50DB3A2-0191-FE4D-A91E-5666858BAA96}" srcOrd="0" destOrd="0" parTransId="{0255538B-8A0B-2245-B656-BD60B7176AF5}" sibTransId="{C7F3ED9B-82F0-3447-8D60-71CD3600AF42}"/>
    <dgm:cxn modelId="{B7D05713-F428-4AF7-94A9-C6B52B884E4C}" srcId="{855E32C9-8FBD-F04F-9934-26A13953557D}" destId="{7FE70BFE-959A-4946-91E3-6B928036EEB8}" srcOrd="1" destOrd="0" parTransId="{054CF9E0-2526-423D-AFE7-413CD655E8D7}" sibTransId="{79CFF358-7EA2-483D-9823-6F8EEFDA6965}"/>
    <dgm:cxn modelId="{63FF0525-3CB3-4B35-A3C6-2CBD2864B1B5}" srcId="{6A9C9ACE-00DD-8147-A0D2-C37F6EC6462B}" destId="{C793880E-0334-422D-A8DC-A46A38CE333E}" srcOrd="1" destOrd="0" parTransId="{A2E9D8BF-47F2-4D76-82F6-49A95B05D7A0}" sibTransId="{6C1651F5-B389-47C2-8EA1-DF95948808C7}"/>
    <dgm:cxn modelId="{2218912F-A0F2-DF4E-8219-4AA10E2CDD83}" srcId="{855E32C9-8FBD-F04F-9934-26A13953557D}" destId="{A1F0CED5-5368-1148-B319-015B51E2B9C1}" srcOrd="0" destOrd="0" parTransId="{F57F6049-6E54-6449-BE02-7E75D157FCE7}" sibTransId="{6C8A9D76-B902-CF4C-A5A7-19DA042837AF}"/>
    <dgm:cxn modelId="{C7884A35-852A-46C3-8F1F-97180B09952B}" type="presOf" srcId="{7FE70BFE-959A-4946-91E3-6B928036EEB8}" destId="{0ABC973B-BE4C-D944-9883-77F8197AF87D}" srcOrd="0" destOrd="1" presId="urn:microsoft.com/office/officeart/2005/8/layout/vList5"/>
    <dgm:cxn modelId="{D1EA9037-DD7C-447E-AEAD-0A0FE9727ADF}" srcId="{48D0EC97-544F-974E-8DA4-8BAD77DCBBDA}" destId="{F3D7EB59-4B2C-4F9D-8D71-9B23374DC41A}" srcOrd="2" destOrd="0" parTransId="{643D0559-B34E-4AC7-977C-F0DCFD9DF75E}" sibTransId="{7C4F5022-F86B-4B0D-A16D-CA0D95A9013B}"/>
    <dgm:cxn modelId="{4509EF37-2FB2-44B6-BB56-20B052044AD1}" type="presOf" srcId="{C793880E-0334-422D-A8DC-A46A38CE333E}" destId="{9313216E-2AD9-8844-AD10-949FE24D3F5C}" srcOrd="0" destOrd="1" presId="urn:microsoft.com/office/officeart/2005/8/layout/vList5"/>
    <dgm:cxn modelId="{71E02A5E-EF3C-4436-9DB2-D8059E750B47}" type="presOf" srcId="{48D0EC97-544F-974E-8DA4-8BAD77DCBBDA}" destId="{47A41AF0-6E15-6947-882A-05D57EAD1AEA}" srcOrd="0" destOrd="0" presId="urn:microsoft.com/office/officeart/2005/8/layout/vList5"/>
    <dgm:cxn modelId="{4C40E941-716B-4C99-9619-1373B66C611C}" type="presOf" srcId="{64F5E334-DE45-6C41-938D-EC3A3998F575}" destId="{36088F09-5022-0D45-ACDA-D286298B911F}" srcOrd="0" destOrd="0" presId="urn:microsoft.com/office/officeart/2005/8/layout/vList5"/>
    <dgm:cxn modelId="{6C87A167-7081-4086-9E88-7421DC9E35F7}" type="presOf" srcId="{DE182718-6670-4B56-8667-2985CA40730F}" destId="{0ABC973B-BE4C-D944-9883-77F8197AF87D}" srcOrd="0" destOrd="2" presId="urn:microsoft.com/office/officeart/2005/8/layout/vList5"/>
    <dgm:cxn modelId="{EED34048-FB1D-44DA-B0D7-CE8901C5B947}" type="presOf" srcId="{06B0A64A-CC7C-4C7C-BBD3-EE0B2BA13340}" destId="{36088F09-5022-0D45-ACDA-D286298B911F}" srcOrd="0" destOrd="1" presId="urn:microsoft.com/office/officeart/2005/8/layout/vList5"/>
    <dgm:cxn modelId="{D506804A-56A8-4D19-AE9C-FDA36748A333}" srcId="{9C270B48-A188-C14F-8048-F6FDF6669A75}" destId="{F23CC32E-545A-47BB-B1B9-2D0BFFEF3CEF}" srcOrd="1" destOrd="0" parTransId="{931D3BC0-76A9-4708-9EE2-A9BBDA619749}" sibTransId="{C5E5E3AB-418E-4394-9771-8891858DF92B}"/>
    <dgm:cxn modelId="{AC36C64C-0BB9-4682-8E53-45FB8257F6C5}" type="presOf" srcId="{26475233-3813-4A65-BDDE-EFE22A2932FB}" destId="{9313216E-2AD9-8844-AD10-949FE24D3F5C}" srcOrd="0" destOrd="2" presId="urn:microsoft.com/office/officeart/2005/8/layout/vList5"/>
    <dgm:cxn modelId="{0A8DD975-4F5A-4A53-9EE3-A079B8FFEE11}" type="presOf" srcId="{BD3BC239-37D8-47D3-BFEC-7DBF4A4C27B8}" destId="{9B595601-9922-B442-835D-8F03AFC03C26}" srcOrd="0" destOrd="2" presId="urn:microsoft.com/office/officeart/2005/8/layout/vList5"/>
    <dgm:cxn modelId="{CCB8B678-8A07-8B44-860A-77FCEE8E7E2D}" srcId="{02D6C19A-7642-814F-B171-242D25839996}" destId="{9C270B48-A188-C14F-8048-F6FDF6669A75}" srcOrd="3" destOrd="0" parTransId="{D9B536B9-3E25-9D47-AFE0-39BF39D3A787}" sibTransId="{B407C295-BA3D-6E41-80CF-BB22CF957DD5}"/>
    <dgm:cxn modelId="{9AFCD058-D278-4263-9F1A-6BEC607B12C1}" type="presOf" srcId="{A1F0CED5-5368-1148-B319-015B51E2B9C1}" destId="{0ABC973B-BE4C-D944-9883-77F8197AF87D}" srcOrd="0" destOrd="0" presId="urn:microsoft.com/office/officeart/2005/8/layout/vList5"/>
    <dgm:cxn modelId="{CBE41059-62D8-4F9E-B1E1-A485E9649952}" type="presOf" srcId="{9C270B48-A188-C14F-8048-F6FDF6669A75}" destId="{91EE8B37-9981-D04F-BD5A-767D617A7440}" srcOrd="0" destOrd="0" presId="urn:microsoft.com/office/officeart/2005/8/layout/vList5"/>
    <dgm:cxn modelId="{98BF337A-543A-8A4C-993F-C567E66356B9}" srcId="{02D6C19A-7642-814F-B171-242D25839996}" destId="{6A9C9ACE-00DD-8147-A0D2-C37F6EC6462B}" srcOrd="1" destOrd="0" parTransId="{73465578-B194-7C4C-88FE-4AD69DE01681}" sibTransId="{708814FC-FAA9-C44E-A93F-04DF698EA569}"/>
    <dgm:cxn modelId="{41FC4487-9164-4AE5-AB77-8A37941F8BCA}" srcId="{6A9C9ACE-00DD-8147-A0D2-C37F6EC6462B}" destId="{0F7F008E-4BD0-4712-9F55-79F23EA8C0D3}" srcOrd="3" destOrd="0" parTransId="{9A2847A3-EE4F-4F62-A0CB-42BCE1926BA2}" sibTransId="{E66D9B59-8D48-4551-8DEB-E3FF688DC1A5}"/>
    <dgm:cxn modelId="{4DD41A8A-EB96-407E-BE0D-6658F43293AD}" type="presOf" srcId="{627E653D-EF28-184C-91A4-23700E5323D4}" destId="{9B595601-9922-B442-835D-8F03AFC03C26}" srcOrd="0" destOrd="0" presId="urn:microsoft.com/office/officeart/2005/8/layout/vList5"/>
    <dgm:cxn modelId="{F913958B-FA4F-2D4A-A442-4D9B68560127}" srcId="{48D0EC97-544F-974E-8DA4-8BAD77DCBBDA}" destId="{64F5E334-DE45-6C41-938D-EC3A3998F575}" srcOrd="0" destOrd="0" parTransId="{3F834A0A-B3AD-144B-BBD5-B450053AA44F}" sibTransId="{FE704A67-6DA4-C24A-969C-460954C38A1A}"/>
    <dgm:cxn modelId="{12715093-4F84-4AB9-BFA7-31EDDFE1AAA6}" srcId="{9C270B48-A188-C14F-8048-F6FDF6669A75}" destId="{BD3BC239-37D8-47D3-BFEC-7DBF4A4C27B8}" srcOrd="2" destOrd="0" parTransId="{28E72535-7E7D-4E9E-BF1F-260B35CB18FC}" sibTransId="{C9D35C1C-DF71-4BA7-A7FB-F192C9EBC347}"/>
    <dgm:cxn modelId="{A6EB0E96-34F5-4D35-BB00-1EC80A529E56}" type="presOf" srcId="{0F7F008E-4BD0-4712-9F55-79F23EA8C0D3}" destId="{9313216E-2AD9-8844-AD10-949FE24D3F5C}" srcOrd="0" destOrd="3" presId="urn:microsoft.com/office/officeart/2005/8/layout/vList5"/>
    <dgm:cxn modelId="{99B0C9A9-890B-1E4B-A010-18C8D2984636}" srcId="{02D6C19A-7642-814F-B171-242D25839996}" destId="{855E32C9-8FBD-F04F-9934-26A13953557D}" srcOrd="0" destOrd="0" parTransId="{0208D9C0-9E45-5948-8BEF-14F76F02A839}" sibTransId="{A9C9A747-B073-6643-A9BA-9F1053E69DEE}"/>
    <dgm:cxn modelId="{BB8498AA-41F1-4CBB-B522-41A2AC0430C5}" srcId="{855E32C9-8FBD-F04F-9934-26A13953557D}" destId="{DE182718-6670-4B56-8667-2985CA40730F}" srcOrd="2" destOrd="0" parTransId="{23E68076-FBE0-4916-84CB-E43CF42D87E9}" sibTransId="{1FB6A78A-C07D-4872-9400-9D93F89D7100}"/>
    <dgm:cxn modelId="{92F49AB5-45D1-413D-AA8B-3197E9E596B2}" type="presOf" srcId="{B6746F57-7651-4DC7-9A8B-6DA717A91D1A}" destId="{9313216E-2AD9-8844-AD10-949FE24D3F5C}" srcOrd="0" destOrd="4" presId="urn:microsoft.com/office/officeart/2005/8/layout/vList5"/>
    <dgm:cxn modelId="{71ABF0CB-4403-41E5-A81B-ECA464D6C060}" type="presOf" srcId="{6A9C9ACE-00DD-8147-A0D2-C37F6EC6462B}" destId="{757807EE-DFEF-DF48-AEEE-0FC433D9CED6}" srcOrd="0" destOrd="0" presId="urn:microsoft.com/office/officeart/2005/8/layout/vList5"/>
    <dgm:cxn modelId="{59B3E2D2-D269-4340-A654-5333D1CE854B}" type="presOf" srcId="{02D6C19A-7642-814F-B171-242D25839996}" destId="{941C774B-72CF-7448-8171-1B41C359FEED}" srcOrd="0" destOrd="0" presId="urn:microsoft.com/office/officeart/2005/8/layout/vList5"/>
    <dgm:cxn modelId="{0011CED3-D4FA-445B-92E7-0A1C75D690EA}" type="presOf" srcId="{B50DB3A2-0191-FE4D-A91E-5666858BAA96}" destId="{9313216E-2AD9-8844-AD10-949FE24D3F5C}" srcOrd="0" destOrd="0" presId="urn:microsoft.com/office/officeart/2005/8/layout/vList5"/>
    <dgm:cxn modelId="{35B598D4-A2C9-A04B-818C-1FB5CAD221B5}" srcId="{02D6C19A-7642-814F-B171-242D25839996}" destId="{48D0EC97-544F-974E-8DA4-8BAD77DCBBDA}" srcOrd="2" destOrd="0" parTransId="{A0D5D0E0-10B7-9A4F-A21B-1D670C3089EE}" sibTransId="{0332526F-FCCC-D74E-82A9-709BE7A934DE}"/>
    <dgm:cxn modelId="{4C06ECD7-A79C-2840-8CC4-24217A000BA2}" srcId="{9C270B48-A188-C14F-8048-F6FDF6669A75}" destId="{627E653D-EF28-184C-91A4-23700E5323D4}" srcOrd="0" destOrd="0" parTransId="{1171C2B8-0D75-7F44-9D8B-F3ADF2A45BD9}" sibTransId="{F8443F90-4BCA-FC4C-A538-E4CB68A6E5D6}"/>
    <dgm:cxn modelId="{640991D9-F115-4787-9957-F1534DC633B3}" srcId="{855E32C9-8FBD-F04F-9934-26A13953557D}" destId="{7038ECEF-5402-446A-9083-D5224336F403}" srcOrd="3" destOrd="0" parTransId="{8911FB02-4150-4DCA-A268-562CD3683AAD}" sibTransId="{78B441DA-4862-4CF6-81B3-D3B71C4F6317}"/>
    <dgm:cxn modelId="{FCC363F1-A3B9-43EF-BF44-F77AA172FA6E}" srcId="{6A9C9ACE-00DD-8147-A0D2-C37F6EC6462B}" destId="{26475233-3813-4A65-BDDE-EFE22A2932FB}" srcOrd="2" destOrd="0" parTransId="{45FEF2CC-F274-49A4-8B1D-A4344B969352}" sibTransId="{000C3143-040D-49FC-860B-74231A33088D}"/>
    <dgm:cxn modelId="{2A0B3AF7-F1B6-4305-8CB3-416CAC6C0080}" type="presOf" srcId="{F3D7EB59-4B2C-4F9D-8D71-9B23374DC41A}" destId="{36088F09-5022-0D45-ACDA-D286298B911F}" srcOrd="0" destOrd="2" presId="urn:microsoft.com/office/officeart/2005/8/layout/vList5"/>
    <dgm:cxn modelId="{7E6C0E81-8D90-4886-9104-64152D63EF40}" type="presParOf" srcId="{941C774B-72CF-7448-8171-1B41C359FEED}" destId="{80126C31-2AAC-254B-805B-7347386BA622}" srcOrd="0" destOrd="0" presId="urn:microsoft.com/office/officeart/2005/8/layout/vList5"/>
    <dgm:cxn modelId="{8AD25042-3A77-4710-8A52-C8724238B168}" type="presParOf" srcId="{80126C31-2AAC-254B-805B-7347386BA622}" destId="{1844573F-3BB5-5549-A8E5-38D69B10BCFA}" srcOrd="0" destOrd="0" presId="urn:microsoft.com/office/officeart/2005/8/layout/vList5"/>
    <dgm:cxn modelId="{BA982FDF-1AC1-454D-A532-7F5192BA9C98}" type="presParOf" srcId="{80126C31-2AAC-254B-805B-7347386BA622}" destId="{0ABC973B-BE4C-D944-9883-77F8197AF87D}" srcOrd="1" destOrd="0" presId="urn:microsoft.com/office/officeart/2005/8/layout/vList5"/>
    <dgm:cxn modelId="{F83DE060-B16F-4338-9092-EBCB200E1661}" type="presParOf" srcId="{941C774B-72CF-7448-8171-1B41C359FEED}" destId="{21CEE9EA-3A1B-0E47-95EB-05F5408DCD57}" srcOrd="1" destOrd="0" presId="urn:microsoft.com/office/officeart/2005/8/layout/vList5"/>
    <dgm:cxn modelId="{6CE5B386-FA48-46AD-B986-FC89FEB9C340}" type="presParOf" srcId="{941C774B-72CF-7448-8171-1B41C359FEED}" destId="{119897BD-96F1-0E49-AE4E-36C0EE754373}" srcOrd="2" destOrd="0" presId="urn:microsoft.com/office/officeart/2005/8/layout/vList5"/>
    <dgm:cxn modelId="{70234280-F026-4FA7-AB6F-EB785C2FBDF8}" type="presParOf" srcId="{119897BD-96F1-0E49-AE4E-36C0EE754373}" destId="{757807EE-DFEF-DF48-AEEE-0FC433D9CED6}" srcOrd="0" destOrd="0" presId="urn:microsoft.com/office/officeart/2005/8/layout/vList5"/>
    <dgm:cxn modelId="{7F312F7A-0BA2-40E9-B321-0274958F7766}" type="presParOf" srcId="{119897BD-96F1-0E49-AE4E-36C0EE754373}" destId="{9313216E-2AD9-8844-AD10-949FE24D3F5C}" srcOrd="1" destOrd="0" presId="urn:microsoft.com/office/officeart/2005/8/layout/vList5"/>
    <dgm:cxn modelId="{FC0585D9-F66C-4DBB-A2AF-E558BE782C3A}" type="presParOf" srcId="{941C774B-72CF-7448-8171-1B41C359FEED}" destId="{862132A0-78D1-1E41-8883-B9D8BCB78038}" srcOrd="3" destOrd="0" presId="urn:microsoft.com/office/officeart/2005/8/layout/vList5"/>
    <dgm:cxn modelId="{8150E0DC-0C49-4994-AF5B-C1A09F6FB0C3}" type="presParOf" srcId="{941C774B-72CF-7448-8171-1B41C359FEED}" destId="{200271E5-63E4-8E46-84F5-CD2C3698ED47}" srcOrd="4" destOrd="0" presId="urn:microsoft.com/office/officeart/2005/8/layout/vList5"/>
    <dgm:cxn modelId="{23200A56-A233-4932-90A9-CCD43E8BEBE7}" type="presParOf" srcId="{200271E5-63E4-8E46-84F5-CD2C3698ED47}" destId="{47A41AF0-6E15-6947-882A-05D57EAD1AEA}" srcOrd="0" destOrd="0" presId="urn:microsoft.com/office/officeart/2005/8/layout/vList5"/>
    <dgm:cxn modelId="{B93BD3B5-091C-4357-B2E3-A26711B2E84B}" type="presParOf" srcId="{200271E5-63E4-8E46-84F5-CD2C3698ED47}" destId="{36088F09-5022-0D45-ACDA-D286298B911F}" srcOrd="1" destOrd="0" presId="urn:microsoft.com/office/officeart/2005/8/layout/vList5"/>
    <dgm:cxn modelId="{6A06A2CD-1C82-4450-A0C2-E4E0E2B477C0}" type="presParOf" srcId="{941C774B-72CF-7448-8171-1B41C359FEED}" destId="{3A6F5ACB-C651-7745-885A-0A085FEB448B}" srcOrd="5" destOrd="0" presId="urn:microsoft.com/office/officeart/2005/8/layout/vList5"/>
    <dgm:cxn modelId="{9E837CBD-A38B-4A4E-B57D-0C56B892C02C}" type="presParOf" srcId="{941C774B-72CF-7448-8171-1B41C359FEED}" destId="{2DAD0D41-20ED-0441-9179-906FBAFFB667}" srcOrd="6" destOrd="0" presId="urn:microsoft.com/office/officeart/2005/8/layout/vList5"/>
    <dgm:cxn modelId="{586A8E57-8420-42F2-BDE2-C7468BC8040F}" type="presParOf" srcId="{2DAD0D41-20ED-0441-9179-906FBAFFB667}" destId="{91EE8B37-9981-D04F-BD5A-767D617A7440}" srcOrd="0" destOrd="0" presId="urn:microsoft.com/office/officeart/2005/8/layout/vList5"/>
    <dgm:cxn modelId="{6CA21701-7E53-40DC-B420-19197AAEB44D}" type="presParOf" srcId="{2DAD0D41-20ED-0441-9179-906FBAFFB667}" destId="{9B595601-9922-B442-835D-8F03AFC03C2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C973B-BE4C-D944-9883-77F8197AF87D}">
      <dsp:nvSpPr>
        <dsp:cNvPr id="0" name=""/>
        <dsp:cNvSpPr/>
      </dsp:nvSpPr>
      <dsp:spPr>
        <a:xfrm rot="5400000">
          <a:off x="4954902" y="-1975683"/>
          <a:ext cx="1292813" cy="5271820"/>
        </a:xfrm>
        <a:prstGeom prst="round2SameRect">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00000"/>
            </a:lnSpc>
            <a:spcBef>
              <a:spcPts val="0"/>
            </a:spcBef>
            <a:spcAft>
              <a:spcPts val="0"/>
            </a:spcAft>
            <a:buChar char="•"/>
          </a:pPr>
          <a:r>
            <a:rPr lang="en-US" sz="1400" b="0" i="0" kern="1200" dirty="0">
              <a:solidFill>
                <a:srgbClr val="000000"/>
              </a:solidFill>
              <a:latin typeface="Akzidenz-Grotesk BQ Reg"/>
            </a:rPr>
            <a:t>enrolled</a:t>
          </a:r>
          <a:r>
            <a:rPr lang="en-US" sz="1400" b="1" i="0" kern="1200" dirty="0">
              <a:solidFill>
                <a:srgbClr val="000000"/>
              </a:solidFill>
              <a:latin typeface="Akzidenz-Grotesk BQ Reg"/>
            </a:rPr>
            <a:t> full- or part-time </a:t>
          </a:r>
          <a:endParaRPr lang="en-US" sz="1400" i="0" kern="1200" dirty="0">
            <a:solidFill>
              <a:srgbClr val="000000"/>
            </a:solidFill>
            <a:latin typeface="Akzidenz-Grotesk BQ Reg"/>
          </a:endParaRPr>
        </a:p>
        <a:p>
          <a:pPr marL="114300" lvl="1" indent="-114300" algn="l" defTabSz="622300">
            <a:lnSpc>
              <a:spcPct val="100000"/>
            </a:lnSpc>
            <a:spcBef>
              <a:spcPts val="0"/>
            </a:spcBef>
            <a:spcAft>
              <a:spcPts val="0"/>
            </a:spcAft>
            <a:buChar char="•"/>
          </a:pPr>
          <a:r>
            <a:rPr lang="en-US" sz="1400" b="1" i="0" kern="1200" dirty="0">
              <a:solidFill>
                <a:srgbClr val="000000"/>
              </a:solidFill>
              <a:latin typeface="Akzidenz-Grotesk BQ Reg"/>
            </a:rPr>
            <a:t>community college </a:t>
          </a:r>
          <a:r>
            <a:rPr lang="en-US" sz="1400" i="0" kern="1200" dirty="0">
              <a:solidFill>
                <a:srgbClr val="000000"/>
              </a:solidFill>
              <a:latin typeface="Akzidenz-Grotesk BQ Reg"/>
            </a:rPr>
            <a:t>(2-year program) </a:t>
          </a:r>
        </a:p>
        <a:p>
          <a:pPr marL="114300" lvl="1" indent="-114300" algn="l" defTabSz="622300">
            <a:lnSpc>
              <a:spcPct val="100000"/>
            </a:lnSpc>
            <a:spcBef>
              <a:spcPts val="0"/>
            </a:spcBef>
            <a:spcAft>
              <a:spcPts val="0"/>
            </a:spcAft>
            <a:buChar char="•"/>
          </a:pPr>
          <a:r>
            <a:rPr lang="en-US" sz="1400" b="1" i="0" kern="1200" dirty="0">
              <a:solidFill>
                <a:srgbClr val="000000"/>
              </a:solidFill>
              <a:latin typeface="Akzidenz-Grotesk BQ Reg"/>
            </a:rPr>
            <a:t>college/university </a:t>
          </a:r>
          <a:r>
            <a:rPr lang="en-US" sz="1400" i="0" kern="1200" dirty="0">
              <a:solidFill>
                <a:srgbClr val="000000"/>
              </a:solidFill>
              <a:latin typeface="Akzidenz-Grotesk BQ Reg"/>
            </a:rPr>
            <a:t>(4- or more year program) </a:t>
          </a:r>
        </a:p>
        <a:p>
          <a:pPr marL="114300" lvl="1" indent="-114300" algn="l" defTabSz="622300">
            <a:lnSpc>
              <a:spcPct val="100000"/>
            </a:lnSpc>
            <a:spcBef>
              <a:spcPts val="0"/>
            </a:spcBef>
            <a:spcAft>
              <a:spcPts val="0"/>
            </a:spcAft>
            <a:buChar char="•"/>
          </a:pPr>
          <a:r>
            <a:rPr lang="en-US" sz="1400" b="1" i="0" kern="1200" dirty="0">
              <a:solidFill>
                <a:srgbClr val="000000"/>
              </a:solidFill>
              <a:latin typeface="Akzidenz-Grotesk BQ Reg"/>
            </a:rPr>
            <a:t>1 complete term</a:t>
          </a:r>
          <a:endParaRPr lang="en-US" sz="1400" i="0" kern="1200" dirty="0">
            <a:solidFill>
              <a:srgbClr val="000000"/>
            </a:solidFill>
            <a:latin typeface="Akzidenz-Grotesk BQ Reg"/>
          </a:endParaRPr>
        </a:p>
      </dsp:txBody>
      <dsp:txXfrm rot="-5400000">
        <a:off x="2965399" y="76930"/>
        <a:ext cx="5208710" cy="1166593"/>
      </dsp:txXfrm>
    </dsp:sp>
    <dsp:sp modelId="{1844573F-3BB5-5549-A8E5-38D69B10BCFA}">
      <dsp:nvSpPr>
        <dsp:cNvPr id="0" name=""/>
        <dsp:cNvSpPr/>
      </dsp:nvSpPr>
      <dsp:spPr>
        <a:xfrm>
          <a:off x="0" y="1434"/>
          <a:ext cx="2965399" cy="131758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ts val="0"/>
            </a:spcBef>
            <a:spcAft>
              <a:spcPts val="0"/>
            </a:spcAft>
            <a:buNone/>
          </a:pPr>
          <a:r>
            <a:rPr lang="en-US" sz="1800" b="1" kern="1200" dirty="0">
              <a:solidFill>
                <a:srgbClr val="000000"/>
              </a:solidFill>
              <a:latin typeface="Akzidenz-Grotesk BQ Reg"/>
            </a:rPr>
            <a:t>Higher Education</a:t>
          </a:r>
        </a:p>
      </dsp:txBody>
      <dsp:txXfrm>
        <a:off x="64319" y="65753"/>
        <a:ext cx="2836761" cy="1188946"/>
      </dsp:txXfrm>
    </dsp:sp>
    <dsp:sp modelId="{9313216E-2AD9-8844-AD10-949FE24D3F5C}">
      <dsp:nvSpPr>
        <dsp:cNvPr id="0" name=""/>
        <dsp:cNvSpPr/>
      </dsp:nvSpPr>
      <dsp:spPr>
        <a:xfrm rot="5400000">
          <a:off x="4910532" y="-563130"/>
          <a:ext cx="1370614" cy="5266672"/>
        </a:xfrm>
        <a:prstGeom prst="round2SameRect">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00000"/>
            </a:lnSpc>
            <a:spcBef>
              <a:spcPts val="0"/>
            </a:spcBef>
            <a:spcAft>
              <a:spcPts val="0"/>
            </a:spcAft>
            <a:buChar char="•"/>
          </a:pPr>
          <a:r>
            <a:rPr lang="en-US" sz="1400" i="0" kern="1200" dirty="0">
              <a:solidFill>
                <a:srgbClr val="000000"/>
              </a:solidFill>
              <a:latin typeface="Akzidenz-Grotesk BQ Reg"/>
            </a:rPr>
            <a:t>worked for pay at or above </a:t>
          </a:r>
          <a:r>
            <a:rPr lang="en-US" sz="1400" b="1" i="0" kern="1200" dirty="0">
              <a:solidFill>
                <a:srgbClr val="000000"/>
              </a:solidFill>
              <a:latin typeface="Akzidenz-Grotesk BQ Reg"/>
            </a:rPr>
            <a:t>the minimum wage</a:t>
          </a:r>
          <a:endParaRPr lang="en-US" sz="1400" i="0" kern="1200" dirty="0">
            <a:solidFill>
              <a:srgbClr val="000000"/>
            </a:solidFill>
            <a:latin typeface="Akzidenz-Grotesk BQ Reg"/>
          </a:endParaRPr>
        </a:p>
        <a:p>
          <a:pPr marL="114300" lvl="1" indent="-114300" algn="l" defTabSz="622300">
            <a:lnSpc>
              <a:spcPct val="100000"/>
            </a:lnSpc>
            <a:spcBef>
              <a:spcPts val="0"/>
            </a:spcBef>
            <a:spcAft>
              <a:spcPts val="0"/>
            </a:spcAft>
            <a:buChar char="•"/>
          </a:pPr>
          <a:r>
            <a:rPr lang="en-US" sz="1400" b="1" i="0" kern="1200" dirty="0">
              <a:solidFill>
                <a:srgbClr val="000000"/>
              </a:solidFill>
              <a:latin typeface="Akzidenz-Grotesk BQ Reg"/>
            </a:rPr>
            <a:t>setting with others who are nondisabled</a:t>
          </a:r>
          <a:endParaRPr lang="en-US" sz="1400" i="0" kern="1200" dirty="0">
            <a:solidFill>
              <a:srgbClr val="000000"/>
            </a:solidFill>
            <a:latin typeface="Akzidenz-Grotesk BQ Reg"/>
          </a:endParaRPr>
        </a:p>
        <a:p>
          <a:pPr marL="114300" lvl="1" indent="-114300" algn="l" defTabSz="622300">
            <a:lnSpc>
              <a:spcPct val="100000"/>
            </a:lnSpc>
            <a:spcBef>
              <a:spcPts val="0"/>
            </a:spcBef>
            <a:spcAft>
              <a:spcPts val="0"/>
            </a:spcAft>
            <a:buChar char="•"/>
          </a:pPr>
          <a:r>
            <a:rPr lang="en-US" sz="1400" b="1" i="0" kern="1200" dirty="0">
              <a:solidFill>
                <a:srgbClr val="000000"/>
              </a:solidFill>
              <a:latin typeface="Akzidenz-Grotesk BQ Reg"/>
            </a:rPr>
            <a:t>20 hours </a:t>
          </a:r>
          <a:r>
            <a:rPr lang="en-US" sz="1400" i="0" kern="1200" dirty="0">
              <a:solidFill>
                <a:srgbClr val="000000"/>
              </a:solidFill>
              <a:latin typeface="Akzidenz-Grotesk BQ Reg"/>
            </a:rPr>
            <a:t>a week</a:t>
          </a:r>
        </a:p>
        <a:p>
          <a:pPr marL="114300" lvl="1" indent="-114300" algn="l" defTabSz="622300">
            <a:lnSpc>
              <a:spcPct val="100000"/>
            </a:lnSpc>
            <a:spcBef>
              <a:spcPts val="0"/>
            </a:spcBef>
            <a:spcAft>
              <a:spcPts val="0"/>
            </a:spcAft>
            <a:buChar char="•"/>
          </a:pPr>
          <a:r>
            <a:rPr lang="en-US" sz="1400" b="1" i="0" kern="1200" dirty="0">
              <a:solidFill>
                <a:srgbClr val="000000"/>
              </a:solidFill>
              <a:latin typeface="Akzidenz-Grotesk BQ Reg"/>
            </a:rPr>
            <a:t>90 days </a:t>
          </a:r>
          <a:r>
            <a:rPr lang="en-US" sz="1400" i="0" kern="1200" dirty="0">
              <a:solidFill>
                <a:srgbClr val="000000"/>
              </a:solidFill>
              <a:latin typeface="Akzidenz-Grotesk BQ Reg"/>
            </a:rPr>
            <a:t>at any time in the year since leaving high school</a:t>
          </a:r>
        </a:p>
        <a:p>
          <a:pPr marL="114300" lvl="1" indent="-114300" algn="l" defTabSz="622300">
            <a:lnSpc>
              <a:spcPct val="100000"/>
            </a:lnSpc>
            <a:spcBef>
              <a:spcPts val="0"/>
            </a:spcBef>
            <a:spcAft>
              <a:spcPts val="0"/>
            </a:spcAft>
            <a:buChar char="•"/>
          </a:pPr>
          <a:r>
            <a:rPr lang="en-US" sz="1400" i="0" kern="1200" dirty="0">
              <a:solidFill>
                <a:srgbClr val="000000"/>
              </a:solidFill>
              <a:latin typeface="Akzidenz-Grotesk BQ Reg"/>
            </a:rPr>
            <a:t>includes </a:t>
          </a:r>
          <a:r>
            <a:rPr lang="en-US" sz="1400" b="1" i="0" kern="1200" dirty="0">
              <a:solidFill>
                <a:srgbClr val="000000"/>
              </a:solidFill>
              <a:latin typeface="Akzidenz-Grotesk BQ Reg"/>
            </a:rPr>
            <a:t>military</a:t>
          </a:r>
          <a:r>
            <a:rPr lang="en-US" sz="1400" i="0" kern="1200" dirty="0">
              <a:solidFill>
                <a:srgbClr val="000000"/>
              </a:solidFill>
              <a:latin typeface="Akzidenz-Grotesk BQ Reg"/>
            </a:rPr>
            <a:t> employment</a:t>
          </a:r>
        </a:p>
      </dsp:txBody>
      <dsp:txXfrm rot="-5400000">
        <a:off x="2962503" y="1451807"/>
        <a:ext cx="5199764" cy="1236798"/>
      </dsp:txXfrm>
    </dsp:sp>
    <dsp:sp modelId="{757807EE-DFEF-DF48-AEEE-0FC433D9CED6}">
      <dsp:nvSpPr>
        <dsp:cNvPr id="0" name=""/>
        <dsp:cNvSpPr/>
      </dsp:nvSpPr>
      <dsp:spPr>
        <a:xfrm>
          <a:off x="0" y="1404034"/>
          <a:ext cx="2962503" cy="131758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ts val="0"/>
            </a:spcBef>
            <a:spcAft>
              <a:spcPts val="0"/>
            </a:spcAft>
            <a:buNone/>
          </a:pPr>
          <a:r>
            <a:rPr lang="en-US" sz="1800" b="1" kern="1200" dirty="0">
              <a:solidFill>
                <a:srgbClr val="000000"/>
              </a:solidFill>
              <a:latin typeface="Akzidenz-Grotesk BQ Reg"/>
            </a:rPr>
            <a:t>Competitive Employment</a:t>
          </a:r>
        </a:p>
      </dsp:txBody>
      <dsp:txXfrm>
        <a:off x="64319" y="1468353"/>
        <a:ext cx="2833865" cy="1188946"/>
      </dsp:txXfrm>
    </dsp:sp>
    <dsp:sp modelId="{36088F09-5022-0D45-ACDA-D286298B911F}">
      <dsp:nvSpPr>
        <dsp:cNvPr id="0" name=""/>
        <dsp:cNvSpPr/>
      </dsp:nvSpPr>
      <dsp:spPr>
        <a:xfrm rot="5400000">
          <a:off x="4970539" y="844274"/>
          <a:ext cx="1261539" cy="5271820"/>
        </a:xfrm>
        <a:prstGeom prst="round2SameRect">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00000"/>
            </a:lnSpc>
            <a:spcBef>
              <a:spcPts val="0"/>
            </a:spcBef>
            <a:spcAft>
              <a:spcPts val="0"/>
            </a:spcAft>
            <a:buChar char="•"/>
          </a:pPr>
          <a:r>
            <a:rPr lang="en-US" sz="1400" i="0" kern="1200" dirty="0">
              <a:solidFill>
                <a:srgbClr val="000000"/>
              </a:solidFill>
              <a:latin typeface="Akzidenz-Grotesk BQ Reg"/>
            </a:rPr>
            <a:t>enrolled </a:t>
          </a:r>
          <a:r>
            <a:rPr lang="en-US" sz="1400" b="1" i="0" kern="1200" dirty="0">
              <a:solidFill>
                <a:srgbClr val="000000"/>
              </a:solidFill>
              <a:latin typeface="Akzidenz-Grotesk BQ Reg"/>
            </a:rPr>
            <a:t>full- or part-time</a:t>
          </a:r>
          <a:endParaRPr lang="en-US" sz="1400" i="0" kern="1200" dirty="0">
            <a:solidFill>
              <a:srgbClr val="000000"/>
            </a:solidFill>
            <a:latin typeface="Akzidenz-Grotesk BQ Reg"/>
          </a:endParaRPr>
        </a:p>
        <a:p>
          <a:pPr marL="114300" lvl="1" indent="-114300" algn="l" defTabSz="622300">
            <a:lnSpc>
              <a:spcPct val="100000"/>
            </a:lnSpc>
            <a:spcBef>
              <a:spcPts val="0"/>
            </a:spcBef>
            <a:spcAft>
              <a:spcPts val="0"/>
            </a:spcAft>
            <a:buChar char="•"/>
          </a:pPr>
          <a:r>
            <a:rPr lang="en-US" sz="1400" b="1" i="0" kern="1200" dirty="0">
              <a:solidFill>
                <a:srgbClr val="000000"/>
              </a:solidFill>
              <a:latin typeface="Akzidenz-Grotesk BQ Reg"/>
            </a:rPr>
            <a:t>education or training program </a:t>
          </a:r>
          <a:r>
            <a:rPr lang="en-US" sz="1200" i="0" kern="1200" dirty="0">
              <a:solidFill>
                <a:srgbClr val="000000"/>
              </a:solidFill>
              <a:latin typeface="Akzidenz-Grotesk BQ Reg"/>
            </a:rPr>
            <a:t>(e.g., adult education, vocational technical school that is </a:t>
          </a:r>
          <a:r>
            <a:rPr lang="en-US" sz="1200" b="1" i="0" kern="1200" dirty="0">
              <a:solidFill>
                <a:srgbClr val="000000"/>
              </a:solidFill>
              <a:latin typeface="Akzidenz-Grotesk BQ Reg"/>
            </a:rPr>
            <a:t>less than a 2-year program</a:t>
          </a:r>
          <a:r>
            <a:rPr lang="en-US" sz="1200" i="0" kern="1200" dirty="0">
              <a:solidFill>
                <a:srgbClr val="000000"/>
              </a:solidFill>
              <a:latin typeface="Akzidenz-Grotesk BQ Reg"/>
            </a:rPr>
            <a:t>)</a:t>
          </a:r>
          <a:endParaRPr lang="en-US" sz="1400" i="0" kern="1200" dirty="0">
            <a:solidFill>
              <a:srgbClr val="000000"/>
            </a:solidFill>
            <a:latin typeface="Akzidenz-Grotesk BQ Reg"/>
          </a:endParaRPr>
        </a:p>
        <a:p>
          <a:pPr marL="114300" lvl="1" indent="-114300" algn="l" defTabSz="622300">
            <a:lnSpc>
              <a:spcPct val="100000"/>
            </a:lnSpc>
            <a:spcBef>
              <a:spcPts val="0"/>
            </a:spcBef>
            <a:spcAft>
              <a:spcPts val="0"/>
            </a:spcAft>
            <a:buChar char="•"/>
          </a:pPr>
          <a:r>
            <a:rPr lang="en-US" sz="1400" b="1" i="0" kern="1200" dirty="0">
              <a:solidFill>
                <a:srgbClr val="000000"/>
              </a:solidFill>
              <a:latin typeface="Akzidenz-Grotesk BQ Reg"/>
            </a:rPr>
            <a:t>1 complete term</a:t>
          </a:r>
        </a:p>
      </dsp:txBody>
      <dsp:txXfrm rot="-5400000">
        <a:off x="2965399" y="2910998"/>
        <a:ext cx="5210237" cy="1138373"/>
      </dsp:txXfrm>
    </dsp:sp>
    <dsp:sp modelId="{47A41AF0-6E15-6947-882A-05D57EAD1AEA}">
      <dsp:nvSpPr>
        <dsp:cNvPr id="0" name=""/>
        <dsp:cNvSpPr/>
      </dsp:nvSpPr>
      <dsp:spPr>
        <a:xfrm>
          <a:off x="0" y="2821392"/>
          <a:ext cx="2965399" cy="131758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ts val="0"/>
            </a:spcBef>
            <a:spcAft>
              <a:spcPts val="0"/>
            </a:spcAft>
            <a:buNone/>
          </a:pPr>
          <a:r>
            <a:rPr lang="en-US" sz="1800" b="1" kern="1200" dirty="0">
              <a:solidFill>
                <a:srgbClr val="000000"/>
              </a:solidFill>
              <a:latin typeface="Akzidenz-Grotesk BQ Reg"/>
            </a:rPr>
            <a:t>Other Postsecondary Education or Training</a:t>
          </a:r>
        </a:p>
      </dsp:txBody>
      <dsp:txXfrm>
        <a:off x="64319" y="2885711"/>
        <a:ext cx="2836761" cy="1188946"/>
      </dsp:txXfrm>
    </dsp:sp>
    <dsp:sp modelId="{9B595601-9922-B442-835D-8F03AFC03C26}">
      <dsp:nvSpPr>
        <dsp:cNvPr id="0" name=""/>
        <dsp:cNvSpPr/>
      </dsp:nvSpPr>
      <dsp:spPr>
        <a:xfrm rot="5400000">
          <a:off x="4965991" y="2176088"/>
          <a:ext cx="1270636" cy="5271820"/>
        </a:xfrm>
        <a:prstGeom prst="round2SameRect">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00000"/>
            </a:lnSpc>
            <a:spcBef>
              <a:spcPts val="0"/>
            </a:spcBef>
            <a:spcAft>
              <a:spcPts val="0"/>
            </a:spcAft>
            <a:buChar char="•"/>
          </a:pPr>
          <a:r>
            <a:rPr lang="en-US" sz="1400" i="0" kern="1200" dirty="0">
              <a:solidFill>
                <a:srgbClr val="000000"/>
              </a:solidFill>
              <a:latin typeface="Akzidenz-Grotesk BQ Reg"/>
            </a:rPr>
            <a:t>worked for </a:t>
          </a:r>
          <a:r>
            <a:rPr lang="en-US" sz="1400" b="1" i="0" kern="1200" dirty="0">
              <a:solidFill>
                <a:srgbClr val="000000"/>
              </a:solidFill>
              <a:latin typeface="Akzidenz-Grotesk BQ Reg"/>
            </a:rPr>
            <a:t>pay</a:t>
          </a:r>
          <a:r>
            <a:rPr lang="en-US" sz="1400" i="0" kern="1200" dirty="0">
              <a:solidFill>
                <a:srgbClr val="000000"/>
              </a:solidFill>
              <a:latin typeface="Akzidenz-Grotesk BQ Reg"/>
            </a:rPr>
            <a:t> or been </a:t>
          </a:r>
          <a:r>
            <a:rPr lang="en-US" sz="1400" b="1" i="0" kern="1200" dirty="0">
              <a:solidFill>
                <a:srgbClr val="000000"/>
              </a:solidFill>
              <a:latin typeface="Akzidenz-Grotesk BQ Reg"/>
            </a:rPr>
            <a:t>self-employed</a:t>
          </a:r>
          <a:endParaRPr lang="en-US" sz="1400" i="0" kern="1200" dirty="0">
            <a:solidFill>
              <a:srgbClr val="000000"/>
            </a:solidFill>
            <a:latin typeface="Akzidenz-Grotesk BQ Reg"/>
          </a:endParaRPr>
        </a:p>
        <a:p>
          <a:pPr marL="114300" lvl="1" indent="-114300" algn="l" defTabSz="622300">
            <a:lnSpc>
              <a:spcPct val="100000"/>
            </a:lnSpc>
            <a:spcBef>
              <a:spcPts val="0"/>
            </a:spcBef>
            <a:spcAft>
              <a:spcPts val="0"/>
            </a:spcAft>
            <a:buChar char="•"/>
          </a:pPr>
          <a:r>
            <a:rPr lang="en-US" sz="1400" b="1" i="0" kern="1200" dirty="0">
              <a:solidFill>
                <a:srgbClr val="000000"/>
              </a:solidFill>
              <a:latin typeface="Akzidenz-Grotesk BQ Reg"/>
            </a:rPr>
            <a:t>90 days </a:t>
          </a:r>
          <a:r>
            <a:rPr lang="en-US" sz="1400" i="0" kern="1200" dirty="0">
              <a:solidFill>
                <a:srgbClr val="000000"/>
              </a:solidFill>
              <a:latin typeface="Akzidenz-Grotesk BQ Reg"/>
            </a:rPr>
            <a:t>at any time since leaving high school</a:t>
          </a:r>
        </a:p>
        <a:p>
          <a:pPr marL="114300" lvl="1" indent="-114300" algn="l" defTabSz="622300">
            <a:lnSpc>
              <a:spcPct val="100000"/>
            </a:lnSpc>
            <a:spcBef>
              <a:spcPts val="0"/>
            </a:spcBef>
            <a:spcAft>
              <a:spcPts val="0"/>
            </a:spcAft>
            <a:buChar char="•"/>
          </a:pPr>
          <a:r>
            <a:rPr lang="en-US" sz="1400" i="0" kern="1200" dirty="0">
              <a:solidFill>
                <a:srgbClr val="000000"/>
              </a:solidFill>
              <a:latin typeface="Akzidenz-Grotesk BQ Reg"/>
            </a:rPr>
            <a:t>includes working in a family business (e.g., farm, store, fishing, ranching, catering services, etc.)</a:t>
          </a:r>
        </a:p>
      </dsp:txBody>
      <dsp:txXfrm rot="-5400000">
        <a:off x="2965400" y="4238707"/>
        <a:ext cx="5209793" cy="1146582"/>
      </dsp:txXfrm>
    </dsp:sp>
    <dsp:sp modelId="{91EE8B37-9981-D04F-BD5A-767D617A7440}">
      <dsp:nvSpPr>
        <dsp:cNvPr id="0" name=""/>
        <dsp:cNvSpPr/>
      </dsp:nvSpPr>
      <dsp:spPr>
        <a:xfrm>
          <a:off x="0" y="4204855"/>
          <a:ext cx="2965399" cy="131758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ts val="0"/>
            </a:spcBef>
            <a:spcAft>
              <a:spcPts val="0"/>
            </a:spcAft>
            <a:buNone/>
          </a:pPr>
          <a:r>
            <a:rPr lang="en-US" sz="1800" b="1" i="0" kern="1200" dirty="0">
              <a:solidFill>
                <a:srgbClr val="000000"/>
              </a:solidFill>
              <a:latin typeface="Akzidenz-Grotesk BQ Reg"/>
            </a:rPr>
            <a:t>Other Employment</a:t>
          </a:r>
        </a:p>
      </dsp:txBody>
      <dsp:txXfrm>
        <a:off x="64319" y="4269174"/>
        <a:ext cx="2836761" cy="118894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0.83138</cdr:x>
      <cdr:y>0.91263</cdr:y>
    </cdr:from>
    <cdr:to>
      <cdr:x>0.99488</cdr:x>
      <cdr:y>1</cdr:y>
    </cdr:to>
    <cdr:sp macro="" textlink="">
      <cdr:nvSpPr>
        <cdr:cNvPr id="2" name="TextBox 1">
          <a:extLst xmlns:a="http://schemas.openxmlformats.org/drawingml/2006/main">
            <a:ext uri="{FF2B5EF4-FFF2-40B4-BE49-F238E27FC236}">
              <a16:creationId xmlns:a16="http://schemas.microsoft.com/office/drawing/2014/main" id="{D7F75F3B-2AE7-34D6-7AF5-CEDBCF9DD5C1}"/>
            </a:ext>
          </a:extLst>
        </cdr:cNvPr>
        <cdr:cNvSpPr txBox="1"/>
      </cdr:nvSpPr>
      <cdr:spPr>
        <a:xfrm xmlns:a="http://schemas.openxmlformats.org/drawingml/2006/main">
          <a:off x="8428500" y="4311630"/>
          <a:ext cx="1657548" cy="4127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kern="1200" dirty="0">
              <a:solidFill>
                <a:schemeClr val="tx1">
                  <a:lumMod val="50000"/>
                  <a:lumOff val="50000"/>
                </a:schemeClr>
              </a:solidFill>
            </a:rPr>
            <a:t>Data sources: State SPP/APRs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741BEF-4DA6-4458-86EB-7C8BFA8BB5EC}" type="datetimeFigureOut">
              <a:rPr lang="en-US" smtClean="0"/>
              <a:t>12/30/2025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9650E-C027-48F2-B2F4-B146126AD169}" type="slidenum">
              <a:rPr lang="en-US" smtClean="0"/>
              <a:t>‹#›</a:t>
            </a:fld>
            <a:endParaRPr lang="en-US" dirty="0"/>
          </a:p>
        </p:txBody>
      </p:sp>
    </p:spTree>
    <p:extLst>
      <p:ext uri="{BB962C8B-B14F-4D97-AF65-F5344CB8AC3E}">
        <p14:creationId xmlns:p14="http://schemas.microsoft.com/office/powerpoint/2010/main" val="362492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p>
        </p:txBody>
      </p:sp>
      <p:sp>
        <p:nvSpPr>
          <p:cNvPr id="4" name="Slide Number Placeholder 3"/>
          <p:cNvSpPr>
            <a:spLocks noGrp="1"/>
          </p:cNvSpPr>
          <p:nvPr>
            <p:ph type="sldNum" sz="quarter" idx="5"/>
          </p:nvPr>
        </p:nvSpPr>
        <p:spPr/>
        <p:txBody>
          <a:bodyPr/>
          <a:lstStyle/>
          <a:p>
            <a:fld id="{23A9650E-C027-48F2-B2F4-B146126AD169}" type="slidenum">
              <a:rPr lang="en-US" smtClean="0"/>
              <a:t>2</a:t>
            </a:fld>
            <a:endParaRPr lang="en-US" dirty="0"/>
          </a:p>
        </p:txBody>
      </p:sp>
    </p:spTree>
    <p:extLst>
      <p:ext uri="{BB962C8B-B14F-4D97-AF65-F5344CB8AC3E}">
        <p14:creationId xmlns:p14="http://schemas.microsoft.com/office/powerpoint/2010/main" val="3989822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Charlotte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(FFY20)</a:t>
            </a:r>
          </a:p>
          <a:p>
            <a:endParaRPr lang="en-US" dirty="0"/>
          </a:p>
        </p:txBody>
      </p:sp>
      <p:sp>
        <p:nvSpPr>
          <p:cNvPr id="4" name="Slide Number Placeholder 3"/>
          <p:cNvSpPr>
            <a:spLocks noGrp="1"/>
          </p:cNvSpPr>
          <p:nvPr>
            <p:ph type="sldNum" sz="quarter" idx="5"/>
          </p:nvPr>
        </p:nvSpPr>
        <p:spPr/>
        <p:txBody>
          <a:bodyPr/>
          <a:lstStyle/>
          <a:p>
            <a:fld id="{83CF4F93-07E2-4326-8D51-35CAF1083ABA}" type="slidenum">
              <a:rPr lang="en-US" smtClean="0"/>
              <a:t>11</a:t>
            </a:fld>
            <a:endParaRPr lang="en-US"/>
          </a:p>
        </p:txBody>
      </p:sp>
    </p:spTree>
    <p:extLst>
      <p:ext uri="{BB962C8B-B14F-4D97-AF65-F5344CB8AC3E}">
        <p14:creationId xmlns:p14="http://schemas.microsoft.com/office/powerpoint/2010/main" val="4106273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a:t>
            </a:r>
          </a:p>
        </p:txBody>
      </p:sp>
      <p:sp>
        <p:nvSpPr>
          <p:cNvPr id="4" name="Slide Number Placeholder 3"/>
          <p:cNvSpPr>
            <a:spLocks noGrp="1"/>
          </p:cNvSpPr>
          <p:nvPr>
            <p:ph type="sldNum" sz="quarter" idx="5"/>
          </p:nvPr>
        </p:nvSpPr>
        <p:spPr/>
        <p:txBody>
          <a:bodyPr/>
          <a:lstStyle/>
          <a:p>
            <a:fld id="{23A9650E-C027-48F2-B2F4-B146126AD169}" type="slidenum">
              <a:rPr lang="en-US" smtClean="0"/>
              <a:t>12</a:t>
            </a:fld>
            <a:endParaRPr lang="en-US" dirty="0"/>
          </a:p>
        </p:txBody>
      </p:sp>
    </p:spTree>
    <p:extLst>
      <p:ext uri="{BB962C8B-B14F-4D97-AF65-F5344CB8AC3E}">
        <p14:creationId xmlns:p14="http://schemas.microsoft.com/office/powerpoint/2010/main" val="3459762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a:t>
            </a:r>
          </a:p>
        </p:txBody>
      </p:sp>
      <p:sp>
        <p:nvSpPr>
          <p:cNvPr id="4" name="Slide Number Placeholder 3"/>
          <p:cNvSpPr>
            <a:spLocks noGrp="1"/>
          </p:cNvSpPr>
          <p:nvPr>
            <p:ph type="sldNum" sz="quarter" idx="5"/>
          </p:nvPr>
        </p:nvSpPr>
        <p:spPr/>
        <p:txBody>
          <a:bodyPr/>
          <a:lstStyle/>
          <a:p>
            <a:fld id="{23A9650E-C027-48F2-B2F4-B146126AD169}" type="slidenum">
              <a:rPr lang="en-US" smtClean="0"/>
              <a:t>13</a:t>
            </a:fld>
            <a:endParaRPr lang="en-US" dirty="0"/>
          </a:p>
        </p:txBody>
      </p:sp>
    </p:spTree>
    <p:extLst>
      <p:ext uri="{BB962C8B-B14F-4D97-AF65-F5344CB8AC3E}">
        <p14:creationId xmlns:p14="http://schemas.microsoft.com/office/powerpoint/2010/main" val="2278040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a:t>
            </a:r>
          </a:p>
        </p:txBody>
      </p:sp>
      <p:sp>
        <p:nvSpPr>
          <p:cNvPr id="4" name="Slide Number Placeholder 3"/>
          <p:cNvSpPr>
            <a:spLocks noGrp="1"/>
          </p:cNvSpPr>
          <p:nvPr>
            <p:ph type="sldNum" sz="quarter" idx="5"/>
          </p:nvPr>
        </p:nvSpPr>
        <p:spPr/>
        <p:txBody>
          <a:bodyPr/>
          <a:lstStyle/>
          <a:p>
            <a:fld id="{23A9650E-C027-48F2-B2F4-B146126AD169}" type="slidenum">
              <a:rPr lang="en-US" smtClean="0"/>
              <a:t>14</a:t>
            </a:fld>
            <a:endParaRPr lang="en-US" dirty="0"/>
          </a:p>
        </p:txBody>
      </p:sp>
    </p:spTree>
    <p:extLst>
      <p:ext uri="{BB962C8B-B14F-4D97-AF65-F5344CB8AC3E}">
        <p14:creationId xmlns:p14="http://schemas.microsoft.com/office/powerpoint/2010/main" val="3780424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a:t>
            </a:r>
          </a:p>
          <a:p>
            <a:r>
              <a:rPr lang="en-US" dirty="0"/>
              <a:t>5007 Students with IEPs </a:t>
            </a:r>
          </a:p>
          <a:p>
            <a:r>
              <a:rPr lang="en-US" dirty="0"/>
              <a:t>2855 Students Responded to PSO Interview</a:t>
            </a:r>
          </a:p>
          <a:p>
            <a:endParaRPr lang="en-US" dirty="0"/>
          </a:p>
          <a:p>
            <a:endParaRPr lang="en-US" dirty="0"/>
          </a:p>
        </p:txBody>
      </p:sp>
      <p:sp>
        <p:nvSpPr>
          <p:cNvPr id="4" name="Slide Number Placeholder 3"/>
          <p:cNvSpPr>
            <a:spLocks noGrp="1"/>
          </p:cNvSpPr>
          <p:nvPr>
            <p:ph type="sldNum" sz="quarter" idx="5"/>
          </p:nvPr>
        </p:nvSpPr>
        <p:spPr/>
        <p:txBody>
          <a:bodyPr/>
          <a:lstStyle/>
          <a:p>
            <a:fld id="{31765A5C-5CA1-4DFF-AD5E-0692CDA3E985}" type="slidenum">
              <a:rPr lang="en-US" smtClean="0"/>
              <a:t>15</a:t>
            </a:fld>
            <a:endParaRPr lang="en-US"/>
          </a:p>
        </p:txBody>
      </p:sp>
    </p:spTree>
    <p:extLst>
      <p:ext uri="{BB962C8B-B14F-4D97-AF65-F5344CB8AC3E}">
        <p14:creationId xmlns:p14="http://schemas.microsoft.com/office/powerpoint/2010/main" val="4167605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a:t>
            </a:r>
          </a:p>
        </p:txBody>
      </p:sp>
      <p:sp>
        <p:nvSpPr>
          <p:cNvPr id="4" name="Slide Number Placeholder 3"/>
          <p:cNvSpPr>
            <a:spLocks noGrp="1"/>
          </p:cNvSpPr>
          <p:nvPr>
            <p:ph type="sldNum" sz="quarter" idx="5"/>
          </p:nvPr>
        </p:nvSpPr>
        <p:spPr/>
        <p:txBody>
          <a:bodyPr/>
          <a:lstStyle/>
          <a:p>
            <a:fld id="{23A9650E-C027-48F2-B2F4-B146126AD169}" type="slidenum">
              <a:rPr lang="en-US" smtClean="0"/>
              <a:t>16</a:t>
            </a:fld>
            <a:endParaRPr lang="en-US" dirty="0"/>
          </a:p>
        </p:txBody>
      </p:sp>
    </p:spTree>
    <p:extLst>
      <p:ext uri="{BB962C8B-B14F-4D97-AF65-F5344CB8AC3E}">
        <p14:creationId xmlns:p14="http://schemas.microsoft.com/office/powerpoint/2010/main" val="2725144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a:t>
            </a:r>
          </a:p>
          <a:p>
            <a:r>
              <a:rPr lang="en-US" dirty="0"/>
              <a:t>Takeaways: In general, Measure A: Higher Ed is trending down; </a:t>
            </a:r>
          </a:p>
          <a:p>
            <a:r>
              <a:rPr lang="en-US" dirty="0"/>
              <a:t>Measure B: Higher Ed + Competitive Employment is trending up;</a:t>
            </a:r>
          </a:p>
          <a:p>
            <a:r>
              <a:rPr lang="en-US" dirty="0"/>
              <a:t>Measure C: Higher Ed + Competitive Employment + Postsecondary Education &amp; Training +Other Employment is trending down</a:t>
            </a:r>
          </a:p>
          <a:p>
            <a:r>
              <a:rPr lang="en-US" dirty="0"/>
              <a:t>Not engaged: is trending up. The 2.5% difference in NE between 2018-19 leavers and 2022-23 leaves is approximately 72 more students not engaged. </a:t>
            </a:r>
          </a:p>
        </p:txBody>
      </p:sp>
      <p:sp>
        <p:nvSpPr>
          <p:cNvPr id="4" name="Slide Number Placeholder 3"/>
          <p:cNvSpPr>
            <a:spLocks noGrp="1"/>
          </p:cNvSpPr>
          <p:nvPr>
            <p:ph type="sldNum" sz="quarter" idx="5"/>
          </p:nvPr>
        </p:nvSpPr>
        <p:spPr/>
        <p:txBody>
          <a:bodyPr/>
          <a:lstStyle/>
          <a:p>
            <a:fld id="{23A9650E-C027-48F2-B2F4-B146126AD169}" type="slidenum">
              <a:rPr lang="en-US" smtClean="0"/>
              <a:t>17</a:t>
            </a:fld>
            <a:endParaRPr lang="en-US" dirty="0"/>
          </a:p>
        </p:txBody>
      </p:sp>
    </p:spTree>
    <p:extLst>
      <p:ext uri="{BB962C8B-B14F-4D97-AF65-F5344CB8AC3E}">
        <p14:creationId xmlns:p14="http://schemas.microsoft.com/office/powerpoint/2010/main" val="669154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p>
        </p:txBody>
      </p:sp>
      <p:sp>
        <p:nvSpPr>
          <p:cNvPr id="4" name="Slide Number Placeholder 3"/>
          <p:cNvSpPr>
            <a:spLocks noGrp="1"/>
          </p:cNvSpPr>
          <p:nvPr>
            <p:ph type="sldNum" sz="quarter" idx="5"/>
          </p:nvPr>
        </p:nvSpPr>
        <p:spPr/>
        <p:txBody>
          <a:bodyPr/>
          <a:lstStyle/>
          <a:p>
            <a:fld id="{23A9650E-C027-48F2-B2F4-B146126AD169}" type="slidenum">
              <a:rPr lang="en-US" smtClean="0"/>
              <a:t>18</a:t>
            </a:fld>
            <a:endParaRPr lang="en-US" dirty="0"/>
          </a:p>
        </p:txBody>
      </p:sp>
    </p:spTree>
    <p:extLst>
      <p:ext uri="{BB962C8B-B14F-4D97-AF65-F5344CB8AC3E}">
        <p14:creationId xmlns:p14="http://schemas.microsoft.com/office/powerpoint/2010/main" val="2725603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p>
        </p:txBody>
      </p:sp>
      <p:sp>
        <p:nvSpPr>
          <p:cNvPr id="4" name="Slide Number Placeholder 3"/>
          <p:cNvSpPr>
            <a:spLocks noGrp="1"/>
          </p:cNvSpPr>
          <p:nvPr>
            <p:ph type="sldNum" sz="quarter" idx="5"/>
          </p:nvPr>
        </p:nvSpPr>
        <p:spPr/>
        <p:txBody>
          <a:bodyPr/>
          <a:lstStyle/>
          <a:p>
            <a:fld id="{31765A5C-5CA1-4DFF-AD5E-0692CDA3E985}" type="slidenum">
              <a:rPr lang="en-US" smtClean="0"/>
              <a:t>19</a:t>
            </a:fld>
            <a:endParaRPr lang="en-US"/>
          </a:p>
        </p:txBody>
      </p:sp>
    </p:spTree>
    <p:extLst>
      <p:ext uri="{BB962C8B-B14F-4D97-AF65-F5344CB8AC3E}">
        <p14:creationId xmlns:p14="http://schemas.microsoft.com/office/powerpoint/2010/main" val="3653873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2E4A9-073F-FE11-2EF5-FC589BCE2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00190-5A74-C837-C3B8-A666C368A6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6113D-0736-733F-611A-D19A069CAE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2022-23 Special Education Profile contains data from interviews conducted summer 2023 for students that left school during the 2021-22 school year.  </a:t>
            </a:r>
          </a:p>
          <a:p>
            <a:endParaRPr lang="en-US" dirty="0"/>
          </a:p>
        </p:txBody>
      </p:sp>
      <p:sp>
        <p:nvSpPr>
          <p:cNvPr id="4" name="Slide Number Placeholder 3">
            <a:extLst>
              <a:ext uri="{FF2B5EF4-FFF2-40B4-BE49-F238E27FC236}">
                <a16:creationId xmlns:a16="http://schemas.microsoft.com/office/drawing/2014/main" id="{EB90A419-2135-1D3C-470F-4203A26CBAF9}"/>
              </a:ext>
            </a:extLst>
          </p:cNvPr>
          <p:cNvSpPr>
            <a:spLocks noGrp="1"/>
          </p:cNvSpPr>
          <p:nvPr>
            <p:ph type="sldNum" sz="quarter" idx="5"/>
          </p:nvPr>
        </p:nvSpPr>
        <p:spPr/>
        <p:txBody>
          <a:bodyPr/>
          <a:lstStyle/>
          <a:p>
            <a:fld id="{31765A5C-5CA1-4DFF-AD5E-0692CDA3E985}" type="slidenum">
              <a:rPr lang="en-US" smtClean="0"/>
              <a:t>20</a:t>
            </a:fld>
            <a:endParaRPr lang="en-US"/>
          </a:p>
        </p:txBody>
      </p:sp>
    </p:spTree>
    <p:extLst>
      <p:ext uri="{BB962C8B-B14F-4D97-AF65-F5344CB8AC3E}">
        <p14:creationId xmlns:p14="http://schemas.microsoft.com/office/powerpoint/2010/main" val="281460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p>
        </p:txBody>
      </p:sp>
      <p:sp>
        <p:nvSpPr>
          <p:cNvPr id="4" name="Slide Number Placeholder 3"/>
          <p:cNvSpPr>
            <a:spLocks noGrp="1"/>
          </p:cNvSpPr>
          <p:nvPr>
            <p:ph type="sldNum" sz="quarter" idx="5"/>
          </p:nvPr>
        </p:nvSpPr>
        <p:spPr/>
        <p:txBody>
          <a:bodyPr/>
          <a:lstStyle/>
          <a:p>
            <a:fld id="{23A9650E-C027-48F2-B2F4-B146126AD169}" type="slidenum">
              <a:rPr lang="en-US" smtClean="0"/>
              <a:t>3</a:t>
            </a:fld>
            <a:endParaRPr lang="en-US" dirty="0"/>
          </a:p>
        </p:txBody>
      </p:sp>
    </p:spTree>
    <p:extLst>
      <p:ext uri="{BB962C8B-B14F-4D97-AF65-F5344CB8AC3E}">
        <p14:creationId xmlns:p14="http://schemas.microsoft.com/office/powerpoint/2010/main" val="779819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a:t>
            </a:r>
          </a:p>
        </p:txBody>
      </p:sp>
      <p:sp>
        <p:nvSpPr>
          <p:cNvPr id="4" name="Slide Number Placeholder 3"/>
          <p:cNvSpPr>
            <a:spLocks noGrp="1"/>
          </p:cNvSpPr>
          <p:nvPr>
            <p:ph type="sldNum" sz="quarter" idx="5"/>
          </p:nvPr>
        </p:nvSpPr>
        <p:spPr/>
        <p:txBody>
          <a:bodyPr/>
          <a:lstStyle/>
          <a:p>
            <a:fld id="{23A9650E-C027-48F2-B2F4-B146126AD169}" type="slidenum">
              <a:rPr lang="en-US" smtClean="0"/>
              <a:t>21</a:t>
            </a:fld>
            <a:endParaRPr lang="en-US" dirty="0"/>
          </a:p>
        </p:txBody>
      </p:sp>
    </p:spTree>
    <p:extLst>
      <p:ext uri="{BB962C8B-B14F-4D97-AF65-F5344CB8AC3E}">
        <p14:creationId xmlns:p14="http://schemas.microsoft.com/office/powerpoint/2010/main" val="3106584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Charlotte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Data Entry button takes you to the Follow-Up Collection Dashboard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dirty="0"/>
          </a:p>
        </p:txBody>
      </p:sp>
    </p:spTree>
    <p:extLst>
      <p:ext uri="{BB962C8B-B14F-4D97-AF65-F5344CB8AC3E}">
        <p14:creationId xmlns:p14="http://schemas.microsoft.com/office/powerpoint/2010/main" val="2245127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a:t>
            </a:r>
          </a:p>
        </p:txBody>
      </p:sp>
      <p:sp>
        <p:nvSpPr>
          <p:cNvPr id="4" name="Slide Number Placeholder 3"/>
          <p:cNvSpPr>
            <a:spLocks noGrp="1"/>
          </p:cNvSpPr>
          <p:nvPr>
            <p:ph type="sldNum" sz="quarter" idx="5"/>
          </p:nvPr>
        </p:nvSpPr>
        <p:spPr/>
        <p:txBody>
          <a:bodyPr/>
          <a:lstStyle/>
          <a:p>
            <a:fld id="{23A9650E-C027-48F2-B2F4-B146126AD169}" type="slidenum">
              <a:rPr lang="en-US" smtClean="0"/>
              <a:t>23</a:t>
            </a:fld>
            <a:endParaRPr lang="en-US" dirty="0"/>
          </a:p>
        </p:txBody>
      </p:sp>
    </p:spTree>
    <p:extLst>
      <p:ext uri="{BB962C8B-B14F-4D97-AF65-F5344CB8AC3E}">
        <p14:creationId xmlns:p14="http://schemas.microsoft.com/office/powerpoint/2010/main" val="4265029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a:t>
            </a:r>
          </a:p>
        </p:txBody>
      </p:sp>
      <p:sp>
        <p:nvSpPr>
          <p:cNvPr id="4" name="Slide Number Placeholder 3"/>
          <p:cNvSpPr>
            <a:spLocks noGrp="1"/>
          </p:cNvSpPr>
          <p:nvPr>
            <p:ph type="sldNum" sz="quarter" idx="5"/>
          </p:nvPr>
        </p:nvSpPr>
        <p:spPr/>
        <p:txBody>
          <a:bodyPr/>
          <a:lstStyle/>
          <a:p>
            <a:fld id="{23A9650E-C027-48F2-B2F4-B146126AD169}" type="slidenum">
              <a:rPr lang="en-US" smtClean="0"/>
              <a:t>24</a:t>
            </a:fld>
            <a:endParaRPr lang="en-US" dirty="0"/>
          </a:p>
        </p:txBody>
      </p:sp>
    </p:spTree>
    <p:extLst>
      <p:ext uri="{BB962C8B-B14F-4D97-AF65-F5344CB8AC3E}">
        <p14:creationId xmlns:p14="http://schemas.microsoft.com/office/powerpoint/2010/main" val="4270844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Charlotte</a:t>
            </a:r>
          </a:p>
          <a:p>
            <a:endParaRPr lang="en-US" dirty="0"/>
          </a:p>
        </p:txBody>
      </p:sp>
      <p:sp>
        <p:nvSpPr>
          <p:cNvPr id="4" name="Slide Number Placeholder 3"/>
          <p:cNvSpPr>
            <a:spLocks noGrp="1"/>
          </p:cNvSpPr>
          <p:nvPr>
            <p:ph type="sldNum" sz="quarter" idx="5"/>
          </p:nvPr>
        </p:nvSpPr>
        <p:spPr/>
        <p:txBody>
          <a:bodyPr/>
          <a:lstStyle/>
          <a:p>
            <a:fld id="{23A9650E-C027-48F2-B2F4-B146126AD169}" type="slidenum">
              <a:rPr lang="en-US" smtClean="0"/>
              <a:t>25</a:t>
            </a:fld>
            <a:endParaRPr lang="en-US" dirty="0"/>
          </a:p>
        </p:txBody>
      </p:sp>
    </p:spTree>
    <p:extLst>
      <p:ext uri="{BB962C8B-B14F-4D97-AF65-F5344CB8AC3E}">
        <p14:creationId xmlns:p14="http://schemas.microsoft.com/office/powerpoint/2010/main" val="1918587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a:t>
            </a:r>
          </a:p>
          <a:p>
            <a:endParaRPr lang="en-US" dirty="0"/>
          </a:p>
        </p:txBody>
      </p:sp>
      <p:sp>
        <p:nvSpPr>
          <p:cNvPr id="4" name="Slide Number Placeholder 3"/>
          <p:cNvSpPr>
            <a:spLocks noGrp="1"/>
          </p:cNvSpPr>
          <p:nvPr>
            <p:ph type="sldNum" sz="quarter" idx="5"/>
          </p:nvPr>
        </p:nvSpPr>
        <p:spPr/>
        <p:txBody>
          <a:bodyPr/>
          <a:lstStyle/>
          <a:p>
            <a:fld id="{23A9650E-C027-48F2-B2F4-B146126AD169}" type="slidenum">
              <a:rPr lang="en-US" smtClean="0"/>
              <a:t>27</a:t>
            </a:fld>
            <a:endParaRPr lang="en-US" dirty="0"/>
          </a:p>
        </p:txBody>
      </p:sp>
    </p:spTree>
    <p:extLst>
      <p:ext uri="{BB962C8B-B14F-4D97-AF65-F5344CB8AC3E}">
        <p14:creationId xmlns:p14="http://schemas.microsoft.com/office/powerpoint/2010/main" val="3298580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a:extLst>
            <a:ext uri="{FF2B5EF4-FFF2-40B4-BE49-F238E27FC236}">
              <a16:creationId xmlns:a16="http://schemas.microsoft.com/office/drawing/2014/main" id="{196E698C-8373-1E73-CB2A-FBCAC3A43460}"/>
            </a:ext>
          </a:extLst>
        </p:cNvPr>
        <p:cNvGrpSpPr/>
        <p:nvPr/>
      </p:nvGrpSpPr>
      <p:grpSpPr>
        <a:xfrm>
          <a:off x="0" y="0"/>
          <a:ext cx="0" cy="0"/>
          <a:chOff x="0" y="0"/>
          <a:chExt cx="0" cy="0"/>
        </a:xfrm>
      </p:grpSpPr>
      <p:sp>
        <p:nvSpPr>
          <p:cNvPr id="407" name="Google Shape;407;g124ecb5e1fb_0_0:notes">
            <a:extLst>
              <a:ext uri="{FF2B5EF4-FFF2-40B4-BE49-F238E27FC236}">
                <a16:creationId xmlns:a16="http://schemas.microsoft.com/office/drawing/2014/main" id="{61C3212C-6702-151C-E36C-A657038092C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124ecb5e1fb_0_0:notes">
            <a:extLst>
              <a:ext uri="{FF2B5EF4-FFF2-40B4-BE49-F238E27FC236}">
                <a16:creationId xmlns:a16="http://schemas.microsoft.com/office/drawing/2014/main" id="{E521CF0E-4869-BA7D-F5C6-289BF66E1A5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Charlotte </a:t>
            </a:r>
            <a:endParaRPr dirty="0"/>
          </a:p>
        </p:txBody>
      </p:sp>
      <p:sp>
        <p:nvSpPr>
          <p:cNvPr id="409" name="Google Shape;409;g124ecb5e1fb_0_0:notes">
            <a:extLst>
              <a:ext uri="{FF2B5EF4-FFF2-40B4-BE49-F238E27FC236}">
                <a16:creationId xmlns:a16="http://schemas.microsoft.com/office/drawing/2014/main" id="{C3AAA0FC-3604-1D1B-A5F1-45932DB8183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0100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Charlotte</a:t>
            </a:r>
          </a:p>
          <a:p>
            <a:endParaRPr lang="en-US" dirty="0"/>
          </a:p>
        </p:txBody>
      </p:sp>
      <p:sp>
        <p:nvSpPr>
          <p:cNvPr id="4" name="Slide Number Placeholder 3"/>
          <p:cNvSpPr>
            <a:spLocks noGrp="1"/>
          </p:cNvSpPr>
          <p:nvPr>
            <p:ph type="sldNum" sz="quarter" idx="5"/>
          </p:nvPr>
        </p:nvSpPr>
        <p:spPr/>
        <p:txBody>
          <a:bodyPr/>
          <a:lstStyle/>
          <a:p>
            <a:fld id="{23A9650E-C027-48F2-B2F4-B146126AD169}" type="slidenum">
              <a:rPr lang="en-US" smtClean="0"/>
              <a:t>29</a:t>
            </a:fld>
            <a:endParaRPr lang="en-US" dirty="0"/>
          </a:p>
        </p:txBody>
      </p:sp>
    </p:spTree>
    <p:extLst>
      <p:ext uri="{BB962C8B-B14F-4D97-AF65-F5344CB8AC3E}">
        <p14:creationId xmlns:p14="http://schemas.microsoft.com/office/powerpoint/2010/main" val="4034347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Charlotte</a:t>
            </a:r>
          </a:p>
          <a:p>
            <a:endParaRPr lang="en-US" dirty="0"/>
          </a:p>
        </p:txBody>
      </p:sp>
      <p:sp>
        <p:nvSpPr>
          <p:cNvPr id="4" name="Slide Number Placeholder 3"/>
          <p:cNvSpPr>
            <a:spLocks noGrp="1"/>
          </p:cNvSpPr>
          <p:nvPr>
            <p:ph type="sldNum" sz="quarter" idx="5"/>
          </p:nvPr>
        </p:nvSpPr>
        <p:spPr/>
        <p:txBody>
          <a:bodyPr/>
          <a:lstStyle/>
          <a:p>
            <a:fld id="{83CF4F93-07E2-4326-8D51-35CAF1083ABA}" type="slidenum">
              <a:rPr lang="en-US" smtClean="0"/>
              <a:t>30</a:t>
            </a:fld>
            <a:endParaRPr lang="en-US"/>
          </a:p>
        </p:txBody>
      </p:sp>
    </p:spTree>
    <p:extLst>
      <p:ext uri="{BB962C8B-B14F-4D97-AF65-F5344CB8AC3E}">
        <p14:creationId xmlns:p14="http://schemas.microsoft.com/office/powerpoint/2010/main" val="1452101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added some possible new ones</a:t>
            </a:r>
          </a:p>
        </p:txBody>
      </p:sp>
      <p:sp>
        <p:nvSpPr>
          <p:cNvPr id="4" name="Slide Number Placeholder 3"/>
          <p:cNvSpPr>
            <a:spLocks noGrp="1"/>
          </p:cNvSpPr>
          <p:nvPr>
            <p:ph type="sldNum" sz="quarter" idx="5"/>
          </p:nvPr>
        </p:nvSpPr>
        <p:spPr/>
        <p:txBody>
          <a:bodyPr/>
          <a:lstStyle/>
          <a:p>
            <a:fld id="{23A9650E-C027-48F2-B2F4-B146126AD169}" type="slidenum">
              <a:rPr lang="en-US" smtClean="0"/>
              <a:t>33</a:t>
            </a:fld>
            <a:endParaRPr lang="en-US" dirty="0"/>
          </a:p>
        </p:txBody>
      </p:sp>
    </p:spTree>
    <p:extLst>
      <p:ext uri="{BB962C8B-B14F-4D97-AF65-F5344CB8AC3E}">
        <p14:creationId xmlns:p14="http://schemas.microsoft.com/office/powerpoint/2010/main" val="391114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Shava</a:t>
            </a:r>
          </a:p>
          <a:p>
            <a:pPr marL="0" indent="0">
              <a:buNone/>
            </a:pPr>
            <a:r>
              <a:rPr lang="en-US" dirty="0"/>
              <a:t>Indicators are measures with an established threshold. Students who perform at or above the threshold are more likely to be prepared for their college and career pursuits. </a:t>
            </a:r>
          </a:p>
          <a:p>
            <a:pPr marL="0" indent="0">
              <a:buNone/>
            </a:pPr>
            <a:r>
              <a:rPr lang="en-US" dirty="0"/>
              <a:t>Predictors are measures that are strongly correlated with improved postsecondary outcomes but for which a numeric threshold has not been established.</a:t>
            </a:r>
          </a:p>
          <a:p>
            <a:pPr marL="0" indent="0">
              <a:buNone/>
            </a:pPr>
            <a:r>
              <a:rPr lang="en-US" dirty="0"/>
              <a:t>Other potential factors are skills and attributes that have been identified as important to students’ success and are driven by sound theoretical arguments (e.g., collaborative skills are important for future success) but for which reliable metrics have not yet been developed or tested independently of other factors.</a:t>
            </a:r>
          </a:p>
          <a:p>
            <a:endParaRPr lang="en-US" dirty="0"/>
          </a:p>
        </p:txBody>
      </p:sp>
      <p:sp>
        <p:nvSpPr>
          <p:cNvPr id="4" name="Slide Number Placeholder 3"/>
          <p:cNvSpPr>
            <a:spLocks noGrp="1"/>
          </p:cNvSpPr>
          <p:nvPr>
            <p:ph type="sldNum" sz="quarter" idx="5"/>
          </p:nvPr>
        </p:nvSpPr>
        <p:spPr/>
        <p:txBody>
          <a:bodyPr/>
          <a:lstStyle/>
          <a:p>
            <a:fld id="{31765A5C-5CA1-4DFF-AD5E-0692CDA3E985}" type="slidenum">
              <a:rPr lang="en-US" smtClean="0"/>
              <a:t>4</a:t>
            </a:fld>
            <a:endParaRPr lang="en-US"/>
          </a:p>
        </p:txBody>
      </p:sp>
    </p:spTree>
    <p:extLst>
      <p:ext uri="{BB962C8B-B14F-4D97-AF65-F5344CB8AC3E}">
        <p14:creationId xmlns:p14="http://schemas.microsoft.com/office/powerpoint/2010/main" val="1483748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2025 revisions</a:t>
            </a:r>
          </a:p>
        </p:txBody>
      </p:sp>
      <p:sp>
        <p:nvSpPr>
          <p:cNvPr id="4" name="Slide Number Placeholder 3"/>
          <p:cNvSpPr>
            <a:spLocks noGrp="1"/>
          </p:cNvSpPr>
          <p:nvPr>
            <p:ph type="sldNum" sz="quarter" idx="10"/>
          </p:nvPr>
        </p:nvSpPr>
        <p:spPr/>
        <p:txBody>
          <a:bodyPr/>
          <a:lstStyle/>
          <a:p>
            <a:fld id="{23A9650E-C027-48F2-B2F4-B146126AD169}" type="slidenum">
              <a:rPr lang="en-US" smtClean="0"/>
              <a:t>34</a:t>
            </a:fld>
            <a:endParaRPr lang="en-US" dirty="0"/>
          </a:p>
        </p:txBody>
      </p:sp>
    </p:spTree>
    <p:extLst>
      <p:ext uri="{BB962C8B-B14F-4D97-AF65-F5344CB8AC3E}">
        <p14:creationId xmlns:p14="http://schemas.microsoft.com/office/powerpoint/2010/main" val="3435701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PSO Results </a:t>
            </a:r>
          </a:p>
          <a:p>
            <a:endParaRPr lang="en-US" dirty="0"/>
          </a:p>
          <a:p>
            <a:r>
              <a:rPr lang="en-US" dirty="0"/>
              <a:t>Year	Total Leavers 	Total Respondents       Total Engaged	Not Engaged</a:t>
            </a:r>
          </a:p>
          <a:p>
            <a:r>
              <a:rPr lang="en-US" dirty="0"/>
              <a:t>FFY20  	4847		2775	    	2001 (72%)		774</a:t>
            </a:r>
          </a:p>
          <a:p>
            <a:r>
              <a:rPr lang="en-US" dirty="0"/>
              <a:t>FFY21	4601		2782	             	2100 (75.5%)	682</a:t>
            </a:r>
          </a:p>
          <a:p>
            <a:r>
              <a:rPr lang="en-US" dirty="0"/>
              <a:t>FFY22	5435		2866	             	2135 (74.5%)	734	</a:t>
            </a:r>
          </a:p>
          <a:p>
            <a:r>
              <a:rPr lang="en-US" dirty="0"/>
              <a:t>FFY23	5007		2855	     	2103 (73.66%)	752</a:t>
            </a:r>
          </a:p>
        </p:txBody>
      </p:sp>
      <p:sp>
        <p:nvSpPr>
          <p:cNvPr id="4" name="Slide Number Placeholder 3"/>
          <p:cNvSpPr>
            <a:spLocks noGrp="1"/>
          </p:cNvSpPr>
          <p:nvPr>
            <p:ph type="sldNum" sz="quarter" idx="5"/>
          </p:nvPr>
        </p:nvSpPr>
        <p:spPr/>
        <p:txBody>
          <a:bodyPr/>
          <a:lstStyle/>
          <a:p>
            <a:fld id="{23A9650E-C027-48F2-B2F4-B146126AD169}" type="slidenum">
              <a:rPr lang="en-US" smtClean="0"/>
              <a:t>38</a:t>
            </a:fld>
            <a:endParaRPr lang="en-US" dirty="0"/>
          </a:p>
        </p:txBody>
      </p:sp>
    </p:spTree>
    <p:extLst>
      <p:ext uri="{BB962C8B-B14F-4D97-AF65-F5344CB8AC3E}">
        <p14:creationId xmlns:p14="http://schemas.microsoft.com/office/powerpoint/2010/main" val="2353454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five outcome categories are combined into the three reporting measures: Measure A, Measure B, and Measure C.</a:t>
            </a:r>
          </a:p>
          <a:p>
            <a:r>
              <a:rPr lang="en-US" dirty="0"/>
              <a:t>This slide shows the formula for calculating the measures </a:t>
            </a:r>
          </a:p>
        </p:txBody>
      </p:sp>
      <p:sp>
        <p:nvSpPr>
          <p:cNvPr id="4" name="Slide Number Placeholder 3"/>
          <p:cNvSpPr>
            <a:spLocks noGrp="1"/>
          </p:cNvSpPr>
          <p:nvPr>
            <p:ph type="sldNum" sz="quarter" idx="5"/>
          </p:nvPr>
        </p:nvSpPr>
        <p:spPr/>
        <p:txBody>
          <a:bodyPr/>
          <a:lstStyle/>
          <a:p>
            <a:fld id="{23A9650E-C027-48F2-B2F4-B146126AD169}" type="slidenum">
              <a:rPr lang="en-US" smtClean="0"/>
              <a:t>39</a:t>
            </a:fld>
            <a:endParaRPr lang="en-US" dirty="0"/>
          </a:p>
        </p:txBody>
      </p:sp>
    </p:spTree>
    <p:extLst>
      <p:ext uri="{BB962C8B-B14F-4D97-AF65-F5344CB8AC3E}">
        <p14:creationId xmlns:p14="http://schemas.microsoft.com/office/powerpoint/2010/main" val="3087178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Oregon’s Historical engaged and  not engaged percentages for the past 15 years. </a:t>
            </a:r>
          </a:p>
        </p:txBody>
      </p:sp>
      <p:sp>
        <p:nvSpPr>
          <p:cNvPr id="4" name="Slide Number Placeholder 3"/>
          <p:cNvSpPr>
            <a:spLocks noGrp="1"/>
          </p:cNvSpPr>
          <p:nvPr>
            <p:ph type="sldNum" sz="quarter" idx="10"/>
          </p:nvPr>
        </p:nvSpPr>
        <p:spPr/>
        <p:txBody>
          <a:bodyPr/>
          <a:lstStyle/>
          <a:p>
            <a:fld id="{23A9650E-C027-48F2-B2F4-B146126AD169}" type="slidenum">
              <a:rPr lang="en-US" smtClean="0"/>
              <a:t>40</a:t>
            </a:fld>
            <a:endParaRPr lang="en-US" dirty="0"/>
          </a:p>
        </p:txBody>
      </p:sp>
    </p:spTree>
    <p:extLst>
      <p:ext uri="{BB962C8B-B14F-4D97-AF65-F5344CB8AC3E}">
        <p14:creationId xmlns:p14="http://schemas.microsoft.com/office/powerpoint/2010/main" val="3911515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shows the percentage of respondents who were engaged in the three Measures A, B, &amp; C for the for the last four years. </a:t>
            </a:r>
          </a:p>
          <a:p>
            <a:r>
              <a:rPr lang="en-US" dirty="0"/>
              <a:t>Federal fiscal year corresponds to the spring of the school year. For example, FFY2019 is school year 2018-19 and reflects former students who exited school in 2018-19 school year. </a:t>
            </a:r>
          </a:p>
        </p:txBody>
      </p:sp>
      <p:sp>
        <p:nvSpPr>
          <p:cNvPr id="4" name="Slide Number Placeholder 3"/>
          <p:cNvSpPr>
            <a:spLocks noGrp="1"/>
          </p:cNvSpPr>
          <p:nvPr>
            <p:ph type="sldNum" sz="quarter" idx="5"/>
          </p:nvPr>
        </p:nvSpPr>
        <p:spPr/>
        <p:txBody>
          <a:bodyPr/>
          <a:lstStyle/>
          <a:p>
            <a:fld id="{23A9650E-C027-48F2-B2F4-B146126AD169}" type="slidenum">
              <a:rPr lang="en-US" smtClean="0"/>
              <a:t>41</a:t>
            </a:fld>
            <a:endParaRPr lang="en-US" dirty="0"/>
          </a:p>
        </p:txBody>
      </p:sp>
    </p:spTree>
    <p:extLst>
      <p:ext uri="{BB962C8B-B14F-4D97-AF65-F5344CB8AC3E}">
        <p14:creationId xmlns:p14="http://schemas.microsoft.com/office/powerpoint/2010/main" val="3164789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shows the response rates for the five years. </a:t>
            </a:r>
          </a:p>
        </p:txBody>
      </p:sp>
      <p:sp>
        <p:nvSpPr>
          <p:cNvPr id="4" name="Slide Number Placeholder 3"/>
          <p:cNvSpPr>
            <a:spLocks noGrp="1"/>
          </p:cNvSpPr>
          <p:nvPr>
            <p:ph type="sldNum" sz="quarter" idx="10"/>
          </p:nvPr>
        </p:nvSpPr>
        <p:spPr/>
        <p:txBody>
          <a:bodyPr/>
          <a:lstStyle/>
          <a:p>
            <a:fld id="{23A9650E-C027-48F2-B2F4-B146126AD169}" type="slidenum">
              <a:rPr lang="en-US" smtClean="0"/>
              <a:t>42</a:t>
            </a:fld>
            <a:endParaRPr lang="en-US" dirty="0"/>
          </a:p>
        </p:txBody>
      </p:sp>
    </p:spTree>
    <p:extLst>
      <p:ext uri="{BB962C8B-B14F-4D97-AF65-F5344CB8AC3E}">
        <p14:creationId xmlns:p14="http://schemas.microsoft.com/office/powerpoint/2010/main" val="4149946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how Oregon’s response rate compares to the other states and territories. </a:t>
            </a:r>
          </a:p>
        </p:txBody>
      </p:sp>
      <p:sp>
        <p:nvSpPr>
          <p:cNvPr id="4" name="Slide Number Placeholder 3"/>
          <p:cNvSpPr>
            <a:spLocks noGrp="1"/>
          </p:cNvSpPr>
          <p:nvPr>
            <p:ph type="sldNum" sz="quarter" idx="5"/>
          </p:nvPr>
        </p:nvSpPr>
        <p:spPr/>
        <p:txBody>
          <a:bodyPr/>
          <a:lstStyle/>
          <a:p>
            <a:fld id="{23A9650E-C027-48F2-B2F4-B146126AD169}" type="slidenum">
              <a:rPr lang="en-US" smtClean="0"/>
              <a:t>43</a:t>
            </a:fld>
            <a:endParaRPr lang="en-US" dirty="0"/>
          </a:p>
        </p:txBody>
      </p:sp>
    </p:spTree>
    <p:extLst>
      <p:ext uri="{BB962C8B-B14F-4D97-AF65-F5344CB8AC3E}">
        <p14:creationId xmlns:p14="http://schemas.microsoft.com/office/powerpoint/2010/main" val="1040671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how Oregon’s engagement rate (Measure C) compares to the other states and territories. </a:t>
            </a:r>
          </a:p>
          <a:p>
            <a:endParaRPr lang="en-US" dirty="0"/>
          </a:p>
        </p:txBody>
      </p:sp>
      <p:sp>
        <p:nvSpPr>
          <p:cNvPr id="4" name="Slide Number Placeholder 3"/>
          <p:cNvSpPr>
            <a:spLocks noGrp="1"/>
          </p:cNvSpPr>
          <p:nvPr>
            <p:ph type="sldNum" sz="quarter" idx="5"/>
          </p:nvPr>
        </p:nvSpPr>
        <p:spPr/>
        <p:txBody>
          <a:bodyPr/>
          <a:lstStyle/>
          <a:p>
            <a:fld id="{23A9650E-C027-48F2-B2F4-B146126AD169}" type="slidenum">
              <a:rPr lang="en-US" smtClean="0"/>
              <a:t>44</a:t>
            </a:fld>
            <a:endParaRPr lang="en-US" dirty="0"/>
          </a:p>
        </p:txBody>
      </p:sp>
    </p:spTree>
    <p:extLst>
      <p:ext uri="{BB962C8B-B14F-4D97-AF65-F5344CB8AC3E}">
        <p14:creationId xmlns:p14="http://schemas.microsoft.com/office/powerpoint/2010/main" val="25546896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Considerations for increasing response rates </a:t>
            </a:r>
          </a:p>
        </p:txBody>
      </p:sp>
      <p:sp>
        <p:nvSpPr>
          <p:cNvPr id="4" name="Slide Number Placeholder 3"/>
          <p:cNvSpPr>
            <a:spLocks noGrp="1"/>
          </p:cNvSpPr>
          <p:nvPr>
            <p:ph type="sldNum" sz="quarter" idx="5"/>
          </p:nvPr>
        </p:nvSpPr>
        <p:spPr/>
        <p:txBody>
          <a:bodyPr/>
          <a:lstStyle/>
          <a:p>
            <a:fld id="{48431BBC-1B09-124D-85BB-F6F95D8AA77E}" type="slidenum">
              <a:rPr lang="en-US" smtClean="0"/>
              <a:t>45</a:t>
            </a:fld>
            <a:endParaRPr lang="en-US"/>
          </a:p>
        </p:txBody>
      </p:sp>
    </p:spTree>
    <p:extLst>
      <p:ext uri="{BB962C8B-B14F-4D97-AF65-F5344CB8AC3E}">
        <p14:creationId xmlns:p14="http://schemas.microsoft.com/office/powerpoint/2010/main" val="3605872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Considerations for increasing representation </a:t>
            </a:r>
          </a:p>
          <a:p>
            <a:endParaRPr lang="en-US" dirty="0"/>
          </a:p>
        </p:txBody>
      </p:sp>
      <p:sp>
        <p:nvSpPr>
          <p:cNvPr id="4" name="Slide Number Placeholder 3"/>
          <p:cNvSpPr>
            <a:spLocks noGrp="1"/>
          </p:cNvSpPr>
          <p:nvPr>
            <p:ph type="sldNum" sz="quarter" idx="5"/>
          </p:nvPr>
        </p:nvSpPr>
        <p:spPr/>
        <p:txBody>
          <a:bodyPr/>
          <a:lstStyle/>
          <a:p>
            <a:fld id="{23A9650E-C027-48F2-B2F4-B146126AD169}" type="slidenum">
              <a:rPr lang="en-US" smtClean="0"/>
              <a:t>46</a:t>
            </a:fld>
            <a:endParaRPr lang="en-US" dirty="0"/>
          </a:p>
        </p:txBody>
      </p:sp>
    </p:spTree>
    <p:extLst>
      <p:ext uri="{BB962C8B-B14F-4D97-AF65-F5344CB8AC3E}">
        <p14:creationId xmlns:p14="http://schemas.microsoft.com/office/powerpoint/2010/main" val="381394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Shava</a:t>
            </a:r>
          </a:p>
          <a:p>
            <a:pPr marL="0" indent="0">
              <a:buNone/>
            </a:pPr>
            <a:r>
              <a:rPr lang="en-US" dirty="0"/>
              <a:t>Indicator 1: Percentage of youth with IEPs graduating with a regular diploma</a:t>
            </a:r>
          </a:p>
          <a:p>
            <a:pPr marL="0" indent="0">
              <a:buNone/>
            </a:pPr>
            <a:r>
              <a:rPr lang="en-US" dirty="0"/>
              <a:t>Indicator 2: Percentage of youth with IEPs who drop out </a:t>
            </a:r>
          </a:p>
          <a:p>
            <a:pPr marL="0" indent="0">
              <a:buNone/>
            </a:pPr>
            <a:r>
              <a:rPr lang="en-US" dirty="0"/>
              <a:t>Indicator 13: Percentage of youth aged 16 and above with appropriate post-secondary goals and transition services</a:t>
            </a:r>
          </a:p>
          <a:p>
            <a:pPr marL="0" indent="0">
              <a:buNone/>
            </a:pPr>
            <a:r>
              <a:rPr lang="en-US" dirty="0"/>
              <a:t>Indicator 14: Post-school outcomes, including higher education and competitive employment </a:t>
            </a:r>
          </a:p>
          <a:p>
            <a:endParaRPr lang="en-US" dirty="0"/>
          </a:p>
        </p:txBody>
      </p:sp>
      <p:sp>
        <p:nvSpPr>
          <p:cNvPr id="4" name="Slide Number Placeholder 3"/>
          <p:cNvSpPr>
            <a:spLocks noGrp="1"/>
          </p:cNvSpPr>
          <p:nvPr>
            <p:ph type="sldNum" sz="quarter" idx="5"/>
          </p:nvPr>
        </p:nvSpPr>
        <p:spPr/>
        <p:txBody>
          <a:bodyPr/>
          <a:lstStyle/>
          <a:p>
            <a:fld id="{31765A5C-5CA1-4DFF-AD5E-0692CDA3E985}" type="slidenum">
              <a:rPr lang="en-US" smtClean="0"/>
              <a:t>5</a:t>
            </a:fld>
            <a:endParaRPr lang="en-US"/>
          </a:p>
        </p:txBody>
      </p:sp>
    </p:spTree>
    <p:extLst>
      <p:ext uri="{BB962C8B-B14F-4D97-AF65-F5344CB8AC3E}">
        <p14:creationId xmlns:p14="http://schemas.microsoft.com/office/powerpoint/2010/main" val="6050322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your PSO team, do you trust your data and if the answer is know, what do you need in order to trust your data? Do you need more data? Do you need to have specific questions answered? </a:t>
            </a:r>
          </a:p>
        </p:txBody>
      </p:sp>
      <p:sp>
        <p:nvSpPr>
          <p:cNvPr id="4" name="Slide Number Placeholder 3"/>
          <p:cNvSpPr>
            <a:spLocks noGrp="1"/>
          </p:cNvSpPr>
          <p:nvPr>
            <p:ph type="sldNum" sz="quarter" idx="5"/>
          </p:nvPr>
        </p:nvSpPr>
        <p:spPr/>
        <p:txBody>
          <a:bodyPr/>
          <a:lstStyle/>
          <a:p>
            <a:fld id="{23A9650E-C027-48F2-B2F4-B146126AD169}" type="slidenum">
              <a:rPr lang="en-US" smtClean="0"/>
              <a:t>47</a:t>
            </a:fld>
            <a:endParaRPr lang="en-US" dirty="0"/>
          </a:p>
        </p:txBody>
      </p:sp>
    </p:spTree>
    <p:extLst>
      <p:ext uri="{BB962C8B-B14F-4D97-AF65-F5344CB8AC3E}">
        <p14:creationId xmlns:p14="http://schemas.microsoft.com/office/powerpoint/2010/main" val="20622520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24ecb5e1f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124ecb5e1f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Use this graphic organizer to think about ways to increase response rates and representation in your respondents. </a:t>
            </a:r>
            <a:endParaRPr dirty="0"/>
          </a:p>
        </p:txBody>
      </p:sp>
      <p:sp>
        <p:nvSpPr>
          <p:cNvPr id="409" name="Google Shape;409;g124ecb5e1f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95443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these questions when using your PSO data to increase or improve response rates</a:t>
            </a:r>
          </a:p>
        </p:txBody>
      </p:sp>
      <p:sp>
        <p:nvSpPr>
          <p:cNvPr id="4" name="Slide Number Placeholder 3"/>
          <p:cNvSpPr>
            <a:spLocks noGrp="1"/>
          </p:cNvSpPr>
          <p:nvPr>
            <p:ph type="sldNum" sz="quarter" idx="5"/>
          </p:nvPr>
        </p:nvSpPr>
        <p:spPr/>
        <p:txBody>
          <a:bodyPr/>
          <a:lstStyle/>
          <a:p>
            <a:fld id="{23A9650E-C027-48F2-B2F4-B146126AD169}" type="slidenum">
              <a:rPr lang="en-US" smtClean="0"/>
              <a:t>49</a:t>
            </a:fld>
            <a:endParaRPr lang="en-US" dirty="0"/>
          </a:p>
        </p:txBody>
      </p:sp>
    </p:spTree>
    <p:extLst>
      <p:ext uri="{BB962C8B-B14F-4D97-AF65-F5344CB8AC3E}">
        <p14:creationId xmlns:p14="http://schemas.microsoft.com/office/powerpoint/2010/main" val="1508777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7B503-616B-C4EF-2CC0-634370266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B90A44-84DA-379D-2836-DE1170358EB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7545115-3A44-182E-79F5-BDF92FB5C65E}"/>
              </a:ext>
            </a:extLst>
          </p:cNvPr>
          <p:cNvSpPr>
            <a:spLocks noGrp="1"/>
          </p:cNvSpPr>
          <p:nvPr>
            <p:ph type="body" idx="1"/>
          </p:nvPr>
        </p:nvSpPr>
        <p:spPr/>
        <p:txBody>
          <a:bodyPr/>
          <a:lstStyle/>
          <a:p>
            <a:pPr marL="0" indent="0">
              <a:lnSpc>
                <a:spcPct val="110000"/>
              </a:lnSpc>
              <a:spcBef>
                <a:spcPts val="600"/>
              </a:spcBef>
              <a:buFont typeface="Wingdings" panose="05000000000000000000" pitchFamily="2" charset="2"/>
              <a:buNone/>
            </a:pPr>
            <a:r>
              <a:rPr lang="en-US" sz="1200" dirty="0"/>
              <a:t>To think about improving outcomes for students, link the reasons former students are not meeting the criteria for engagement to the 23 predictors of </a:t>
            </a:r>
            <a:r>
              <a:rPr lang="en-US" sz="1200" dirty="0" err="1"/>
              <a:t>post-school</a:t>
            </a:r>
            <a:r>
              <a:rPr lang="en-US" sz="1200" dirty="0"/>
              <a:t> success. </a:t>
            </a:r>
          </a:p>
          <a:p>
            <a:pPr marL="0" indent="0">
              <a:lnSpc>
                <a:spcPct val="110000"/>
              </a:lnSpc>
              <a:spcBef>
                <a:spcPts val="600"/>
              </a:spcBef>
              <a:buFont typeface="Wingdings" panose="05000000000000000000" pitchFamily="2" charset="2"/>
              <a:buNone/>
            </a:pPr>
            <a:r>
              <a:rPr lang="en-US" sz="1200" dirty="0"/>
              <a:t>For example, how many former students enrolled in further education or worked since leaving high school, but did n </a:t>
            </a:r>
            <a:r>
              <a:rPr lang="en-US" sz="1200" dirty="0" err="1"/>
              <a:t>ot</a:t>
            </a:r>
            <a:r>
              <a:rPr lang="en-US" sz="1200" dirty="0"/>
              <a:t> meet the criteria for being engaged in an outcome category. Was it because they… </a:t>
            </a:r>
          </a:p>
          <a:p>
            <a:pPr indent="-457200">
              <a:lnSpc>
                <a:spcPct val="110000"/>
              </a:lnSpc>
              <a:spcBef>
                <a:spcPts val="600"/>
              </a:spcBef>
              <a:buFont typeface="Wingdings" panose="05000000000000000000" pitchFamily="2" charset="2"/>
              <a:buChar char="q"/>
            </a:pPr>
            <a:r>
              <a:rPr lang="en-US" sz="1200" dirty="0"/>
              <a:t>… enrolled in further education and did not complete a term?</a:t>
            </a:r>
          </a:p>
          <a:p>
            <a:pPr indent="-457200">
              <a:lnSpc>
                <a:spcPct val="110000"/>
              </a:lnSpc>
              <a:spcBef>
                <a:spcPts val="600"/>
              </a:spcBef>
              <a:buFont typeface="Wingdings" panose="05000000000000000000" pitchFamily="2" charset="2"/>
              <a:buChar char="q"/>
            </a:pPr>
            <a:r>
              <a:rPr lang="en-US" sz="1200" dirty="0"/>
              <a:t>… did not work for at least 90 Days?			</a:t>
            </a:r>
          </a:p>
          <a:p>
            <a:pPr indent="-457200">
              <a:lnSpc>
                <a:spcPct val="110000"/>
              </a:lnSpc>
              <a:spcBef>
                <a:spcPts val="600"/>
              </a:spcBef>
              <a:buFont typeface="Wingdings" panose="05000000000000000000" pitchFamily="2" charset="2"/>
              <a:buChar char="q"/>
            </a:pPr>
            <a:r>
              <a:rPr lang="en-US" sz="1200" dirty="0"/>
              <a:t>… worked but made less than minimum wage?				</a:t>
            </a:r>
          </a:p>
          <a:p>
            <a:pPr indent="-457200">
              <a:lnSpc>
                <a:spcPct val="110000"/>
              </a:lnSpc>
              <a:spcBef>
                <a:spcPts val="600"/>
              </a:spcBef>
              <a:buFont typeface="Wingdings" panose="05000000000000000000" pitchFamily="2" charset="2"/>
              <a:buChar char="q"/>
            </a:pPr>
            <a:r>
              <a:rPr lang="en-US" sz="1200" dirty="0"/>
              <a:t>… did not work an average of 20 hours per week?</a:t>
            </a:r>
          </a:p>
          <a:p>
            <a:pPr indent="-457200">
              <a:lnSpc>
                <a:spcPct val="110000"/>
              </a:lnSpc>
              <a:spcBef>
                <a:spcPts val="600"/>
              </a:spcBef>
              <a:buFont typeface="Wingdings" panose="05000000000000000000" pitchFamily="2" charset="2"/>
              <a:buChar char="q"/>
            </a:pPr>
            <a:r>
              <a:rPr lang="en-US" sz="1200" dirty="0"/>
              <a:t>… did not work in an integrated employment environment?	</a:t>
            </a:r>
          </a:p>
          <a:p>
            <a:pPr marL="0" indent="0">
              <a:lnSpc>
                <a:spcPct val="110000"/>
              </a:lnSpc>
              <a:spcBef>
                <a:spcPts val="600"/>
              </a:spcBef>
              <a:buFont typeface="Wingdings" panose="05000000000000000000" pitchFamily="2" charset="2"/>
              <a:buNone/>
            </a:pPr>
            <a:endParaRPr lang="en-US" sz="1200" dirty="0"/>
          </a:p>
          <a:p>
            <a:pPr marL="0" indent="0">
              <a:lnSpc>
                <a:spcPct val="110000"/>
              </a:lnSpc>
              <a:spcBef>
                <a:spcPts val="600"/>
              </a:spcBef>
              <a:buFont typeface="Wingdings" panose="05000000000000000000" pitchFamily="2" charset="2"/>
              <a:buNone/>
            </a:pPr>
            <a:r>
              <a:rPr lang="en-US" sz="1200" dirty="0"/>
              <a:t>Which of the 23 predictors might help students complete one term of further education (e.g., do students need self-advocacy/self-determination skills; do they need self-care/independent living skills; would they benefit from goal setting)? </a:t>
            </a:r>
          </a:p>
        </p:txBody>
      </p:sp>
      <p:sp>
        <p:nvSpPr>
          <p:cNvPr id="4" name="Slide Number Placeholder 3">
            <a:extLst>
              <a:ext uri="{FF2B5EF4-FFF2-40B4-BE49-F238E27FC236}">
                <a16:creationId xmlns:a16="http://schemas.microsoft.com/office/drawing/2014/main" id="{1CC50719-4675-81F0-6FCC-27EA3EF2F92A}"/>
              </a:ext>
            </a:extLst>
          </p:cNvPr>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3CF4F93-07E2-4326-8D51-35CAF1083A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135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72746-E4E6-8A5D-20C1-727056ECF4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C08BD-AD66-FAFE-5E4F-D62A2153C7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98E26-C72B-68B7-E1B0-39A77952BD70}"/>
              </a:ext>
            </a:extLst>
          </p:cNvPr>
          <p:cNvSpPr>
            <a:spLocks noGrp="1"/>
          </p:cNvSpPr>
          <p:nvPr>
            <p:ph type="body" idx="1"/>
          </p:nvPr>
        </p:nvSpPr>
        <p:spPr/>
        <p:txBody>
          <a:bodyPr/>
          <a:lstStyle/>
          <a:p>
            <a:r>
              <a:rPr lang="en-US" dirty="0"/>
              <a:t>A guide for telling your data story regarding response rates and representation. </a:t>
            </a:r>
          </a:p>
        </p:txBody>
      </p:sp>
      <p:sp>
        <p:nvSpPr>
          <p:cNvPr id="4" name="Slide Number Placeholder 3">
            <a:extLst>
              <a:ext uri="{FF2B5EF4-FFF2-40B4-BE49-F238E27FC236}">
                <a16:creationId xmlns:a16="http://schemas.microsoft.com/office/drawing/2014/main" id="{B48999ED-23D5-FE06-39D6-A3AC9B81F752}"/>
              </a:ext>
            </a:extLst>
          </p:cNvPr>
          <p:cNvSpPr>
            <a:spLocks noGrp="1"/>
          </p:cNvSpPr>
          <p:nvPr>
            <p:ph type="sldNum" sz="quarter" idx="5"/>
          </p:nvPr>
        </p:nvSpPr>
        <p:spPr/>
        <p:txBody>
          <a:bodyPr/>
          <a:lstStyle/>
          <a:p>
            <a:fld id="{23A9650E-C027-48F2-B2F4-B146126AD169}" type="slidenum">
              <a:rPr lang="en-US" smtClean="0"/>
              <a:t>51</a:t>
            </a:fld>
            <a:endParaRPr lang="en-US" dirty="0"/>
          </a:p>
        </p:txBody>
      </p:sp>
    </p:spTree>
    <p:extLst>
      <p:ext uri="{BB962C8B-B14F-4D97-AF65-F5344CB8AC3E}">
        <p14:creationId xmlns:p14="http://schemas.microsoft.com/office/powerpoint/2010/main" val="307772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Shava</a:t>
            </a:r>
          </a:p>
        </p:txBody>
      </p:sp>
      <p:sp>
        <p:nvSpPr>
          <p:cNvPr id="4" name="Slide Number Placeholder 3"/>
          <p:cNvSpPr>
            <a:spLocks noGrp="1"/>
          </p:cNvSpPr>
          <p:nvPr>
            <p:ph type="sldNum" sz="quarter" idx="5"/>
          </p:nvPr>
        </p:nvSpPr>
        <p:spPr/>
        <p:txBody>
          <a:bodyPr/>
          <a:lstStyle/>
          <a:p>
            <a:fld id="{23A9650E-C027-48F2-B2F4-B146126AD169}" type="slidenum">
              <a:rPr lang="en-US" smtClean="0"/>
              <a:t>6</a:t>
            </a:fld>
            <a:endParaRPr lang="en-US" dirty="0"/>
          </a:p>
        </p:txBody>
      </p:sp>
    </p:spTree>
    <p:extLst>
      <p:ext uri="{BB962C8B-B14F-4D97-AF65-F5344CB8AC3E}">
        <p14:creationId xmlns:p14="http://schemas.microsoft.com/office/powerpoint/2010/main" val="2265792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a:t>
            </a:r>
          </a:p>
        </p:txBody>
      </p:sp>
      <p:sp>
        <p:nvSpPr>
          <p:cNvPr id="4" name="Slide Number Placeholder 3"/>
          <p:cNvSpPr>
            <a:spLocks noGrp="1"/>
          </p:cNvSpPr>
          <p:nvPr>
            <p:ph type="sldNum" sz="quarter" idx="5"/>
          </p:nvPr>
        </p:nvSpPr>
        <p:spPr/>
        <p:txBody>
          <a:bodyPr/>
          <a:lstStyle/>
          <a:p>
            <a:fld id="{31765A5C-5CA1-4DFF-AD5E-0692CDA3E985}" type="slidenum">
              <a:rPr lang="en-US" smtClean="0"/>
              <a:t>7</a:t>
            </a:fld>
            <a:endParaRPr lang="en-US"/>
          </a:p>
        </p:txBody>
      </p:sp>
    </p:spTree>
    <p:extLst>
      <p:ext uri="{BB962C8B-B14F-4D97-AF65-F5344CB8AC3E}">
        <p14:creationId xmlns:p14="http://schemas.microsoft.com/office/powerpoint/2010/main" val="395407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Charlotte</a:t>
            </a:r>
          </a:p>
          <a:p>
            <a:r>
              <a:rPr lang="en-US" sz="1000" dirty="0"/>
              <a:t>Notes:  These definitions are specific to</a:t>
            </a:r>
            <a:r>
              <a:rPr lang="en-US" sz="1000" baseline="0" dirty="0"/>
              <a:t> Indicator 14 measures.</a:t>
            </a:r>
          </a:p>
          <a:p>
            <a:r>
              <a:rPr lang="en-US" sz="1000" baseline="0" dirty="0"/>
              <a:t>Youth meeting criteria in two or more categories are counted in the highest category </a:t>
            </a:r>
            <a:endParaRPr lang="en-US" sz="1000" dirty="0"/>
          </a:p>
        </p:txBody>
      </p:sp>
      <p:sp>
        <p:nvSpPr>
          <p:cNvPr id="4" name="Slide Number Placeholder 3"/>
          <p:cNvSpPr>
            <a:spLocks noGrp="1"/>
          </p:cNvSpPr>
          <p:nvPr>
            <p:ph type="sldNum" sz="quarter" idx="10"/>
          </p:nvPr>
        </p:nvSpPr>
        <p:spPr/>
        <p:txBody>
          <a:bodyPr/>
          <a:lstStyle/>
          <a:p>
            <a:fld id="{E0DEAF14-ABE1-4C13-B255-A70B936E0E4E}" type="slidenum">
              <a:rPr lang="en-US" smtClean="0"/>
              <a:t>8</a:t>
            </a:fld>
            <a:endParaRPr lang="en-US" dirty="0"/>
          </a:p>
        </p:txBody>
      </p:sp>
    </p:spTree>
    <p:extLst>
      <p:ext uri="{BB962C8B-B14F-4D97-AF65-F5344CB8AC3E}">
        <p14:creationId xmlns:p14="http://schemas.microsoft.com/office/powerpoint/2010/main" val="139287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a:t>
            </a:r>
          </a:p>
          <a:p>
            <a:endParaRPr lang="en-US" dirty="0"/>
          </a:p>
        </p:txBody>
      </p:sp>
      <p:sp>
        <p:nvSpPr>
          <p:cNvPr id="4" name="Slide Number Placeholder 3"/>
          <p:cNvSpPr>
            <a:spLocks noGrp="1"/>
          </p:cNvSpPr>
          <p:nvPr>
            <p:ph type="sldNum" sz="quarter" idx="5"/>
          </p:nvPr>
        </p:nvSpPr>
        <p:spPr/>
        <p:txBody>
          <a:bodyPr/>
          <a:lstStyle/>
          <a:p>
            <a:fld id="{23A9650E-C027-48F2-B2F4-B146126AD169}" type="slidenum">
              <a:rPr lang="en-US" smtClean="0"/>
              <a:t>9</a:t>
            </a:fld>
            <a:endParaRPr lang="en-US" dirty="0"/>
          </a:p>
        </p:txBody>
      </p:sp>
    </p:spTree>
    <p:extLst>
      <p:ext uri="{BB962C8B-B14F-4D97-AF65-F5344CB8AC3E}">
        <p14:creationId xmlns:p14="http://schemas.microsoft.com/office/powerpoint/2010/main" val="103058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Charlotte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Leavers	</a:t>
            </a:r>
            <a:r>
              <a:rPr lang="en-US" baseline="0" dirty="0"/>
              <a:t>Eligible Leavers  Completed Interviews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FFY20</a:t>
            </a:r>
            <a:r>
              <a:rPr lang="en-US" baseline="0" dirty="0"/>
              <a:t> </a:t>
            </a:r>
            <a:r>
              <a:rPr lang="en-US" dirty="0"/>
              <a:t>4,917	</a:t>
            </a:r>
            <a:r>
              <a:rPr lang="en-US" baseline="0" dirty="0"/>
              <a:t>4,847	   </a:t>
            </a:r>
            <a:r>
              <a:rPr lang="en-US" sz="1200" kern="1200" dirty="0">
                <a:solidFill>
                  <a:schemeClr val="tx1"/>
                </a:solidFill>
                <a:effectLst/>
                <a:latin typeface="+mn-lt"/>
                <a:ea typeface="+mn-ea"/>
                <a:cs typeface="+mn-cs"/>
              </a:rPr>
              <a:t>2,775</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FFY21</a:t>
            </a:r>
            <a:r>
              <a:rPr lang="en-US" baseline="0" dirty="0"/>
              <a:t> 4,655	4,601	   </a:t>
            </a:r>
            <a:r>
              <a:rPr lang="en-US" sz="1200" kern="1200" dirty="0">
                <a:solidFill>
                  <a:schemeClr val="tx1"/>
                </a:solidFill>
                <a:effectLst/>
                <a:latin typeface="+mn-lt"/>
                <a:ea typeface="+mn-ea"/>
                <a:cs typeface="+mn-cs"/>
              </a:rPr>
              <a:t>2,782</a:t>
            </a:r>
            <a:endParaRPr lang="en-US" baseline="0" dirty="0"/>
          </a:p>
          <a:p>
            <a:r>
              <a:rPr lang="en-US" baseline="0" dirty="0" err="1"/>
              <a:t>FFY22</a:t>
            </a:r>
            <a:r>
              <a:rPr lang="en-US" baseline="0" dirty="0"/>
              <a:t> 5,572	5,435	   2,866	</a:t>
            </a:r>
          </a:p>
          <a:p>
            <a:endParaRPr lang="en-US" dirty="0"/>
          </a:p>
        </p:txBody>
      </p:sp>
      <p:sp>
        <p:nvSpPr>
          <p:cNvPr id="4" name="Slide Number Placeholder 3"/>
          <p:cNvSpPr>
            <a:spLocks noGrp="1"/>
          </p:cNvSpPr>
          <p:nvPr>
            <p:ph type="sldNum" sz="quarter" idx="10"/>
          </p:nvPr>
        </p:nvSpPr>
        <p:spPr/>
        <p:txBody>
          <a:bodyPr/>
          <a:lstStyle/>
          <a:p>
            <a:fld id="{23A9650E-C027-48F2-B2F4-B146126AD169}" type="slidenum">
              <a:rPr lang="en-US" smtClean="0"/>
              <a:t>10</a:t>
            </a:fld>
            <a:endParaRPr lang="en-US" dirty="0"/>
          </a:p>
        </p:txBody>
      </p:sp>
    </p:spTree>
    <p:extLst>
      <p:ext uri="{BB962C8B-B14F-4D97-AF65-F5344CB8AC3E}">
        <p14:creationId xmlns:p14="http://schemas.microsoft.com/office/powerpoint/2010/main" val="370097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E9F5-79A8-435E-9961-196424417B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185356-7D9E-4C43-B34F-C831C14AC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5D1F9-D783-4EAF-9248-6D2D0C49F96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0C739B4-092F-46E4-A53A-A69677A982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64F9DF-F427-48E4-98BD-F0729F6F4B41}"/>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8" name="Group 7">
            <a:extLst>
              <a:ext uri="{FF2B5EF4-FFF2-40B4-BE49-F238E27FC236}">
                <a16:creationId xmlns:a16="http://schemas.microsoft.com/office/drawing/2014/main" id="{1B2CC2E5-60E8-4457-9B70-BCD47F963563}"/>
              </a:ext>
            </a:extLst>
          </p:cNvPr>
          <p:cNvGrpSpPr/>
          <p:nvPr userDrawn="1"/>
        </p:nvGrpSpPr>
        <p:grpSpPr>
          <a:xfrm>
            <a:off x="0" y="6495393"/>
            <a:ext cx="12192000" cy="475648"/>
            <a:chOff x="0" y="6495393"/>
            <a:chExt cx="12192000" cy="475648"/>
          </a:xfrm>
        </p:grpSpPr>
        <p:sp>
          <p:nvSpPr>
            <p:cNvPr id="9" name="Rectangle 8">
              <a:extLst>
                <a:ext uri="{FF2B5EF4-FFF2-40B4-BE49-F238E27FC236}">
                  <a16:creationId xmlns:a16="http://schemas.microsoft.com/office/drawing/2014/main" id="{9184FE73-4DE3-4BD7-A12C-8CCECEA9C56C}"/>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ADE5763-134F-43EB-96F6-4BF96E72B0CE}"/>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1411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7390-7694-4E36-B340-0B23D9D4FD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D7B7D1-9E0E-46F8-9FFB-759CA1781B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7FEDC-D97F-405C-A0CD-B5DED5E7313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09F519D-CA36-40E6-B3B3-4EF9B3AAD9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1C0BD1-862F-4DB2-819F-30E81FAF9F3C}"/>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7" name="Group 6">
            <a:extLst>
              <a:ext uri="{FF2B5EF4-FFF2-40B4-BE49-F238E27FC236}">
                <a16:creationId xmlns:a16="http://schemas.microsoft.com/office/drawing/2014/main" id="{2D40F6B6-7F95-47DB-94B4-CDC106FF784C}"/>
              </a:ext>
            </a:extLst>
          </p:cNvPr>
          <p:cNvGrpSpPr/>
          <p:nvPr userDrawn="1"/>
        </p:nvGrpSpPr>
        <p:grpSpPr>
          <a:xfrm>
            <a:off x="0" y="6495393"/>
            <a:ext cx="12192000" cy="475648"/>
            <a:chOff x="0" y="6495393"/>
            <a:chExt cx="12192000" cy="475648"/>
          </a:xfrm>
        </p:grpSpPr>
        <p:sp>
          <p:nvSpPr>
            <p:cNvPr id="8" name="Rectangle 7">
              <a:extLst>
                <a:ext uri="{FF2B5EF4-FFF2-40B4-BE49-F238E27FC236}">
                  <a16:creationId xmlns:a16="http://schemas.microsoft.com/office/drawing/2014/main" id="{1F214991-A983-4875-82DA-8A3929B111AE}"/>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AED5636-B5A5-48D6-ACEC-CC7916D6464D}"/>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6615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F90A31-D23A-49CC-B93F-D9F8FF63D2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8D5B0A-799A-4E33-A58A-E5F48010A3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04D0A-441B-4DD0-BD42-58FACF4ABEF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A496C6A-9EDF-4043-A4E9-74E2720A72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ADC981-0505-455A-B2A6-CE2DFDA4A544}"/>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7" name="Group 6">
            <a:extLst>
              <a:ext uri="{FF2B5EF4-FFF2-40B4-BE49-F238E27FC236}">
                <a16:creationId xmlns:a16="http://schemas.microsoft.com/office/drawing/2014/main" id="{E6FB902F-A9C9-4303-ACD5-0EE4A5C2EC63}"/>
              </a:ext>
            </a:extLst>
          </p:cNvPr>
          <p:cNvGrpSpPr/>
          <p:nvPr userDrawn="1"/>
        </p:nvGrpSpPr>
        <p:grpSpPr>
          <a:xfrm>
            <a:off x="0" y="6495393"/>
            <a:ext cx="12192000" cy="475648"/>
            <a:chOff x="0" y="6495393"/>
            <a:chExt cx="12192000" cy="475648"/>
          </a:xfrm>
        </p:grpSpPr>
        <p:sp>
          <p:nvSpPr>
            <p:cNvPr id="8" name="Rectangle 7">
              <a:extLst>
                <a:ext uri="{FF2B5EF4-FFF2-40B4-BE49-F238E27FC236}">
                  <a16:creationId xmlns:a16="http://schemas.microsoft.com/office/drawing/2014/main" id="{89EA032E-8E56-448D-9465-BDDB9EFE9387}"/>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75F1D33-54AC-4CC7-8C66-C3732E2C8FB5}"/>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30169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screen Text Callout">
  <p:cSld name="Full-screen Text Callout">
    <p:spTree>
      <p:nvGrpSpPr>
        <p:cNvPr id="1" name="Shape 71"/>
        <p:cNvGrpSpPr/>
        <p:nvPr/>
      </p:nvGrpSpPr>
      <p:grpSpPr>
        <a:xfrm>
          <a:off x="0" y="0"/>
          <a:ext cx="0" cy="0"/>
          <a:chOff x="0" y="0"/>
          <a:chExt cx="0" cy="0"/>
        </a:xfrm>
      </p:grpSpPr>
      <p:sp>
        <p:nvSpPr>
          <p:cNvPr id="75" name="Google Shape;75;p39"/>
          <p:cNvSpPr txBox="1">
            <a:spLocks noGrp="1"/>
          </p:cNvSpPr>
          <p:nvPr>
            <p:ph type="body" idx="1"/>
          </p:nvPr>
        </p:nvSpPr>
        <p:spPr>
          <a:xfrm>
            <a:off x="1071565" y="1143000"/>
            <a:ext cx="10048875" cy="4572000"/>
          </a:xfrm>
          <a:prstGeom prst="rect">
            <a:avLst/>
          </a:prstGeom>
          <a:noFill/>
          <a:ln>
            <a:noFill/>
          </a:ln>
        </p:spPr>
        <p:txBody>
          <a:bodyPr spcFirstLastPara="1" wrap="square" lIns="91425" tIns="45700" rIns="91425" bIns="45700" anchor="ctr" anchorCtr="0">
            <a:normAutofit/>
          </a:bodyPr>
          <a:lstStyle>
            <a:lvl1pPr marL="342891" lvl="0" indent="-171446" algn="ctr">
              <a:lnSpc>
                <a:spcPct val="90000"/>
              </a:lnSpc>
              <a:spcBef>
                <a:spcPts val="751"/>
              </a:spcBef>
              <a:spcAft>
                <a:spcPts val="0"/>
              </a:spcAft>
              <a:buSzPts val="2520"/>
              <a:buNone/>
              <a:defRPr sz="2700" b="1">
                <a:solidFill>
                  <a:srgbClr val="01579B"/>
                </a:solidFill>
              </a:defRPr>
            </a:lvl1pPr>
            <a:lvl2pPr marL="685783" lvl="1" indent="-257168" algn="l">
              <a:lnSpc>
                <a:spcPct val="90000"/>
              </a:lnSpc>
              <a:spcBef>
                <a:spcPts val="375"/>
              </a:spcBef>
              <a:spcAft>
                <a:spcPts val="0"/>
              </a:spcAft>
              <a:buSzPts val="1800"/>
              <a:buChar char="•"/>
              <a:defRPr/>
            </a:lvl2pPr>
            <a:lvl3pPr marL="1028674" lvl="2" indent="-257168" algn="l">
              <a:lnSpc>
                <a:spcPct val="90000"/>
              </a:lnSpc>
              <a:spcBef>
                <a:spcPts val="375"/>
              </a:spcBef>
              <a:spcAft>
                <a:spcPts val="0"/>
              </a:spcAft>
              <a:buSzPts val="1800"/>
              <a:buChar char="o"/>
              <a:defRPr/>
            </a:lvl3pPr>
            <a:lvl4pPr marL="1371566" lvl="3" indent="-257168" algn="l">
              <a:lnSpc>
                <a:spcPct val="90000"/>
              </a:lnSpc>
              <a:spcBef>
                <a:spcPts val="375"/>
              </a:spcBef>
              <a:spcAft>
                <a:spcPts val="0"/>
              </a:spcAft>
              <a:buSzPts val="1800"/>
              <a:buChar char="▪"/>
              <a:defRPr/>
            </a:lvl4pPr>
            <a:lvl5pPr marL="1714457" lvl="4" indent="-257168" algn="l">
              <a:lnSpc>
                <a:spcPct val="90000"/>
              </a:lnSpc>
              <a:spcBef>
                <a:spcPts val="375"/>
              </a:spcBef>
              <a:spcAft>
                <a:spcPts val="0"/>
              </a:spcAft>
              <a:buSzPts val="1800"/>
              <a:buChar char="▪"/>
              <a:defRPr/>
            </a:lvl5pPr>
            <a:lvl6pPr marL="2057349"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1"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2907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FA632-435C-4499-8896-096C91AAE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549E4-AAA0-4703-8B2D-2E07FD2066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0E5427-189F-4E35-AB14-5220F89C72E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9E6B616-E1A5-403B-A227-0EB203395F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40615C-7F01-4DD1-BF8E-C5BA4EB65060}"/>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7" name="Group 6">
            <a:extLst>
              <a:ext uri="{FF2B5EF4-FFF2-40B4-BE49-F238E27FC236}">
                <a16:creationId xmlns:a16="http://schemas.microsoft.com/office/drawing/2014/main" id="{12653111-A6A9-4D31-99D8-DAF43DD21DF2}"/>
              </a:ext>
            </a:extLst>
          </p:cNvPr>
          <p:cNvGrpSpPr/>
          <p:nvPr userDrawn="1"/>
        </p:nvGrpSpPr>
        <p:grpSpPr>
          <a:xfrm>
            <a:off x="0" y="6495393"/>
            <a:ext cx="12192000" cy="475648"/>
            <a:chOff x="0" y="6495393"/>
            <a:chExt cx="12192000" cy="475648"/>
          </a:xfrm>
        </p:grpSpPr>
        <p:sp>
          <p:nvSpPr>
            <p:cNvPr id="8" name="Rectangle 7">
              <a:extLst>
                <a:ext uri="{FF2B5EF4-FFF2-40B4-BE49-F238E27FC236}">
                  <a16:creationId xmlns:a16="http://schemas.microsoft.com/office/drawing/2014/main" id="{68573BB3-72AA-4696-8E1A-A09E8C053DD9}"/>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F7744BB-A769-4AFD-977E-97082589335A}"/>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2362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24B73-0C45-4919-A170-404116A39D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AD4EEE-8D11-47EB-B6CE-57CAC3C9F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2CFA0E-3F35-44AF-8323-B0BFE249A41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4FCC900-6245-4D3A-930D-B489274EA1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076255-3EFE-41DA-9C1E-91C4443322C8}"/>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7" name="Group 6">
            <a:extLst>
              <a:ext uri="{FF2B5EF4-FFF2-40B4-BE49-F238E27FC236}">
                <a16:creationId xmlns:a16="http://schemas.microsoft.com/office/drawing/2014/main" id="{E86B8CB3-7EBB-4278-A6F5-01C0CA3E3176}"/>
              </a:ext>
            </a:extLst>
          </p:cNvPr>
          <p:cNvGrpSpPr/>
          <p:nvPr userDrawn="1"/>
        </p:nvGrpSpPr>
        <p:grpSpPr>
          <a:xfrm>
            <a:off x="0" y="6495393"/>
            <a:ext cx="12192000" cy="475648"/>
            <a:chOff x="0" y="6495393"/>
            <a:chExt cx="12192000" cy="475648"/>
          </a:xfrm>
        </p:grpSpPr>
        <p:sp>
          <p:nvSpPr>
            <p:cNvPr id="8" name="Rectangle 7">
              <a:extLst>
                <a:ext uri="{FF2B5EF4-FFF2-40B4-BE49-F238E27FC236}">
                  <a16:creationId xmlns:a16="http://schemas.microsoft.com/office/drawing/2014/main" id="{32763B46-F600-478C-8B43-8C136E5E368B}"/>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8BB0C36-523A-4392-95E4-189A95C0E3DE}"/>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758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811D-0C46-4645-935B-ED85223EF0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26FAD-A5B2-4AE6-9FE0-78FF6640E0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443248-DA7C-4470-B8CA-35E7F82612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1231BE-0AB1-46C1-8520-A1915BA7CBE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CB14271-9143-4385-90E2-AA8B1D810D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1337A6C-3139-4FDA-8DFC-049854FE3BFA}"/>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8" name="Group 7">
            <a:extLst>
              <a:ext uri="{FF2B5EF4-FFF2-40B4-BE49-F238E27FC236}">
                <a16:creationId xmlns:a16="http://schemas.microsoft.com/office/drawing/2014/main" id="{97A95DC6-BD37-417A-AFF0-DEC246D9B3AE}"/>
              </a:ext>
            </a:extLst>
          </p:cNvPr>
          <p:cNvGrpSpPr/>
          <p:nvPr userDrawn="1"/>
        </p:nvGrpSpPr>
        <p:grpSpPr>
          <a:xfrm>
            <a:off x="0" y="6495393"/>
            <a:ext cx="12192000" cy="475648"/>
            <a:chOff x="0" y="6495393"/>
            <a:chExt cx="12192000" cy="475648"/>
          </a:xfrm>
        </p:grpSpPr>
        <p:sp>
          <p:nvSpPr>
            <p:cNvPr id="9" name="Rectangle 8">
              <a:extLst>
                <a:ext uri="{FF2B5EF4-FFF2-40B4-BE49-F238E27FC236}">
                  <a16:creationId xmlns:a16="http://schemas.microsoft.com/office/drawing/2014/main" id="{4B19BECD-9E3F-4A6F-8C82-27D0A4CE5B82}"/>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31843C9-D755-41A3-BAD6-1E515ED84E7C}"/>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0116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DE874-3C28-4581-BE98-D32CBA81E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CAC033-5952-42AC-B10D-5F890300E5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D27EEC-EFAC-4560-B436-A0DAA55E12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428F14-0180-4BB3-9280-E07F727AA5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32D938-6407-4C56-9B90-39072BB561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FAB2B8-5BC5-41BF-BDA5-FDDAF096F83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5F787A8-1A24-45FC-AA95-6C531B1010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F76306-7F75-41D9-9C99-1034A3130C33}"/>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10" name="Group 9">
            <a:extLst>
              <a:ext uri="{FF2B5EF4-FFF2-40B4-BE49-F238E27FC236}">
                <a16:creationId xmlns:a16="http://schemas.microsoft.com/office/drawing/2014/main" id="{BCFBF5DA-4D10-4254-9B3F-232BEAEE5F1A}"/>
              </a:ext>
            </a:extLst>
          </p:cNvPr>
          <p:cNvGrpSpPr/>
          <p:nvPr userDrawn="1"/>
        </p:nvGrpSpPr>
        <p:grpSpPr>
          <a:xfrm>
            <a:off x="0" y="6495393"/>
            <a:ext cx="12192000" cy="475648"/>
            <a:chOff x="0" y="6495393"/>
            <a:chExt cx="12192000" cy="475648"/>
          </a:xfrm>
        </p:grpSpPr>
        <p:sp>
          <p:nvSpPr>
            <p:cNvPr id="11" name="Rectangle 10">
              <a:extLst>
                <a:ext uri="{FF2B5EF4-FFF2-40B4-BE49-F238E27FC236}">
                  <a16:creationId xmlns:a16="http://schemas.microsoft.com/office/drawing/2014/main" id="{F601DAE0-5B8A-47B4-8C45-39369BBB045D}"/>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F750602-9A13-47DA-A91E-E9765B063CD0}"/>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83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71DD-5B18-4478-97FC-AE50A28DE5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00C393-3432-4588-943C-F40B674B5C5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73DDF511-7FAF-4ECB-A3EE-8C07811BEA4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61ED2-C3BF-4C64-9E1A-91C7968F97E5}"/>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6" name="Group 5">
            <a:extLst>
              <a:ext uri="{FF2B5EF4-FFF2-40B4-BE49-F238E27FC236}">
                <a16:creationId xmlns:a16="http://schemas.microsoft.com/office/drawing/2014/main" id="{4A0DCF06-1556-4DA8-B60B-936E781926ED}"/>
              </a:ext>
            </a:extLst>
          </p:cNvPr>
          <p:cNvGrpSpPr/>
          <p:nvPr userDrawn="1"/>
        </p:nvGrpSpPr>
        <p:grpSpPr>
          <a:xfrm>
            <a:off x="0" y="6495393"/>
            <a:ext cx="12192000" cy="475648"/>
            <a:chOff x="0" y="6495393"/>
            <a:chExt cx="12192000" cy="475648"/>
          </a:xfrm>
        </p:grpSpPr>
        <p:sp>
          <p:nvSpPr>
            <p:cNvPr id="7" name="Rectangle 6">
              <a:extLst>
                <a:ext uri="{FF2B5EF4-FFF2-40B4-BE49-F238E27FC236}">
                  <a16:creationId xmlns:a16="http://schemas.microsoft.com/office/drawing/2014/main" id="{A0DC9ADC-9141-43BA-A0D2-626D967E8AFA}"/>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440A97-4361-4339-A0A4-AAA45A06F57A}"/>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4219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E8CE88-B256-4756-86F2-311504E3627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2534A532-10D6-460E-BF7F-210CE159BF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26F21A-5E02-4BDC-9DA3-A351E62D3447}"/>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5" name="Group 4">
            <a:extLst>
              <a:ext uri="{FF2B5EF4-FFF2-40B4-BE49-F238E27FC236}">
                <a16:creationId xmlns:a16="http://schemas.microsoft.com/office/drawing/2014/main" id="{C9C0112D-CB5C-40A1-B3E1-E910BDE9EBF7}"/>
              </a:ext>
            </a:extLst>
          </p:cNvPr>
          <p:cNvGrpSpPr/>
          <p:nvPr userDrawn="1"/>
        </p:nvGrpSpPr>
        <p:grpSpPr>
          <a:xfrm>
            <a:off x="0" y="6495393"/>
            <a:ext cx="12192000" cy="475648"/>
            <a:chOff x="0" y="6495393"/>
            <a:chExt cx="12192000" cy="475648"/>
          </a:xfrm>
        </p:grpSpPr>
        <p:sp>
          <p:nvSpPr>
            <p:cNvPr id="6" name="Rectangle 5">
              <a:extLst>
                <a:ext uri="{FF2B5EF4-FFF2-40B4-BE49-F238E27FC236}">
                  <a16:creationId xmlns:a16="http://schemas.microsoft.com/office/drawing/2014/main" id="{9744EAED-BEE1-4401-922E-E378FBF5E9FC}"/>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F25B7FE-EEF0-40C7-A526-82D17FECEBA5}"/>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8028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8683A-5282-4222-AE1A-49639F5D1E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B98FCE-84CD-45B4-86D2-4803A9A96C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484C27-0663-4FD5-B0F7-57DBF635C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F70C1-1E4D-4F67-B425-A5B4408D55C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425FDD8-D6C1-40FF-9F4C-E85418E0EE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3689FD-C7EE-4956-A6A1-67123D7DBE6E}"/>
              </a:ext>
            </a:extLst>
          </p:cNvPr>
          <p:cNvSpPr>
            <a:spLocks noGrp="1"/>
          </p:cNvSpPr>
          <p:nvPr>
            <p:ph type="sldNum" sz="quarter" idx="12"/>
          </p:nvPr>
        </p:nvSpPr>
        <p:spPr/>
        <p:txBody>
          <a:bodyPr/>
          <a:lstStyle/>
          <a:p>
            <a:fld id="{C58A48C9-2711-48EB-BD8E-2BFD34AD23C5}" type="slidenum">
              <a:rPr lang="en-US" smtClean="0"/>
              <a:t>‹#›</a:t>
            </a:fld>
            <a:endParaRPr lang="en-US" dirty="0"/>
          </a:p>
        </p:txBody>
      </p:sp>
      <p:grpSp>
        <p:nvGrpSpPr>
          <p:cNvPr id="8" name="Group 7">
            <a:extLst>
              <a:ext uri="{FF2B5EF4-FFF2-40B4-BE49-F238E27FC236}">
                <a16:creationId xmlns:a16="http://schemas.microsoft.com/office/drawing/2014/main" id="{487AD1D1-8D78-4671-9294-8281B12E91B5}"/>
              </a:ext>
            </a:extLst>
          </p:cNvPr>
          <p:cNvGrpSpPr/>
          <p:nvPr userDrawn="1"/>
        </p:nvGrpSpPr>
        <p:grpSpPr>
          <a:xfrm>
            <a:off x="0" y="6495393"/>
            <a:ext cx="12192000" cy="475648"/>
            <a:chOff x="0" y="6495393"/>
            <a:chExt cx="12192000" cy="475648"/>
          </a:xfrm>
        </p:grpSpPr>
        <p:sp>
          <p:nvSpPr>
            <p:cNvPr id="9" name="Rectangle 8">
              <a:extLst>
                <a:ext uri="{FF2B5EF4-FFF2-40B4-BE49-F238E27FC236}">
                  <a16:creationId xmlns:a16="http://schemas.microsoft.com/office/drawing/2014/main" id="{6B8F17FD-1F09-4C6D-876F-C003C6828B3B}"/>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D7B27B3-B29B-41AA-A48D-A002C580474B}"/>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9A410E43-9B5D-4C80-8244-F3EC300FCFB0}"/>
              </a:ext>
            </a:extLst>
          </p:cNvPr>
          <p:cNvGrpSpPr/>
          <p:nvPr userDrawn="1"/>
        </p:nvGrpSpPr>
        <p:grpSpPr>
          <a:xfrm>
            <a:off x="152400" y="6647793"/>
            <a:ext cx="12192000" cy="475648"/>
            <a:chOff x="0" y="6495393"/>
            <a:chExt cx="12192000" cy="475648"/>
          </a:xfrm>
        </p:grpSpPr>
        <p:sp>
          <p:nvSpPr>
            <p:cNvPr id="12" name="Rectangle 11">
              <a:extLst>
                <a:ext uri="{FF2B5EF4-FFF2-40B4-BE49-F238E27FC236}">
                  <a16:creationId xmlns:a16="http://schemas.microsoft.com/office/drawing/2014/main" id="{041D6A6D-FD58-484C-B0DF-4F545A612E5C}"/>
                </a:ext>
              </a:extLst>
            </p:cNvPr>
            <p:cNvSpPr/>
            <p:nvPr/>
          </p:nvSpPr>
          <p:spPr>
            <a:xfrm>
              <a:off x="0" y="6495393"/>
              <a:ext cx="12192000" cy="362607"/>
            </a:xfrm>
            <a:prstGeom prst="rect">
              <a:avLst/>
            </a:prstGeom>
            <a:solidFill>
              <a:srgbClr val="7ED1E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E738DFB-E88E-4311-A109-93FDB1D5CC18}"/>
                </a:ext>
              </a:extLst>
            </p:cNvPr>
            <p:cNvSpPr/>
            <p:nvPr/>
          </p:nvSpPr>
          <p:spPr>
            <a:xfrm>
              <a:off x="0" y="6608434"/>
              <a:ext cx="12192000" cy="362607"/>
            </a:xfrm>
            <a:prstGeom prst="rect">
              <a:avLst/>
            </a:prstGeom>
            <a:solidFill>
              <a:srgbClr val="05065B"/>
            </a:solidFill>
            <a:ln>
              <a:solidFill>
                <a:srgbClr val="7ED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014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0919-2C1E-4F0E-B164-0EE170AEB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48EAEB-836B-4325-8885-62B2A34087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8D34D10-EB60-4CB1-B6A6-BAFE7BF82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34746-ECF4-4EF7-8C6C-62858E9DBA5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0F7B2A2-F7A4-4D8F-B892-B3D151AD8D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46767F-1761-4452-A9AE-87BA9217DCB0}"/>
              </a:ext>
            </a:extLst>
          </p:cNvPr>
          <p:cNvSpPr>
            <a:spLocks noGrp="1"/>
          </p:cNvSpPr>
          <p:nvPr>
            <p:ph type="sldNum" sz="quarter" idx="12"/>
          </p:nvPr>
        </p:nvSpPr>
        <p:spPr/>
        <p:txBody>
          <a:bodyPr/>
          <a:lstStyle/>
          <a:p>
            <a:fld id="{C58A48C9-2711-48EB-BD8E-2BFD34AD23C5}" type="slidenum">
              <a:rPr lang="en-US" smtClean="0"/>
              <a:t>‹#›</a:t>
            </a:fld>
            <a:endParaRPr lang="en-US" dirty="0"/>
          </a:p>
        </p:txBody>
      </p:sp>
    </p:spTree>
    <p:extLst>
      <p:ext uri="{BB962C8B-B14F-4D97-AF65-F5344CB8AC3E}">
        <p14:creationId xmlns:p14="http://schemas.microsoft.com/office/powerpoint/2010/main" val="110985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0BFE50-1B30-48E7-8414-A7F5B1ACD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564E83-5256-43F7-8227-724A64C18F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91385-C95F-408C-8940-27AFB65F76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1F8D96A-2E90-490D-9420-E86181C53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C61D0A1-FCC4-4C69-B9C2-D3D40395E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A48C9-2711-48EB-BD8E-2BFD34AD23C5}" type="slidenum">
              <a:rPr lang="en-US" smtClean="0"/>
              <a:t>‹#›</a:t>
            </a:fld>
            <a:endParaRPr lang="en-US" dirty="0"/>
          </a:p>
        </p:txBody>
      </p:sp>
      <p:pic>
        <p:nvPicPr>
          <p:cNvPr id="7" name="Picture 6">
            <a:extLst>
              <a:ext uri="{FF2B5EF4-FFF2-40B4-BE49-F238E27FC236}">
                <a16:creationId xmlns:a16="http://schemas.microsoft.com/office/drawing/2014/main" id="{404573A5-F189-43D0-A5A2-4234635F6F38}"/>
              </a:ext>
            </a:extLst>
          </p:cNvPr>
          <p:cNvPicPr>
            <a:picLocks noChangeAspect="1"/>
          </p:cNvPicPr>
          <p:nvPr userDrawn="1"/>
        </p:nvPicPr>
        <p:blipFill>
          <a:blip r:embed="rId14"/>
          <a:stretch>
            <a:fillRect/>
          </a:stretch>
        </p:blipFill>
        <p:spPr>
          <a:xfrm>
            <a:off x="131826" y="0"/>
            <a:ext cx="1707004" cy="929449"/>
          </a:xfrm>
          <a:prstGeom prst="rect">
            <a:avLst/>
          </a:prstGeom>
        </p:spPr>
      </p:pic>
    </p:spTree>
    <p:extLst>
      <p:ext uri="{BB962C8B-B14F-4D97-AF65-F5344CB8AC3E}">
        <p14:creationId xmlns:p14="http://schemas.microsoft.com/office/powerpoint/2010/main" val="4616984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transitionoregon.org/" TargetMode="Externa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hyperlink" Target="https://transitionoregon.org/post-school-outcom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sally.simich@ode.oregon.gov"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mailto:pso@uoregon.edu" TargetMode="External"/><Relationship Id="rId4" Type="http://schemas.openxmlformats.org/officeDocument/2006/relationships/hyperlink" Target="mailto:calverso@uoregon.edu"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calverso@uoregon.edu" TargetMode="External"/><Relationship Id="rId2" Type="http://schemas.openxmlformats.org/officeDocument/2006/relationships/hyperlink" Target="mailto:shava.feinstein@ode.oregon.gov"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BF55BB-EEDD-4CC7-BE1A-D24C2862CBEF}"/>
              </a:ext>
            </a:extLst>
          </p:cNvPr>
          <p:cNvSpPr>
            <a:spLocks noGrp="1"/>
          </p:cNvSpPr>
          <p:nvPr>
            <p:ph type="subTitle" idx="1"/>
          </p:nvPr>
        </p:nvSpPr>
        <p:spPr>
          <a:xfrm>
            <a:off x="1524000" y="4601782"/>
            <a:ext cx="9144000" cy="1655762"/>
          </a:xfrm>
        </p:spPr>
        <p:txBody>
          <a:bodyPr>
            <a:normAutofit lnSpcReduction="10000"/>
          </a:bodyPr>
          <a:lstStyle/>
          <a:p>
            <a:r>
              <a:rPr lang="en-US" dirty="0"/>
              <a:t>Shava Feinstein, ODE </a:t>
            </a:r>
          </a:p>
          <a:p>
            <a:r>
              <a:rPr lang="en-US" dirty="0"/>
              <a:t>Charlotte Y. Alverson, PhD, UO </a:t>
            </a:r>
          </a:p>
          <a:p>
            <a:r>
              <a:rPr lang="en-US" dirty="0"/>
              <a:t>Oregon Statewide Transition Conference </a:t>
            </a:r>
          </a:p>
          <a:p>
            <a:r>
              <a:rPr lang="en-US" dirty="0"/>
              <a:t>March 2025</a:t>
            </a:r>
          </a:p>
        </p:txBody>
      </p:sp>
      <p:sp>
        <p:nvSpPr>
          <p:cNvPr id="6" name="Title 5">
            <a:extLst>
              <a:ext uri="{FF2B5EF4-FFF2-40B4-BE49-F238E27FC236}">
                <a16:creationId xmlns:a16="http://schemas.microsoft.com/office/drawing/2014/main" id="{24665A63-5342-6DB0-0D41-7E494BBD384E}"/>
              </a:ext>
            </a:extLst>
          </p:cNvPr>
          <p:cNvSpPr>
            <a:spLocks noGrp="1"/>
          </p:cNvSpPr>
          <p:nvPr>
            <p:ph type="ctrTitle"/>
          </p:nvPr>
        </p:nvSpPr>
        <p:spPr/>
        <p:txBody>
          <a:bodyPr>
            <a:normAutofit fontScale="90000"/>
          </a:bodyPr>
          <a:lstStyle/>
          <a:p>
            <a:r>
              <a:rPr kumimoji="0" lang="en-US" altLang="en-US" sz="6000" b="0" i="0" u="none" strike="noStrike" cap="none" normalizeH="0" baseline="0" dirty="0">
                <a:ln>
                  <a:noFill/>
                </a:ln>
                <a:solidFill>
                  <a:srgbClr val="000000"/>
                </a:solidFill>
                <a:effectLst/>
                <a:latin typeface="Helvetica" panose="020B0604020202020204" pitchFamily="34" charset="0"/>
              </a:rPr>
              <a:t>Using Post School Outcome Data to Inform Transition Planning</a:t>
            </a:r>
            <a:endParaRPr lang="en-US" dirty="0"/>
          </a:p>
        </p:txBody>
      </p:sp>
    </p:spTree>
    <p:extLst>
      <p:ext uri="{BB962C8B-B14F-4D97-AF65-F5344CB8AC3E}">
        <p14:creationId xmlns:p14="http://schemas.microsoft.com/office/powerpoint/2010/main" val="305075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B5521-487A-4D6B-892D-351D00A53211}"/>
              </a:ext>
            </a:extLst>
          </p:cNvPr>
          <p:cNvSpPr>
            <a:spLocks noGrp="1"/>
          </p:cNvSpPr>
          <p:nvPr>
            <p:ph type="title"/>
          </p:nvPr>
        </p:nvSpPr>
        <p:spPr>
          <a:xfrm>
            <a:off x="2011218" y="0"/>
            <a:ext cx="10515600" cy="1325563"/>
          </a:xfrm>
        </p:spPr>
        <p:txBody>
          <a:bodyPr/>
          <a:lstStyle/>
          <a:p>
            <a:r>
              <a:rPr lang="en-US" dirty="0"/>
              <a:t>2023 Data Collection Efforts </a:t>
            </a:r>
          </a:p>
        </p:txBody>
      </p:sp>
      <p:sp>
        <p:nvSpPr>
          <p:cNvPr id="3" name="Content Placeholder 2">
            <a:extLst>
              <a:ext uri="{FF2B5EF4-FFF2-40B4-BE49-F238E27FC236}">
                <a16:creationId xmlns:a16="http://schemas.microsoft.com/office/drawing/2014/main" id="{01559667-B1BF-412B-9F44-CBE755E7596C}"/>
              </a:ext>
            </a:extLst>
          </p:cNvPr>
          <p:cNvSpPr>
            <a:spLocks noGrp="1"/>
          </p:cNvSpPr>
          <p:nvPr>
            <p:ph idx="1"/>
          </p:nvPr>
        </p:nvSpPr>
        <p:spPr>
          <a:xfrm>
            <a:off x="838200" y="1825624"/>
            <a:ext cx="10515600" cy="4758055"/>
          </a:xfrm>
        </p:spPr>
        <p:txBody>
          <a:bodyPr>
            <a:normAutofit/>
          </a:bodyPr>
          <a:lstStyle/>
          <a:p>
            <a:r>
              <a:rPr lang="en-US" dirty="0"/>
              <a:t>5,138 Total school leavers </a:t>
            </a:r>
          </a:p>
          <a:p>
            <a:pPr lvl="1"/>
            <a:r>
              <a:rPr lang="en-US" dirty="0"/>
              <a:t>131 Ineligible for the Follow-Up Interview</a:t>
            </a:r>
          </a:p>
          <a:p>
            <a:pPr lvl="2"/>
            <a:r>
              <a:rPr lang="en-US" dirty="0"/>
              <a:t>Returned to school, Still in school- never exited, Out-less-than 1 year, or Deceased </a:t>
            </a:r>
          </a:p>
          <a:p>
            <a:r>
              <a:rPr lang="en-US" dirty="0"/>
              <a:t>5,007 Eligible school leavers</a:t>
            </a:r>
          </a:p>
          <a:p>
            <a:pPr lvl="1"/>
            <a:r>
              <a:rPr lang="en-US" dirty="0"/>
              <a:t>398 Refused to be interviewed or terminated interview </a:t>
            </a:r>
          </a:p>
          <a:p>
            <a:pPr lvl="1"/>
            <a:r>
              <a:rPr lang="en-US" dirty="0"/>
              <a:t>1,754 No contact</a:t>
            </a:r>
          </a:p>
          <a:p>
            <a:pPr lvl="2"/>
            <a:r>
              <a:rPr lang="en-US" dirty="0"/>
              <a:t>No contact information or Wrong contact information </a:t>
            </a:r>
          </a:p>
          <a:p>
            <a:pPr lvl="2"/>
            <a:r>
              <a:rPr lang="en-US" dirty="0"/>
              <a:t>No response – contact information was valid, left message; no answer </a:t>
            </a:r>
          </a:p>
          <a:p>
            <a:pPr lvl="2"/>
            <a:r>
              <a:rPr lang="en-US" dirty="0"/>
              <a:t>No attempt to contact – no questions answered </a:t>
            </a:r>
          </a:p>
          <a:p>
            <a:pPr lvl="1"/>
            <a:r>
              <a:rPr lang="en-US" dirty="0"/>
              <a:t>2,855 Completed Interview </a:t>
            </a:r>
          </a:p>
          <a:p>
            <a:r>
              <a:rPr lang="en-US" dirty="0"/>
              <a:t>Response Rate: 2,855/5,007 = 57.02% </a:t>
            </a:r>
          </a:p>
          <a:p>
            <a:endParaRPr lang="en-US" dirty="0"/>
          </a:p>
        </p:txBody>
      </p:sp>
      <p:sp>
        <p:nvSpPr>
          <p:cNvPr id="5" name="Slide Number Placeholder 4">
            <a:extLst>
              <a:ext uri="{FF2B5EF4-FFF2-40B4-BE49-F238E27FC236}">
                <a16:creationId xmlns:a16="http://schemas.microsoft.com/office/drawing/2014/main" id="{415F7945-6583-D17D-E613-4B88B8264830}"/>
              </a:ext>
            </a:extLst>
          </p:cNvPr>
          <p:cNvSpPr>
            <a:spLocks noGrp="1"/>
          </p:cNvSpPr>
          <p:nvPr>
            <p:ph type="sldNum" sz="quarter" idx="12"/>
          </p:nvPr>
        </p:nvSpPr>
        <p:spPr>
          <a:xfrm>
            <a:off x="9073444" y="6104890"/>
            <a:ext cx="2743200" cy="365125"/>
          </a:xfrm>
        </p:spPr>
        <p:txBody>
          <a:bodyPr/>
          <a:lstStyle/>
          <a:p>
            <a:fld id="{C58A48C9-2711-48EB-BD8E-2BFD34AD23C5}" type="slidenum">
              <a:rPr lang="en-US" smtClean="0"/>
              <a:t>10</a:t>
            </a:fld>
            <a:endParaRPr lang="en-US" dirty="0"/>
          </a:p>
        </p:txBody>
      </p:sp>
      <p:sp>
        <p:nvSpPr>
          <p:cNvPr id="6" name="Footer Placeholder 5">
            <a:extLst>
              <a:ext uri="{FF2B5EF4-FFF2-40B4-BE49-F238E27FC236}">
                <a16:creationId xmlns:a16="http://schemas.microsoft.com/office/drawing/2014/main" id="{8E8BC9A7-04A3-95B1-9BD9-2D9F04C30CB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2992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hlink"/>
                                      </p:to>
                                    </p:animClr>
                                  </p:sub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hlink"/>
                                      </p:to>
                                    </p:animClr>
                                  </p:sub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hlink"/>
                                      </p:to>
                                    </p:animClr>
                                  </p:sub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hlink"/>
                                      </p:to>
                                    </p:animClr>
                                  </p:sub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chemeClr val="hlink"/>
                                      </p:to>
                                    </p:animClr>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A338-C224-FE4B-89C5-FC02F3118361}"/>
              </a:ext>
            </a:extLst>
          </p:cNvPr>
          <p:cNvSpPr>
            <a:spLocks noGrp="1"/>
          </p:cNvSpPr>
          <p:nvPr>
            <p:ph type="title"/>
          </p:nvPr>
        </p:nvSpPr>
        <p:spPr>
          <a:xfrm>
            <a:off x="1919111" y="203605"/>
            <a:ext cx="7456538" cy="994172"/>
          </a:xfrm>
        </p:spPr>
        <p:txBody>
          <a:bodyPr/>
          <a:lstStyle/>
          <a:p>
            <a:r>
              <a:rPr lang="en-US" dirty="0"/>
              <a:t>Oregon’s PSO Data Collection </a:t>
            </a:r>
          </a:p>
        </p:txBody>
      </p:sp>
      <p:sp>
        <p:nvSpPr>
          <p:cNvPr id="3" name="Text Placeholder 2">
            <a:extLst>
              <a:ext uri="{FF2B5EF4-FFF2-40B4-BE49-F238E27FC236}">
                <a16:creationId xmlns:a16="http://schemas.microsoft.com/office/drawing/2014/main" id="{0C78A267-EC1E-9384-06DB-BD178A5F30E1}"/>
              </a:ext>
            </a:extLst>
          </p:cNvPr>
          <p:cNvSpPr>
            <a:spLocks noGrp="1"/>
          </p:cNvSpPr>
          <p:nvPr>
            <p:ph type="body" idx="1"/>
          </p:nvPr>
        </p:nvSpPr>
        <p:spPr>
          <a:xfrm>
            <a:off x="585216" y="1546578"/>
            <a:ext cx="11167872" cy="4293390"/>
          </a:xfrm>
        </p:spPr>
        <p:txBody>
          <a:bodyPr>
            <a:normAutofit/>
          </a:bodyPr>
          <a:lstStyle/>
          <a:p>
            <a:pPr>
              <a:lnSpc>
                <a:spcPct val="100000"/>
              </a:lnSpc>
              <a:spcBef>
                <a:spcPts val="451"/>
              </a:spcBef>
            </a:pPr>
            <a:r>
              <a:rPr lang="en-US" dirty="0"/>
              <a:t>Census: LEA staff collect data by interviewing all leavers in all districts </a:t>
            </a:r>
          </a:p>
          <a:p>
            <a:pPr>
              <a:lnSpc>
                <a:spcPct val="100000"/>
              </a:lnSpc>
              <a:spcBef>
                <a:spcPts val="451"/>
              </a:spcBef>
            </a:pPr>
            <a:r>
              <a:rPr lang="en-US" dirty="0"/>
              <a:t>Response rate was 57.02%,2855 former students, in SY 2022-2023; Average 55.5% for five years prior.</a:t>
            </a:r>
          </a:p>
          <a:p>
            <a:pPr>
              <a:lnSpc>
                <a:spcPct val="100000"/>
              </a:lnSpc>
              <a:spcBef>
                <a:spcPts val="451"/>
              </a:spcBef>
            </a:pPr>
            <a:r>
              <a:rPr lang="en-US" dirty="0"/>
              <a:t>Respondents were representative of target leavers based on: </a:t>
            </a:r>
          </a:p>
          <a:p>
            <a:pPr lvl="1">
              <a:lnSpc>
                <a:spcPct val="100000"/>
              </a:lnSpc>
              <a:spcBef>
                <a:spcPts val="451"/>
              </a:spcBef>
            </a:pPr>
            <a:r>
              <a:rPr lang="en-US" dirty="0"/>
              <a:t>Gender, race/ethnicity, geographic location, and disability categories </a:t>
            </a:r>
          </a:p>
          <a:p>
            <a:pPr lvl="1">
              <a:lnSpc>
                <a:spcPct val="100000"/>
              </a:lnSpc>
              <a:spcBef>
                <a:spcPts val="451"/>
              </a:spcBef>
            </a:pPr>
            <a:r>
              <a:rPr lang="en-US" dirty="0"/>
              <a:t>Only dropout category was under-represented in the PSO data. </a:t>
            </a:r>
          </a:p>
        </p:txBody>
      </p:sp>
      <p:pic>
        <p:nvPicPr>
          <p:cNvPr id="4" name="Picture 3" descr="A diagram of people with different colors">
            <a:extLst>
              <a:ext uri="{FF2B5EF4-FFF2-40B4-BE49-F238E27FC236}">
                <a16:creationId xmlns:a16="http://schemas.microsoft.com/office/drawing/2014/main" id="{9EBC5D8F-8A1C-94A7-E96E-95F3ECB99BF1}"/>
              </a:ext>
            </a:extLst>
          </p:cNvPr>
          <p:cNvPicPr>
            <a:picLocks noChangeAspect="1"/>
          </p:cNvPicPr>
          <p:nvPr/>
        </p:nvPicPr>
        <p:blipFill>
          <a:blip r:embed="rId3"/>
          <a:srcRect t="6713" b="56669"/>
          <a:stretch/>
        </p:blipFill>
        <p:spPr>
          <a:xfrm>
            <a:off x="3850132" y="4870116"/>
            <a:ext cx="5196332" cy="1987884"/>
          </a:xfrm>
          <a:prstGeom prst="rect">
            <a:avLst/>
          </a:prstGeom>
        </p:spPr>
      </p:pic>
      <p:sp>
        <p:nvSpPr>
          <p:cNvPr id="6" name="Slide Number Placeholder 5">
            <a:extLst>
              <a:ext uri="{FF2B5EF4-FFF2-40B4-BE49-F238E27FC236}">
                <a16:creationId xmlns:a16="http://schemas.microsoft.com/office/drawing/2014/main" id="{DA2C2971-E119-77D2-018A-984A8278C698}"/>
              </a:ext>
            </a:extLst>
          </p:cNvPr>
          <p:cNvSpPr>
            <a:spLocks noGrp="1"/>
          </p:cNvSpPr>
          <p:nvPr>
            <p:ph type="sldNum" sz="quarter" idx="12"/>
          </p:nvPr>
        </p:nvSpPr>
        <p:spPr>
          <a:xfrm>
            <a:off x="9234932" y="6166421"/>
            <a:ext cx="2743200" cy="365125"/>
          </a:xfrm>
        </p:spPr>
        <p:txBody>
          <a:bodyPr/>
          <a:lstStyle/>
          <a:p>
            <a:fld id="{C58A48C9-2711-48EB-BD8E-2BFD34AD23C5}" type="slidenum">
              <a:rPr lang="en-US" smtClean="0"/>
              <a:t>11</a:t>
            </a:fld>
            <a:endParaRPr lang="en-US" dirty="0"/>
          </a:p>
        </p:txBody>
      </p:sp>
      <p:sp>
        <p:nvSpPr>
          <p:cNvPr id="7" name="Footer Placeholder 6">
            <a:extLst>
              <a:ext uri="{FF2B5EF4-FFF2-40B4-BE49-F238E27FC236}">
                <a16:creationId xmlns:a16="http://schemas.microsoft.com/office/drawing/2014/main" id="{B6F281AA-FDFE-D50D-180E-D9FEBC911DD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FEEC2D-921B-3B2A-7C86-052FD2A59349}"/>
              </a:ext>
            </a:extLst>
          </p:cNvPr>
          <p:cNvPicPr>
            <a:picLocks noChangeAspect="1"/>
          </p:cNvPicPr>
          <p:nvPr/>
        </p:nvPicPr>
        <p:blipFill>
          <a:blip r:embed="rId3"/>
          <a:stretch>
            <a:fillRect/>
          </a:stretch>
        </p:blipFill>
        <p:spPr>
          <a:xfrm>
            <a:off x="94636" y="0"/>
            <a:ext cx="5829300" cy="1996256"/>
          </a:xfrm>
          <a:prstGeom prst="rect">
            <a:avLst/>
          </a:prstGeom>
        </p:spPr>
      </p:pic>
      <p:sp>
        <p:nvSpPr>
          <p:cNvPr id="2" name="Title 1">
            <a:extLst>
              <a:ext uri="{FF2B5EF4-FFF2-40B4-BE49-F238E27FC236}">
                <a16:creationId xmlns:a16="http://schemas.microsoft.com/office/drawing/2014/main" id="{F3E220EE-8A9E-E8C8-F3C2-4108516B2448}"/>
              </a:ext>
            </a:extLst>
          </p:cNvPr>
          <p:cNvSpPr>
            <a:spLocks noGrp="1"/>
          </p:cNvSpPr>
          <p:nvPr>
            <p:ph type="title"/>
          </p:nvPr>
        </p:nvSpPr>
        <p:spPr>
          <a:xfrm>
            <a:off x="5580352" y="581435"/>
            <a:ext cx="6159907" cy="1325563"/>
          </a:xfrm>
        </p:spPr>
        <p:txBody>
          <a:bodyPr>
            <a:normAutofit fontScale="90000"/>
          </a:bodyPr>
          <a:lstStyle/>
          <a:p>
            <a:pPr algn="ctr"/>
            <a:r>
              <a:rPr lang="en-US" dirty="0"/>
              <a:t>to </a:t>
            </a:r>
            <a:r>
              <a:rPr lang="en-US" b="1" dirty="0">
                <a:solidFill>
                  <a:srgbClr val="7030A0"/>
                </a:solidFill>
              </a:rPr>
              <a:t>31</a:t>
            </a:r>
            <a:r>
              <a:rPr lang="en-US" dirty="0"/>
              <a:t> Districts with </a:t>
            </a:r>
            <a:r>
              <a:rPr lang="en-US" b="1" dirty="0">
                <a:solidFill>
                  <a:srgbClr val="7030A0"/>
                </a:solidFill>
              </a:rPr>
              <a:t>100%</a:t>
            </a:r>
            <a:r>
              <a:rPr lang="en-US" dirty="0">
                <a:solidFill>
                  <a:srgbClr val="7030A0"/>
                </a:solidFill>
              </a:rPr>
              <a:t> </a:t>
            </a:r>
            <a:r>
              <a:rPr lang="en-US" dirty="0"/>
              <a:t>Response Rate in 2024 PSO Follow-Up Interviews! </a:t>
            </a:r>
          </a:p>
        </p:txBody>
      </p:sp>
      <p:graphicFrame>
        <p:nvGraphicFramePr>
          <p:cNvPr id="4" name="Content Placeholder 3">
            <a:extLst>
              <a:ext uri="{FF2B5EF4-FFF2-40B4-BE49-F238E27FC236}">
                <a16:creationId xmlns:a16="http://schemas.microsoft.com/office/drawing/2014/main" id="{CAA02F33-6FCE-BA1A-B6E1-07477E12F201}"/>
              </a:ext>
            </a:extLst>
          </p:cNvPr>
          <p:cNvGraphicFramePr>
            <a:graphicFrameLocks noGrp="1"/>
          </p:cNvGraphicFramePr>
          <p:nvPr>
            <p:ph idx="1"/>
            <p:extLst>
              <p:ext uri="{D42A27DB-BD31-4B8C-83A1-F6EECF244321}">
                <p14:modId xmlns:p14="http://schemas.microsoft.com/office/powerpoint/2010/main" val="3226096323"/>
              </p:ext>
            </p:extLst>
          </p:nvPr>
        </p:nvGraphicFramePr>
        <p:xfrm>
          <a:off x="609237" y="2159977"/>
          <a:ext cx="10471354" cy="4378935"/>
        </p:xfrm>
        <a:graphic>
          <a:graphicData uri="http://schemas.openxmlformats.org/drawingml/2006/table">
            <a:tbl>
              <a:tblPr>
                <a:tableStyleId>{2D5ABB26-0587-4C30-8999-92F81FD0307C}</a:tableStyleId>
              </a:tblPr>
              <a:tblGrid>
                <a:gridCol w="3339513">
                  <a:extLst>
                    <a:ext uri="{9D8B030D-6E8A-4147-A177-3AD203B41FA5}">
                      <a16:colId xmlns:a16="http://schemas.microsoft.com/office/drawing/2014/main" val="2829053467"/>
                    </a:ext>
                  </a:extLst>
                </a:gridCol>
                <a:gridCol w="2858397">
                  <a:extLst>
                    <a:ext uri="{9D8B030D-6E8A-4147-A177-3AD203B41FA5}">
                      <a16:colId xmlns:a16="http://schemas.microsoft.com/office/drawing/2014/main" val="1375087878"/>
                    </a:ext>
                  </a:extLst>
                </a:gridCol>
                <a:gridCol w="4273444">
                  <a:extLst>
                    <a:ext uri="{9D8B030D-6E8A-4147-A177-3AD203B41FA5}">
                      <a16:colId xmlns:a16="http://schemas.microsoft.com/office/drawing/2014/main" val="4003434036"/>
                    </a:ext>
                  </a:extLst>
                </a:gridCol>
              </a:tblGrid>
              <a:tr h="398085">
                <a:tc>
                  <a:txBody>
                    <a:bodyPr/>
                    <a:lstStyle/>
                    <a:p>
                      <a:pPr algn="l" fontAlgn="ctr"/>
                      <a:r>
                        <a:rPr lang="en-US" sz="2400" u="none" strike="noStrike" dirty="0">
                          <a:effectLst/>
                        </a:rPr>
                        <a:t>Alsea</a:t>
                      </a:r>
                      <a:endParaRPr lang="en-US" sz="2400" b="0" i="0" u="none" strike="noStrike" dirty="0">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Falls City</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North Lake</a:t>
                      </a:r>
                      <a:endParaRPr lang="en-US" sz="2400" b="0" i="0" u="none" strike="noStrike">
                        <a:solidFill>
                          <a:srgbClr val="000000"/>
                        </a:solidFill>
                        <a:effectLst/>
                        <a:latin typeface="Times New Roman" panose="02020603050405020304" pitchFamily="18" charset="0"/>
                      </a:endParaRPr>
                    </a:p>
                  </a:txBody>
                  <a:tcPr marL="7315" marR="7315" marT="7315" marB="0" anchor="ctr"/>
                </a:tc>
                <a:extLst>
                  <a:ext uri="{0D108BD9-81ED-4DB2-BD59-A6C34878D82A}">
                    <a16:rowId xmlns:a16="http://schemas.microsoft.com/office/drawing/2014/main" val="2052325977"/>
                  </a:ext>
                </a:extLst>
              </a:tr>
              <a:tr h="398085">
                <a:tc>
                  <a:txBody>
                    <a:bodyPr/>
                    <a:lstStyle/>
                    <a:p>
                      <a:pPr algn="l" fontAlgn="ctr"/>
                      <a:r>
                        <a:rPr lang="en-US" sz="2400" u="none" strike="noStrike">
                          <a:effectLst/>
                        </a:rPr>
                        <a:t>Athena Weston</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Fernridge</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Oregon Dept. of Corrections</a:t>
                      </a:r>
                      <a:endParaRPr lang="en-US" sz="2400" b="0" i="0" u="none" strike="noStrike">
                        <a:solidFill>
                          <a:srgbClr val="000000"/>
                        </a:solidFill>
                        <a:effectLst/>
                        <a:latin typeface="Times New Roman" panose="02020603050405020304" pitchFamily="18" charset="0"/>
                      </a:endParaRPr>
                    </a:p>
                  </a:txBody>
                  <a:tcPr marL="7315" marR="7315" marT="7315" marB="0" anchor="ctr"/>
                </a:tc>
                <a:extLst>
                  <a:ext uri="{0D108BD9-81ED-4DB2-BD59-A6C34878D82A}">
                    <a16:rowId xmlns:a16="http://schemas.microsoft.com/office/drawing/2014/main" val="2222058131"/>
                  </a:ext>
                </a:extLst>
              </a:tr>
              <a:tr h="398085">
                <a:tc>
                  <a:txBody>
                    <a:bodyPr/>
                    <a:lstStyle/>
                    <a:p>
                      <a:pPr algn="l" fontAlgn="ctr"/>
                      <a:r>
                        <a:rPr lang="en-US" sz="2400" u="none" strike="noStrike">
                          <a:effectLst/>
                        </a:rPr>
                        <a:t>Banks</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Fossil</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Parkrose</a:t>
                      </a:r>
                      <a:endParaRPr lang="en-US" sz="2400" b="0" i="0" u="none" strike="noStrike">
                        <a:solidFill>
                          <a:srgbClr val="000000"/>
                        </a:solidFill>
                        <a:effectLst/>
                        <a:latin typeface="Times New Roman" panose="02020603050405020304" pitchFamily="18" charset="0"/>
                      </a:endParaRPr>
                    </a:p>
                  </a:txBody>
                  <a:tcPr marL="7315" marR="7315" marT="7315" marB="0" anchor="ctr"/>
                </a:tc>
                <a:extLst>
                  <a:ext uri="{0D108BD9-81ED-4DB2-BD59-A6C34878D82A}">
                    <a16:rowId xmlns:a16="http://schemas.microsoft.com/office/drawing/2014/main" val="1092474489"/>
                  </a:ext>
                </a:extLst>
              </a:tr>
              <a:tr h="398085">
                <a:tc>
                  <a:txBody>
                    <a:bodyPr/>
                    <a:lstStyle/>
                    <a:p>
                      <a:pPr algn="l" fontAlgn="ctr"/>
                      <a:r>
                        <a:rPr lang="en-US" sz="2400" u="none" strike="noStrike">
                          <a:effectLst/>
                        </a:rPr>
                        <a:t>Camas Valley</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Gladstone</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Pine Eagle</a:t>
                      </a:r>
                      <a:endParaRPr lang="en-US" sz="2400" b="0" i="0" u="none" strike="noStrike">
                        <a:solidFill>
                          <a:srgbClr val="000000"/>
                        </a:solidFill>
                        <a:effectLst/>
                        <a:latin typeface="Times New Roman" panose="02020603050405020304" pitchFamily="18" charset="0"/>
                      </a:endParaRPr>
                    </a:p>
                  </a:txBody>
                  <a:tcPr marL="7315" marR="7315" marT="7315" marB="0" anchor="ctr"/>
                </a:tc>
                <a:extLst>
                  <a:ext uri="{0D108BD9-81ED-4DB2-BD59-A6C34878D82A}">
                    <a16:rowId xmlns:a16="http://schemas.microsoft.com/office/drawing/2014/main" val="3857758976"/>
                  </a:ext>
                </a:extLst>
              </a:tr>
              <a:tr h="398085">
                <a:tc>
                  <a:txBody>
                    <a:bodyPr/>
                    <a:lstStyle/>
                    <a:p>
                      <a:pPr algn="l" fontAlgn="ctr"/>
                      <a:r>
                        <a:rPr lang="en-US" sz="2400" u="none" strike="noStrike">
                          <a:effectLst/>
                        </a:rPr>
                        <a:t>Cove</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Glendale</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Port Orford</a:t>
                      </a:r>
                      <a:endParaRPr lang="en-US" sz="2400" b="0" i="0" u="none" strike="noStrike">
                        <a:solidFill>
                          <a:srgbClr val="000000"/>
                        </a:solidFill>
                        <a:effectLst/>
                        <a:latin typeface="Times New Roman" panose="02020603050405020304" pitchFamily="18" charset="0"/>
                      </a:endParaRPr>
                    </a:p>
                  </a:txBody>
                  <a:tcPr marL="7315" marR="7315" marT="7315" marB="0" anchor="ctr"/>
                </a:tc>
                <a:extLst>
                  <a:ext uri="{0D108BD9-81ED-4DB2-BD59-A6C34878D82A}">
                    <a16:rowId xmlns:a16="http://schemas.microsoft.com/office/drawing/2014/main" val="1420171567"/>
                  </a:ext>
                </a:extLst>
              </a:tr>
              <a:tr h="398085">
                <a:tc>
                  <a:txBody>
                    <a:bodyPr/>
                    <a:lstStyle/>
                    <a:p>
                      <a:pPr algn="l" fontAlgn="ctr"/>
                      <a:r>
                        <a:rPr lang="en-US" sz="2400" u="none" strike="noStrike">
                          <a:effectLst/>
                        </a:rPr>
                        <a:t>Culver</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Huntington</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Riddle</a:t>
                      </a:r>
                      <a:endParaRPr lang="en-US" sz="2400" b="0" i="0" u="none" strike="noStrike">
                        <a:solidFill>
                          <a:srgbClr val="000000"/>
                        </a:solidFill>
                        <a:effectLst/>
                        <a:latin typeface="Times New Roman" panose="02020603050405020304" pitchFamily="18" charset="0"/>
                      </a:endParaRPr>
                    </a:p>
                  </a:txBody>
                  <a:tcPr marL="7315" marR="7315" marT="7315" marB="0" anchor="ctr"/>
                </a:tc>
                <a:extLst>
                  <a:ext uri="{0D108BD9-81ED-4DB2-BD59-A6C34878D82A}">
                    <a16:rowId xmlns:a16="http://schemas.microsoft.com/office/drawing/2014/main" val="1265483718"/>
                  </a:ext>
                </a:extLst>
              </a:tr>
              <a:tr h="398085">
                <a:tc>
                  <a:txBody>
                    <a:bodyPr/>
                    <a:lstStyle/>
                    <a:p>
                      <a:pPr algn="l" fontAlgn="ctr"/>
                      <a:r>
                        <a:rPr lang="en-US" sz="2400" u="none" strike="noStrike">
                          <a:effectLst/>
                        </a:rPr>
                        <a:t>Dayville</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dirty="0" err="1">
                          <a:effectLst/>
                        </a:rPr>
                        <a:t>Imbler</a:t>
                      </a:r>
                      <a:endParaRPr lang="en-US" sz="2400" b="0" i="0" u="none" strike="noStrike" dirty="0">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South Wasco</a:t>
                      </a:r>
                      <a:endParaRPr lang="en-US" sz="2400" b="0" i="0" u="none" strike="noStrike">
                        <a:solidFill>
                          <a:srgbClr val="000000"/>
                        </a:solidFill>
                        <a:effectLst/>
                        <a:latin typeface="Times New Roman" panose="02020603050405020304" pitchFamily="18" charset="0"/>
                      </a:endParaRPr>
                    </a:p>
                  </a:txBody>
                  <a:tcPr marL="7315" marR="7315" marT="7315" marB="0" anchor="ctr"/>
                </a:tc>
                <a:extLst>
                  <a:ext uri="{0D108BD9-81ED-4DB2-BD59-A6C34878D82A}">
                    <a16:rowId xmlns:a16="http://schemas.microsoft.com/office/drawing/2014/main" val="1198016718"/>
                  </a:ext>
                </a:extLst>
              </a:tr>
              <a:tr h="398085">
                <a:tc>
                  <a:txBody>
                    <a:bodyPr/>
                    <a:lstStyle/>
                    <a:p>
                      <a:pPr algn="l" fontAlgn="ctr"/>
                      <a:r>
                        <a:rPr lang="en-US" sz="2400" u="none" strike="noStrike">
                          <a:effectLst/>
                        </a:rPr>
                        <a:t>Douglas Co SD15</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Jefferson SD 3</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Vale</a:t>
                      </a:r>
                      <a:endParaRPr lang="en-US" sz="2400" b="0" i="0" u="none" strike="noStrike">
                        <a:solidFill>
                          <a:srgbClr val="000000"/>
                        </a:solidFill>
                        <a:effectLst/>
                        <a:latin typeface="Times New Roman" panose="02020603050405020304" pitchFamily="18" charset="0"/>
                      </a:endParaRPr>
                    </a:p>
                  </a:txBody>
                  <a:tcPr marL="7315" marR="7315" marT="7315" marB="0" anchor="ctr"/>
                </a:tc>
                <a:extLst>
                  <a:ext uri="{0D108BD9-81ED-4DB2-BD59-A6C34878D82A}">
                    <a16:rowId xmlns:a16="http://schemas.microsoft.com/office/drawing/2014/main" val="2783726028"/>
                  </a:ext>
                </a:extLst>
              </a:tr>
              <a:tr h="398085">
                <a:tc>
                  <a:txBody>
                    <a:bodyPr/>
                    <a:lstStyle/>
                    <a:p>
                      <a:pPr algn="l" fontAlgn="ctr"/>
                      <a:r>
                        <a:rPr lang="en-US" sz="2400" u="none" strike="noStrike">
                          <a:effectLst/>
                        </a:rPr>
                        <a:t>Elgin</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John Day</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Wallowa</a:t>
                      </a:r>
                      <a:endParaRPr lang="en-US" sz="2400" b="0" i="0" u="none" strike="noStrike">
                        <a:solidFill>
                          <a:srgbClr val="000000"/>
                        </a:solidFill>
                        <a:effectLst/>
                        <a:latin typeface="Times New Roman" panose="02020603050405020304" pitchFamily="18" charset="0"/>
                      </a:endParaRPr>
                    </a:p>
                  </a:txBody>
                  <a:tcPr marL="7315" marR="7315" marT="7315" marB="0" anchor="ctr"/>
                </a:tc>
                <a:extLst>
                  <a:ext uri="{0D108BD9-81ED-4DB2-BD59-A6C34878D82A}">
                    <a16:rowId xmlns:a16="http://schemas.microsoft.com/office/drawing/2014/main" val="1071010027"/>
                  </a:ext>
                </a:extLst>
              </a:tr>
              <a:tr h="398085">
                <a:tc>
                  <a:txBody>
                    <a:bodyPr/>
                    <a:lstStyle/>
                    <a:p>
                      <a:pPr algn="l" fontAlgn="ctr"/>
                      <a:r>
                        <a:rPr lang="en-US" sz="2400" u="none" strike="noStrike">
                          <a:effectLst/>
                        </a:rPr>
                        <a:t>Enterprise</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McKenzie</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b"/>
                      <a:endParaRPr lang="en-US" sz="2400" b="0" i="0" u="none" strike="noStrike">
                        <a:solidFill>
                          <a:srgbClr val="000000"/>
                        </a:solidFill>
                        <a:effectLst/>
                        <a:latin typeface="Aptos Narrow" panose="020B0004020202020204" pitchFamily="34" charset="0"/>
                      </a:endParaRPr>
                    </a:p>
                  </a:txBody>
                  <a:tcPr marL="7315" marR="7315" marT="7315" marB="0" anchor="b"/>
                </a:tc>
                <a:extLst>
                  <a:ext uri="{0D108BD9-81ED-4DB2-BD59-A6C34878D82A}">
                    <a16:rowId xmlns:a16="http://schemas.microsoft.com/office/drawing/2014/main" val="2000951743"/>
                  </a:ext>
                </a:extLst>
              </a:tr>
              <a:tr h="398085">
                <a:tc>
                  <a:txBody>
                    <a:bodyPr/>
                    <a:lstStyle/>
                    <a:p>
                      <a:pPr algn="l" fontAlgn="ctr"/>
                      <a:r>
                        <a:rPr lang="en-US" sz="2400" u="none" strike="noStrike">
                          <a:effectLst/>
                        </a:rPr>
                        <a:t>Estacada</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ctr"/>
                      <a:r>
                        <a:rPr lang="en-US" sz="2400" u="none" strike="noStrike">
                          <a:effectLst/>
                        </a:rPr>
                        <a:t>Myrtle Point</a:t>
                      </a:r>
                      <a:endParaRPr lang="en-US" sz="2400" b="0" i="0" u="none" strike="noStrike">
                        <a:solidFill>
                          <a:srgbClr val="000000"/>
                        </a:solidFill>
                        <a:effectLst/>
                        <a:latin typeface="Times New Roman" panose="02020603050405020304" pitchFamily="18" charset="0"/>
                      </a:endParaRPr>
                    </a:p>
                  </a:txBody>
                  <a:tcPr marL="7315" marR="7315" marT="7315" marB="0" anchor="ctr"/>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7315" marR="7315" marT="7315" marB="0" anchor="b"/>
                </a:tc>
                <a:extLst>
                  <a:ext uri="{0D108BD9-81ED-4DB2-BD59-A6C34878D82A}">
                    <a16:rowId xmlns:a16="http://schemas.microsoft.com/office/drawing/2014/main" val="1365594566"/>
                  </a:ext>
                </a:extLst>
              </a:tr>
            </a:tbl>
          </a:graphicData>
        </a:graphic>
      </p:graphicFrame>
      <p:pic>
        <p:nvPicPr>
          <p:cNvPr id="6" name="Picture 5">
            <a:extLst>
              <a:ext uri="{FF2B5EF4-FFF2-40B4-BE49-F238E27FC236}">
                <a16:creationId xmlns:a16="http://schemas.microsoft.com/office/drawing/2014/main" id="{7CEE87B9-5C20-97DA-6EAB-C999A6F8260F}"/>
              </a:ext>
            </a:extLst>
          </p:cNvPr>
          <p:cNvPicPr>
            <a:picLocks noChangeAspect="1"/>
          </p:cNvPicPr>
          <p:nvPr/>
        </p:nvPicPr>
        <p:blipFill>
          <a:blip r:embed="rId4"/>
          <a:stretch>
            <a:fillRect/>
          </a:stretch>
        </p:blipFill>
        <p:spPr>
          <a:xfrm>
            <a:off x="9012688" y="5213349"/>
            <a:ext cx="2442472" cy="1325563"/>
          </a:xfrm>
          <a:prstGeom prst="rect">
            <a:avLst/>
          </a:prstGeom>
        </p:spPr>
      </p:pic>
      <p:sp>
        <p:nvSpPr>
          <p:cNvPr id="7" name="Slide Number Placeholder 6">
            <a:extLst>
              <a:ext uri="{FF2B5EF4-FFF2-40B4-BE49-F238E27FC236}">
                <a16:creationId xmlns:a16="http://schemas.microsoft.com/office/drawing/2014/main" id="{FE686D1F-DE54-CA49-6302-3638FAEC6E36}"/>
              </a:ext>
            </a:extLst>
          </p:cNvPr>
          <p:cNvSpPr>
            <a:spLocks noGrp="1"/>
          </p:cNvSpPr>
          <p:nvPr>
            <p:ph type="sldNum" sz="quarter" idx="12"/>
          </p:nvPr>
        </p:nvSpPr>
        <p:spPr>
          <a:xfrm>
            <a:off x="9276645" y="6105996"/>
            <a:ext cx="2743200" cy="365125"/>
          </a:xfrm>
        </p:spPr>
        <p:txBody>
          <a:bodyPr/>
          <a:lstStyle/>
          <a:p>
            <a:fld id="{C58A48C9-2711-48EB-BD8E-2BFD34AD23C5}" type="slidenum">
              <a:rPr lang="en-US" smtClean="0"/>
              <a:t>12</a:t>
            </a:fld>
            <a:endParaRPr lang="en-US" dirty="0"/>
          </a:p>
        </p:txBody>
      </p:sp>
    </p:spTree>
    <p:extLst>
      <p:ext uri="{BB962C8B-B14F-4D97-AF65-F5344CB8AC3E}">
        <p14:creationId xmlns:p14="http://schemas.microsoft.com/office/powerpoint/2010/main" val="2391547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4CB17-4153-6697-31D4-6AD90979A7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9E7FCE-5BBE-B783-AA82-64C9C4EE01A7}"/>
              </a:ext>
            </a:extLst>
          </p:cNvPr>
          <p:cNvSpPr>
            <a:spLocks noGrp="1"/>
          </p:cNvSpPr>
          <p:nvPr>
            <p:ph type="title"/>
          </p:nvPr>
        </p:nvSpPr>
        <p:spPr>
          <a:xfrm>
            <a:off x="5393121" y="586043"/>
            <a:ext cx="6543364" cy="1325563"/>
          </a:xfrm>
        </p:spPr>
        <p:txBody>
          <a:bodyPr>
            <a:normAutofit fontScale="90000"/>
          </a:bodyPr>
          <a:lstStyle/>
          <a:p>
            <a:pPr algn="ctr"/>
            <a:r>
              <a:rPr lang="en-US" dirty="0"/>
              <a:t>these Districts had </a:t>
            </a:r>
            <a:r>
              <a:rPr lang="en-US" b="1" dirty="0">
                <a:solidFill>
                  <a:srgbClr val="E04398"/>
                </a:solidFill>
              </a:rPr>
              <a:t>95-99%</a:t>
            </a:r>
            <a:r>
              <a:rPr lang="en-US" dirty="0">
                <a:solidFill>
                  <a:srgbClr val="E04398"/>
                </a:solidFill>
              </a:rPr>
              <a:t> </a:t>
            </a:r>
            <a:r>
              <a:rPr lang="en-US" dirty="0"/>
              <a:t>Response Rate in 2024 PSO Follow-Up Interviews! </a:t>
            </a:r>
          </a:p>
        </p:txBody>
      </p:sp>
      <p:pic>
        <p:nvPicPr>
          <p:cNvPr id="3" name="Picture 2">
            <a:extLst>
              <a:ext uri="{FF2B5EF4-FFF2-40B4-BE49-F238E27FC236}">
                <a16:creationId xmlns:a16="http://schemas.microsoft.com/office/drawing/2014/main" id="{6EC585B8-46A7-CEB8-9873-95B3037008A3}"/>
              </a:ext>
            </a:extLst>
          </p:cNvPr>
          <p:cNvPicPr>
            <a:picLocks noChangeAspect="1"/>
          </p:cNvPicPr>
          <p:nvPr/>
        </p:nvPicPr>
        <p:blipFill>
          <a:blip r:embed="rId3"/>
          <a:stretch>
            <a:fillRect/>
          </a:stretch>
        </p:blipFill>
        <p:spPr>
          <a:xfrm>
            <a:off x="0" y="0"/>
            <a:ext cx="5486400" cy="1911606"/>
          </a:xfrm>
          <a:prstGeom prst="rect">
            <a:avLst/>
          </a:prstGeom>
        </p:spPr>
      </p:pic>
      <p:graphicFrame>
        <p:nvGraphicFramePr>
          <p:cNvPr id="8" name="Content Placeholder 7">
            <a:extLst>
              <a:ext uri="{FF2B5EF4-FFF2-40B4-BE49-F238E27FC236}">
                <a16:creationId xmlns:a16="http://schemas.microsoft.com/office/drawing/2014/main" id="{0F46552D-9810-41D4-1333-3D3584D854E2}"/>
              </a:ext>
            </a:extLst>
          </p:cNvPr>
          <p:cNvGraphicFramePr>
            <a:graphicFrameLocks noGrp="1"/>
          </p:cNvGraphicFramePr>
          <p:nvPr>
            <p:ph idx="1"/>
          </p:nvPr>
        </p:nvGraphicFramePr>
        <p:xfrm>
          <a:off x="2192594" y="2640524"/>
          <a:ext cx="7541342" cy="1288415"/>
        </p:xfrm>
        <a:graphic>
          <a:graphicData uri="http://schemas.openxmlformats.org/drawingml/2006/table">
            <a:tbl>
              <a:tblPr firstRow="1" bandRow="1">
                <a:tableStyleId>{2D5ABB26-0587-4C30-8999-92F81FD0307C}</a:tableStyleId>
              </a:tblPr>
              <a:tblGrid>
                <a:gridCol w="3770671">
                  <a:extLst>
                    <a:ext uri="{9D8B030D-6E8A-4147-A177-3AD203B41FA5}">
                      <a16:colId xmlns:a16="http://schemas.microsoft.com/office/drawing/2014/main" val="2252932118"/>
                    </a:ext>
                  </a:extLst>
                </a:gridCol>
                <a:gridCol w="3770671">
                  <a:extLst>
                    <a:ext uri="{9D8B030D-6E8A-4147-A177-3AD203B41FA5}">
                      <a16:colId xmlns:a16="http://schemas.microsoft.com/office/drawing/2014/main" val="1167492485"/>
                    </a:ext>
                  </a:extLst>
                </a:gridCol>
              </a:tblGrid>
              <a:tr h="0">
                <a:tc>
                  <a:txBody>
                    <a:bodyPr/>
                    <a:lstStyle/>
                    <a:p>
                      <a:r>
                        <a:rPr lang="en-US" sz="2400" kern="1200" dirty="0">
                          <a:solidFill>
                            <a:schemeClr val="tx1"/>
                          </a:solidFill>
                          <a:effectLst/>
                        </a:rPr>
                        <a:t>Canby</a:t>
                      </a:r>
                    </a:p>
                  </a:txBody>
                  <a:tcPr/>
                </a:tc>
                <a:tc>
                  <a:txBody>
                    <a:bodyPr/>
                    <a:lstStyle/>
                    <a:p>
                      <a:pPr marL="0" marR="0">
                        <a:lnSpc>
                          <a:spcPct val="107000"/>
                        </a:lnSpc>
                        <a:spcAft>
                          <a:spcPts val="800"/>
                        </a:spcAft>
                      </a:pPr>
                      <a:r>
                        <a:rPr lang="en-US" sz="2400" dirty="0">
                          <a:effectLst/>
                        </a:rPr>
                        <a:t>West Linn-Wilsonville</a:t>
                      </a:r>
                      <a:endParaRPr lang="en-US" sz="24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33716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rPr>
                        <a:t>Milton-</a:t>
                      </a:r>
                      <a:r>
                        <a:rPr lang="en-US" sz="2400" kern="1200" dirty="0" err="1">
                          <a:solidFill>
                            <a:schemeClr val="tx1"/>
                          </a:solidFill>
                          <a:effectLst/>
                        </a:rPr>
                        <a:t>Freewater</a:t>
                      </a:r>
                      <a:endParaRPr lang="en-US" sz="2400" kern="1200" dirty="0">
                        <a:solidFill>
                          <a:schemeClr val="tx1"/>
                        </a:solidFill>
                        <a:effectLst/>
                      </a:endParaRPr>
                    </a:p>
                    <a:p>
                      <a:endParaRPr lang="en-US" sz="2400" dirty="0">
                        <a:latin typeface="+mn-lt"/>
                      </a:endParaRPr>
                    </a:p>
                  </a:txBody>
                  <a:tcPr/>
                </a:tc>
                <a:tc>
                  <a:txBody>
                    <a:bodyPr/>
                    <a:lstStyle/>
                    <a:p>
                      <a:pPr marL="0" marR="0">
                        <a:lnSpc>
                          <a:spcPct val="107000"/>
                        </a:lnSpc>
                        <a:spcAft>
                          <a:spcPts val="800"/>
                        </a:spcAft>
                      </a:pPr>
                      <a:r>
                        <a:rPr lang="en-US" sz="2400" dirty="0">
                          <a:effectLst/>
                        </a:rPr>
                        <a:t>Woodburn</a:t>
                      </a:r>
                      <a:endParaRPr lang="en-US" sz="24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185016132"/>
                  </a:ext>
                </a:extLst>
              </a:tr>
            </a:tbl>
          </a:graphicData>
        </a:graphic>
      </p:graphicFrame>
      <p:pic>
        <p:nvPicPr>
          <p:cNvPr id="9" name="Picture 8">
            <a:extLst>
              <a:ext uri="{FF2B5EF4-FFF2-40B4-BE49-F238E27FC236}">
                <a16:creationId xmlns:a16="http://schemas.microsoft.com/office/drawing/2014/main" id="{1276BED0-07E0-61F4-E99C-9E79D7E1D4B6}"/>
              </a:ext>
            </a:extLst>
          </p:cNvPr>
          <p:cNvPicPr>
            <a:picLocks noChangeAspect="1"/>
          </p:cNvPicPr>
          <p:nvPr/>
        </p:nvPicPr>
        <p:blipFill>
          <a:blip r:embed="rId4"/>
          <a:stretch>
            <a:fillRect/>
          </a:stretch>
        </p:blipFill>
        <p:spPr>
          <a:xfrm>
            <a:off x="9494013" y="5284988"/>
            <a:ext cx="2442472" cy="1325563"/>
          </a:xfrm>
          <a:prstGeom prst="rect">
            <a:avLst/>
          </a:prstGeom>
        </p:spPr>
      </p:pic>
    </p:spTree>
    <p:extLst>
      <p:ext uri="{BB962C8B-B14F-4D97-AF65-F5344CB8AC3E}">
        <p14:creationId xmlns:p14="http://schemas.microsoft.com/office/powerpoint/2010/main" val="277733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F0BFB-4FD1-31AB-A16F-F6E7FD174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474FE0-9724-3015-7140-8801276BF806}"/>
              </a:ext>
            </a:extLst>
          </p:cNvPr>
          <p:cNvSpPr>
            <a:spLocks noGrp="1"/>
          </p:cNvSpPr>
          <p:nvPr>
            <p:ph type="title"/>
          </p:nvPr>
        </p:nvSpPr>
        <p:spPr>
          <a:xfrm>
            <a:off x="5393121" y="586043"/>
            <a:ext cx="6543364" cy="1325563"/>
          </a:xfrm>
        </p:spPr>
        <p:txBody>
          <a:bodyPr>
            <a:normAutofit fontScale="90000"/>
          </a:bodyPr>
          <a:lstStyle/>
          <a:p>
            <a:pPr algn="ctr"/>
            <a:r>
              <a:rPr lang="en-US" dirty="0"/>
              <a:t>these Districts with </a:t>
            </a:r>
            <a:r>
              <a:rPr lang="en-US" b="1" dirty="0">
                <a:solidFill>
                  <a:schemeClr val="accent6">
                    <a:lumMod val="75000"/>
                  </a:schemeClr>
                </a:solidFill>
              </a:rPr>
              <a:t>94-90%</a:t>
            </a:r>
            <a:r>
              <a:rPr lang="en-US" b="1" dirty="0">
                <a:solidFill>
                  <a:schemeClr val="accent6">
                    <a:lumMod val="50000"/>
                  </a:schemeClr>
                </a:solidFill>
              </a:rPr>
              <a:t> </a:t>
            </a:r>
            <a:r>
              <a:rPr lang="en-US" dirty="0"/>
              <a:t>Response Rate in 2024 PSO Follow-Up Interviews! </a:t>
            </a:r>
          </a:p>
        </p:txBody>
      </p:sp>
      <p:pic>
        <p:nvPicPr>
          <p:cNvPr id="9" name="Picture 8">
            <a:extLst>
              <a:ext uri="{FF2B5EF4-FFF2-40B4-BE49-F238E27FC236}">
                <a16:creationId xmlns:a16="http://schemas.microsoft.com/office/drawing/2014/main" id="{172B37EC-DD4C-045F-4458-390D681C821B}"/>
              </a:ext>
            </a:extLst>
          </p:cNvPr>
          <p:cNvPicPr>
            <a:picLocks noChangeAspect="1"/>
          </p:cNvPicPr>
          <p:nvPr/>
        </p:nvPicPr>
        <p:blipFill>
          <a:blip r:embed="rId3"/>
          <a:stretch>
            <a:fillRect/>
          </a:stretch>
        </p:blipFill>
        <p:spPr>
          <a:xfrm>
            <a:off x="9494013" y="5284988"/>
            <a:ext cx="2442472" cy="1325563"/>
          </a:xfrm>
          <a:prstGeom prst="rect">
            <a:avLst/>
          </a:prstGeom>
        </p:spPr>
      </p:pic>
      <p:pic>
        <p:nvPicPr>
          <p:cNvPr id="4" name="Picture 3">
            <a:extLst>
              <a:ext uri="{FF2B5EF4-FFF2-40B4-BE49-F238E27FC236}">
                <a16:creationId xmlns:a16="http://schemas.microsoft.com/office/drawing/2014/main" id="{AC30ED2D-8186-D6B7-09F6-4E1304EEB908}"/>
              </a:ext>
            </a:extLst>
          </p:cNvPr>
          <p:cNvPicPr>
            <a:picLocks noChangeAspect="1"/>
          </p:cNvPicPr>
          <p:nvPr/>
        </p:nvPicPr>
        <p:blipFill>
          <a:blip r:embed="rId4"/>
          <a:srcRect b="30920"/>
          <a:stretch/>
        </p:blipFill>
        <p:spPr>
          <a:xfrm>
            <a:off x="123056" y="1"/>
            <a:ext cx="5270065" cy="1721874"/>
          </a:xfrm>
          <a:prstGeom prst="rect">
            <a:avLst/>
          </a:prstGeom>
        </p:spPr>
      </p:pic>
      <p:graphicFrame>
        <p:nvGraphicFramePr>
          <p:cNvPr id="7" name="Content Placeholder 6">
            <a:extLst>
              <a:ext uri="{FF2B5EF4-FFF2-40B4-BE49-F238E27FC236}">
                <a16:creationId xmlns:a16="http://schemas.microsoft.com/office/drawing/2014/main" id="{73EC9F2A-0D26-F0C3-AA92-124BA376768D}"/>
              </a:ext>
            </a:extLst>
          </p:cNvPr>
          <p:cNvGraphicFramePr>
            <a:graphicFrameLocks noGrp="1"/>
          </p:cNvGraphicFramePr>
          <p:nvPr>
            <p:ph idx="1"/>
          </p:nvPr>
        </p:nvGraphicFramePr>
        <p:xfrm>
          <a:off x="2202425" y="2676820"/>
          <a:ext cx="7413524" cy="1842954"/>
        </p:xfrm>
        <a:graphic>
          <a:graphicData uri="http://schemas.openxmlformats.org/drawingml/2006/table">
            <a:tbl>
              <a:tblPr firstRow="1" bandRow="1">
                <a:tableStyleId>{2D5ABB26-0587-4C30-8999-92F81FD0307C}</a:tableStyleId>
              </a:tblPr>
              <a:tblGrid>
                <a:gridCol w="3706762">
                  <a:extLst>
                    <a:ext uri="{9D8B030D-6E8A-4147-A177-3AD203B41FA5}">
                      <a16:colId xmlns:a16="http://schemas.microsoft.com/office/drawing/2014/main" val="2824673567"/>
                    </a:ext>
                  </a:extLst>
                </a:gridCol>
                <a:gridCol w="3706762">
                  <a:extLst>
                    <a:ext uri="{9D8B030D-6E8A-4147-A177-3AD203B41FA5}">
                      <a16:colId xmlns:a16="http://schemas.microsoft.com/office/drawing/2014/main" val="3521802376"/>
                    </a:ext>
                  </a:extLst>
                </a:gridCol>
              </a:tblGrid>
              <a:tr h="370840">
                <a:tc>
                  <a:txBody>
                    <a:bodyPr/>
                    <a:lstStyle/>
                    <a:p>
                      <a:r>
                        <a:rPr lang="en-US" sz="2400" dirty="0"/>
                        <a:t>Beaverton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rPr>
                        <a:t>St. Helens</a:t>
                      </a:r>
                      <a:endParaRPr lang="en-US" sz="2400" kern="1200" dirty="0">
                        <a:solidFill>
                          <a:schemeClr val="dk1"/>
                        </a:solidFill>
                        <a:effectLst/>
                        <a:latin typeface="+mn-lt"/>
                        <a:ea typeface="+mn-ea"/>
                        <a:cs typeface="+mn-cs"/>
                      </a:endParaRPr>
                    </a:p>
                  </a:txBody>
                  <a:tcPr/>
                </a:tc>
                <a:extLst>
                  <a:ext uri="{0D108BD9-81ED-4DB2-BD59-A6C34878D82A}">
                    <a16:rowId xmlns:a16="http://schemas.microsoft.com/office/drawing/2014/main" val="2223576269"/>
                  </a:ext>
                </a:extLst>
              </a:tr>
              <a:tr h="471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Morrow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rPr>
                        <a:t>Sweet Home</a:t>
                      </a:r>
                      <a:endParaRPr lang="en-US" sz="2400" kern="1200" dirty="0">
                        <a:solidFill>
                          <a:schemeClr val="dk1"/>
                        </a:solidFill>
                        <a:effectLst/>
                        <a:latin typeface="+mn-lt"/>
                        <a:ea typeface="+mn-ea"/>
                        <a:cs typeface="+mn-cs"/>
                      </a:endParaRPr>
                    </a:p>
                  </a:txBody>
                  <a:tcPr/>
                </a:tc>
                <a:extLst>
                  <a:ext uri="{0D108BD9-81ED-4DB2-BD59-A6C34878D82A}">
                    <a16:rowId xmlns:a16="http://schemas.microsoft.com/office/drawing/2014/main" val="5152207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Mt. Angel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rPr>
                        <a:t>Vernonia</a:t>
                      </a:r>
                      <a:endParaRPr lang="en-US" sz="2400" kern="1200" dirty="0">
                        <a:solidFill>
                          <a:schemeClr val="dk1"/>
                        </a:solidFill>
                        <a:effectLst/>
                        <a:latin typeface="+mn-lt"/>
                        <a:ea typeface="+mn-ea"/>
                        <a:cs typeface="+mn-cs"/>
                      </a:endParaRPr>
                    </a:p>
                  </a:txBody>
                  <a:tcPr/>
                </a:tc>
                <a:extLst>
                  <a:ext uri="{0D108BD9-81ED-4DB2-BD59-A6C34878D82A}">
                    <a16:rowId xmlns:a16="http://schemas.microsoft.com/office/drawing/2014/main" val="38078888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Pleasant Hill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dk1"/>
                        </a:solidFill>
                        <a:effectLst/>
                        <a:latin typeface="+mn-lt"/>
                        <a:ea typeface="+mn-ea"/>
                        <a:cs typeface="+mn-cs"/>
                      </a:endParaRPr>
                    </a:p>
                  </a:txBody>
                  <a:tcPr/>
                </a:tc>
                <a:extLst>
                  <a:ext uri="{0D108BD9-81ED-4DB2-BD59-A6C34878D82A}">
                    <a16:rowId xmlns:a16="http://schemas.microsoft.com/office/drawing/2014/main" val="3039603186"/>
                  </a:ext>
                </a:extLst>
              </a:tr>
            </a:tbl>
          </a:graphicData>
        </a:graphic>
      </p:graphicFrame>
    </p:spTree>
    <p:extLst>
      <p:ext uri="{BB962C8B-B14F-4D97-AF65-F5344CB8AC3E}">
        <p14:creationId xmlns:p14="http://schemas.microsoft.com/office/powerpoint/2010/main" val="275217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2943352-03E5-8836-4EB0-FE4BE8471B2C}"/>
              </a:ext>
            </a:extLst>
          </p:cNvPr>
          <p:cNvGraphicFramePr>
            <a:graphicFrameLocks noGrp="1"/>
          </p:cNvGraphicFramePr>
          <p:nvPr>
            <p:extLst>
              <p:ext uri="{D42A27DB-BD31-4B8C-83A1-F6EECF244321}">
                <p14:modId xmlns:p14="http://schemas.microsoft.com/office/powerpoint/2010/main" val="513479294"/>
              </p:ext>
            </p:extLst>
          </p:nvPr>
        </p:nvGraphicFramePr>
        <p:xfrm>
          <a:off x="838201" y="1341531"/>
          <a:ext cx="10607040" cy="4775485"/>
        </p:xfrm>
        <a:graphic>
          <a:graphicData uri="http://schemas.openxmlformats.org/drawingml/2006/table">
            <a:tbl>
              <a:tblPr firstRow="1" bandRow="1">
                <a:tableStyleId>{5C22544A-7EE6-4342-B048-85BDC9FD1C3A}</a:tableStyleId>
              </a:tblPr>
              <a:tblGrid>
                <a:gridCol w="4711425">
                  <a:extLst>
                    <a:ext uri="{9D8B030D-6E8A-4147-A177-3AD203B41FA5}">
                      <a16:colId xmlns:a16="http://schemas.microsoft.com/office/drawing/2014/main" val="2872759809"/>
                    </a:ext>
                  </a:extLst>
                </a:gridCol>
                <a:gridCol w="1829216">
                  <a:extLst>
                    <a:ext uri="{9D8B030D-6E8A-4147-A177-3AD203B41FA5}">
                      <a16:colId xmlns:a16="http://schemas.microsoft.com/office/drawing/2014/main" val="948851820"/>
                    </a:ext>
                  </a:extLst>
                </a:gridCol>
                <a:gridCol w="1771754">
                  <a:extLst>
                    <a:ext uri="{9D8B030D-6E8A-4147-A177-3AD203B41FA5}">
                      <a16:colId xmlns:a16="http://schemas.microsoft.com/office/drawing/2014/main" val="736377166"/>
                    </a:ext>
                  </a:extLst>
                </a:gridCol>
                <a:gridCol w="2294645">
                  <a:extLst>
                    <a:ext uri="{9D8B030D-6E8A-4147-A177-3AD203B41FA5}">
                      <a16:colId xmlns:a16="http://schemas.microsoft.com/office/drawing/2014/main" val="377908014"/>
                    </a:ext>
                  </a:extLst>
                </a:gridCol>
              </a:tblGrid>
              <a:tr h="1286474">
                <a:tc>
                  <a:txBody>
                    <a:bodyPr/>
                    <a:lstStyle/>
                    <a:p>
                      <a:pPr algn="ctr"/>
                      <a:r>
                        <a:rPr lang="en-US" sz="2000" dirty="0"/>
                        <a:t>Within one year of leaving high school: </a:t>
                      </a:r>
                    </a:p>
                  </a:txBody>
                  <a:tcPr/>
                </a:tc>
                <a:tc>
                  <a:txBody>
                    <a:bodyPr/>
                    <a:lstStyle/>
                    <a:p>
                      <a:pPr algn="ctr"/>
                      <a:r>
                        <a:rPr lang="en-US" sz="2000" dirty="0"/>
                        <a:t>Summer 2023 Interview Data (N = 2866)</a:t>
                      </a:r>
                    </a:p>
                  </a:txBody>
                  <a:tcPr/>
                </a:tc>
                <a:tc>
                  <a:txBody>
                    <a:bodyPr/>
                    <a:lstStyle/>
                    <a:p>
                      <a:pPr algn="ctr"/>
                      <a:r>
                        <a:rPr lang="en-US" sz="2000" dirty="0"/>
                        <a:t>Summer 2024 Interview Data</a:t>
                      </a:r>
                    </a:p>
                    <a:p>
                      <a:pPr algn="ctr"/>
                      <a:r>
                        <a:rPr lang="en-US" sz="2000" dirty="0"/>
                        <a:t>(N = 2855)</a:t>
                      </a:r>
                    </a:p>
                  </a:txBody>
                  <a:tcPr/>
                </a:tc>
                <a:tc>
                  <a:txBody>
                    <a:bodyPr/>
                    <a:lstStyle/>
                    <a:p>
                      <a:pPr algn="ctr"/>
                      <a:r>
                        <a:rPr lang="en-US" sz="2000" dirty="0"/>
                        <a:t>Summer 2024 Target </a:t>
                      </a:r>
                    </a:p>
                  </a:txBody>
                  <a:tcPr/>
                </a:tc>
                <a:extLst>
                  <a:ext uri="{0D108BD9-81ED-4DB2-BD59-A6C34878D82A}">
                    <a16:rowId xmlns:a16="http://schemas.microsoft.com/office/drawing/2014/main" val="456948849"/>
                  </a:ext>
                </a:extLst>
              </a:tr>
              <a:tr h="535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Measure A: Enrolled in higher education  </a:t>
                      </a:r>
                    </a:p>
                  </a:txBody>
                  <a:tcPr/>
                </a:tc>
                <a:tc>
                  <a:txBody>
                    <a:bodyPr/>
                    <a:lstStyle/>
                    <a:p>
                      <a:pPr algn="ctr"/>
                      <a:r>
                        <a:rPr lang="en-US" sz="2000" dirty="0"/>
                        <a:t>19.6% (561)</a:t>
                      </a:r>
                    </a:p>
                  </a:txBody>
                  <a:tcPr/>
                </a:tc>
                <a:tc>
                  <a:txBody>
                    <a:bodyPr/>
                    <a:lstStyle/>
                    <a:p>
                      <a:pPr algn="ctr"/>
                      <a:r>
                        <a:rPr lang="en-US" sz="2000" dirty="0"/>
                        <a:t>25% (714)</a:t>
                      </a:r>
                    </a:p>
                  </a:txBody>
                  <a:tcPr/>
                </a:tc>
                <a:tc>
                  <a:txBody>
                    <a:bodyPr/>
                    <a:lstStyle/>
                    <a:p>
                      <a:pPr algn="ctr"/>
                      <a:r>
                        <a:rPr lang="en-US" sz="2000" dirty="0"/>
                        <a:t>34%</a:t>
                      </a:r>
                    </a:p>
                  </a:txBody>
                  <a:tcPr/>
                </a:tc>
                <a:extLst>
                  <a:ext uri="{0D108BD9-81ED-4DB2-BD59-A6C34878D82A}">
                    <a16:rowId xmlns:a16="http://schemas.microsoft.com/office/drawing/2014/main" val="3706465303"/>
                  </a:ext>
                </a:extLst>
              </a:tr>
              <a:tr h="1081105">
                <a:tc>
                  <a:txBody>
                    <a:bodyPr/>
                    <a:lstStyle/>
                    <a:p>
                      <a:pPr algn="l"/>
                      <a:r>
                        <a:rPr lang="en-US" sz="2000" dirty="0"/>
                        <a:t>Measure B: Enrolled in higher education or competitively employed within one year of leaving high school </a:t>
                      </a:r>
                    </a:p>
                  </a:txBody>
                  <a:tcPr/>
                </a:tc>
                <a:tc>
                  <a:txBody>
                    <a:bodyPr/>
                    <a:lstStyle/>
                    <a:p>
                      <a:pPr algn="ctr"/>
                      <a:r>
                        <a:rPr lang="en-US" sz="2000" dirty="0"/>
                        <a:t>64.2% (1850)</a:t>
                      </a:r>
                    </a:p>
                  </a:txBody>
                  <a:tcPr/>
                </a:tc>
                <a:tc>
                  <a:txBody>
                    <a:bodyPr/>
                    <a:lstStyle/>
                    <a:p>
                      <a:pPr algn="ctr"/>
                      <a:r>
                        <a:rPr lang="en-US" sz="2000" dirty="0"/>
                        <a:t>62.2% (1777)</a:t>
                      </a:r>
                    </a:p>
                  </a:txBody>
                  <a:tcPr/>
                </a:tc>
                <a:tc>
                  <a:txBody>
                    <a:bodyPr/>
                    <a:lstStyle/>
                    <a:p>
                      <a:pPr algn="ctr"/>
                      <a:r>
                        <a:rPr lang="en-US" sz="2000" dirty="0"/>
                        <a:t>58%</a:t>
                      </a:r>
                    </a:p>
                  </a:txBody>
                  <a:tcPr/>
                </a:tc>
                <a:extLst>
                  <a:ext uri="{0D108BD9-81ED-4DB2-BD59-A6C34878D82A}">
                    <a16:rowId xmlns:a16="http://schemas.microsoft.com/office/drawing/2014/main" val="2518426285"/>
                  </a:ext>
                </a:extLst>
              </a:tr>
              <a:tr h="1336882">
                <a:tc>
                  <a:txBody>
                    <a:bodyPr/>
                    <a:lstStyle/>
                    <a:p>
                      <a:pPr algn="l"/>
                      <a:r>
                        <a:rPr lang="en-US" sz="2000" dirty="0"/>
                        <a:t>Measure C: Enrolled in higher education, or in some other post secondary education or training programs, or competitively employed or in some other employment </a:t>
                      </a:r>
                    </a:p>
                  </a:txBody>
                  <a:tcPr/>
                </a:tc>
                <a:tc>
                  <a:txBody>
                    <a:bodyPr/>
                    <a:lstStyle/>
                    <a:p>
                      <a:pPr algn="ctr"/>
                      <a:r>
                        <a:rPr lang="en-US" sz="2000" dirty="0"/>
                        <a:t>74.5% (2135)</a:t>
                      </a:r>
                    </a:p>
                  </a:txBody>
                  <a:tcPr/>
                </a:tc>
                <a:tc>
                  <a:txBody>
                    <a:bodyPr/>
                    <a:lstStyle/>
                    <a:p>
                      <a:pPr algn="ctr"/>
                      <a:r>
                        <a:rPr lang="en-US" sz="2000" dirty="0"/>
                        <a:t>73.7% (2103)</a:t>
                      </a:r>
                    </a:p>
                  </a:txBody>
                  <a:tcPr/>
                </a:tc>
                <a:tc>
                  <a:txBody>
                    <a:bodyPr/>
                    <a:lstStyle/>
                    <a:p>
                      <a:pPr algn="ctr"/>
                      <a:r>
                        <a:rPr lang="en-US" sz="2000" dirty="0"/>
                        <a:t>76% (met target)</a:t>
                      </a:r>
                    </a:p>
                  </a:txBody>
                  <a:tcPr/>
                </a:tc>
                <a:extLst>
                  <a:ext uri="{0D108BD9-81ED-4DB2-BD59-A6C34878D82A}">
                    <a16:rowId xmlns:a16="http://schemas.microsoft.com/office/drawing/2014/main" val="3715343211"/>
                  </a:ext>
                </a:extLst>
              </a:tr>
              <a:tr h="535512">
                <a:tc>
                  <a:txBody>
                    <a:bodyPr/>
                    <a:lstStyle/>
                    <a:p>
                      <a:pPr algn="l"/>
                      <a:r>
                        <a:rPr lang="en-US" sz="2000" dirty="0"/>
                        <a:t>Not engaged</a:t>
                      </a:r>
                    </a:p>
                  </a:txBody>
                  <a:tcPr/>
                </a:tc>
                <a:tc>
                  <a:txBody>
                    <a:bodyPr/>
                    <a:lstStyle/>
                    <a:p>
                      <a:pPr algn="ctr"/>
                      <a:r>
                        <a:rPr lang="en-US" sz="2000" dirty="0"/>
                        <a:t>25.5% (731)</a:t>
                      </a:r>
                    </a:p>
                  </a:txBody>
                  <a:tcPr/>
                </a:tc>
                <a:tc>
                  <a:txBody>
                    <a:bodyPr/>
                    <a:lstStyle/>
                    <a:p>
                      <a:pPr algn="ctr"/>
                      <a:r>
                        <a:rPr lang="en-US" sz="2000" dirty="0"/>
                        <a:t>26.3% (752)</a:t>
                      </a:r>
                    </a:p>
                  </a:txBody>
                  <a:tcPr/>
                </a:tc>
                <a:tc>
                  <a:txBody>
                    <a:bodyPr/>
                    <a:lstStyle/>
                    <a:p>
                      <a:pPr algn="ctr"/>
                      <a:r>
                        <a:rPr lang="en-US" sz="2000" dirty="0"/>
                        <a:t>NA</a:t>
                      </a:r>
                    </a:p>
                  </a:txBody>
                  <a:tcPr/>
                </a:tc>
                <a:extLst>
                  <a:ext uri="{0D108BD9-81ED-4DB2-BD59-A6C34878D82A}">
                    <a16:rowId xmlns:a16="http://schemas.microsoft.com/office/drawing/2014/main" val="3917727772"/>
                  </a:ext>
                </a:extLst>
              </a:tr>
            </a:tbl>
          </a:graphicData>
        </a:graphic>
      </p:graphicFrame>
      <p:sp>
        <p:nvSpPr>
          <p:cNvPr id="2" name="Title 1">
            <a:extLst>
              <a:ext uri="{FF2B5EF4-FFF2-40B4-BE49-F238E27FC236}">
                <a16:creationId xmlns:a16="http://schemas.microsoft.com/office/drawing/2014/main" id="{E75A77FD-A1D0-FDAD-3941-1193BAF87208}"/>
              </a:ext>
            </a:extLst>
          </p:cNvPr>
          <p:cNvSpPr>
            <a:spLocks noGrp="1"/>
          </p:cNvSpPr>
          <p:nvPr>
            <p:ph type="title"/>
          </p:nvPr>
        </p:nvSpPr>
        <p:spPr>
          <a:xfrm>
            <a:off x="2105890" y="365125"/>
            <a:ext cx="9694683" cy="1325563"/>
          </a:xfrm>
        </p:spPr>
        <p:txBody>
          <a:bodyPr/>
          <a:lstStyle/>
          <a:p>
            <a:r>
              <a:rPr lang="en-US" dirty="0"/>
              <a:t>Oregon: Results for Leavers in SY2022-23</a:t>
            </a:r>
          </a:p>
        </p:txBody>
      </p:sp>
      <p:sp>
        <p:nvSpPr>
          <p:cNvPr id="4" name="Slide Number Placeholder 3">
            <a:extLst>
              <a:ext uri="{FF2B5EF4-FFF2-40B4-BE49-F238E27FC236}">
                <a16:creationId xmlns:a16="http://schemas.microsoft.com/office/drawing/2014/main" id="{26F12407-EE15-1C00-6360-E32CA0CB251F}"/>
              </a:ext>
            </a:extLst>
          </p:cNvPr>
          <p:cNvSpPr>
            <a:spLocks noGrp="1"/>
          </p:cNvSpPr>
          <p:nvPr>
            <p:ph type="sldNum" sz="quarter" idx="12"/>
          </p:nvPr>
        </p:nvSpPr>
        <p:spPr>
          <a:xfrm>
            <a:off x="9220200" y="6121047"/>
            <a:ext cx="2743200" cy="365125"/>
          </a:xfrm>
        </p:spPr>
        <p:txBody>
          <a:bodyPr/>
          <a:lstStyle/>
          <a:p>
            <a:fld id="{C58A48C9-2711-48EB-BD8E-2BFD34AD23C5}" type="slidenum">
              <a:rPr lang="en-US" smtClean="0"/>
              <a:t>15</a:t>
            </a:fld>
            <a:endParaRPr lang="en-US" dirty="0"/>
          </a:p>
        </p:txBody>
      </p:sp>
      <p:sp>
        <p:nvSpPr>
          <p:cNvPr id="5" name="Footer Placeholder 4">
            <a:extLst>
              <a:ext uri="{FF2B5EF4-FFF2-40B4-BE49-F238E27FC236}">
                <a16:creationId xmlns:a16="http://schemas.microsoft.com/office/drawing/2014/main" id="{5108CB8F-223B-9056-B3DF-B60D5D4D8AE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826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1A3DF25E-9712-A6A2-97EA-253D9D5AFE89}"/>
              </a:ext>
            </a:extLst>
          </p:cNvPr>
          <p:cNvGraphicFramePr>
            <a:graphicFrameLocks noGrp="1"/>
          </p:cNvGraphicFramePr>
          <p:nvPr>
            <p:extLst>
              <p:ext uri="{D42A27DB-BD31-4B8C-83A1-F6EECF244321}">
                <p14:modId xmlns:p14="http://schemas.microsoft.com/office/powerpoint/2010/main" val="3880233930"/>
              </p:ext>
            </p:extLst>
          </p:nvPr>
        </p:nvGraphicFramePr>
        <p:xfrm>
          <a:off x="1764167" y="286989"/>
          <a:ext cx="9389255" cy="64637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9257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DF56B6-47FB-41C1-A801-4AED696452CB}"/>
              </a:ext>
            </a:extLst>
          </p:cNvPr>
          <p:cNvPicPr>
            <a:picLocks noChangeAspect="1"/>
          </p:cNvPicPr>
          <p:nvPr/>
        </p:nvPicPr>
        <p:blipFill>
          <a:blip r:embed="rId3"/>
          <a:stretch>
            <a:fillRect/>
          </a:stretch>
        </p:blipFill>
        <p:spPr>
          <a:xfrm>
            <a:off x="127805" y="1039091"/>
            <a:ext cx="11936389" cy="5929746"/>
          </a:xfrm>
          <a:prstGeom prst="rect">
            <a:avLst/>
          </a:prstGeom>
        </p:spPr>
      </p:pic>
      <p:sp>
        <p:nvSpPr>
          <p:cNvPr id="9" name="Slide Number Placeholder 8">
            <a:extLst>
              <a:ext uri="{FF2B5EF4-FFF2-40B4-BE49-F238E27FC236}">
                <a16:creationId xmlns:a16="http://schemas.microsoft.com/office/drawing/2014/main" id="{D37459A4-2C0C-FA00-548C-E481AEC5ABB7}"/>
              </a:ext>
            </a:extLst>
          </p:cNvPr>
          <p:cNvSpPr>
            <a:spLocks noGrp="1"/>
          </p:cNvSpPr>
          <p:nvPr>
            <p:ph type="sldNum" sz="quarter" idx="12"/>
          </p:nvPr>
        </p:nvSpPr>
        <p:spPr/>
        <p:txBody>
          <a:bodyPr/>
          <a:lstStyle/>
          <a:p>
            <a:fld id="{C58A48C9-2711-48EB-BD8E-2BFD34AD23C5}" type="slidenum">
              <a:rPr lang="en-US" smtClean="0"/>
              <a:t>17</a:t>
            </a:fld>
            <a:endParaRPr lang="en-US" dirty="0"/>
          </a:p>
        </p:txBody>
      </p:sp>
      <p:sp>
        <p:nvSpPr>
          <p:cNvPr id="10" name="Footer Placeholder 9">
            <a:extLst>
              <a:ext uri="{FF2B5EF4-FFF2-40B4-BE49-F238E27FC236}">
                <a16:creationId xmlns:a16="http://schemas.microsoft.com/office/drawing/2014/main" id="{B8CD57F1-6014-DE5D-086D-BB0F8962C81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14682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D1E71-3083-CF29-6EE6-7486184E92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3930570-9A79-9B09-69AA-DC7C785BE8E4}"/>
              </a:ext>
            </a:extLst>
          </p:cNvPr>
          <p:cNvSpPr>
            <a:spLocks noGrp="1"/>
          </p:cNvSpPr>
          <p:nvPr>
            <p:ph type="ctrTitle"/>
          </p:nvPr>
        </p:nvSpPr>
        <p:spPr/>
        <p:txBody>
          <a:bodyPr/>
          <a:lstStyle/>
          <a:p>
            <a:r>
              <a:rPr lang="en-US" dirty="0"/>
              <a:t>Locate Your PSO Data  </a:t>
            </a:r>
          </a:p>
        </p:txBody>
      </p:sp>
      <p:sp>
        <p:nvSpPr>
          <p:cNvPr id="5" name="Subtitle 4">
            <a:extLst>
              <a:ext uri="{FF2B5EF4-FFF2-40B4-BE49-F238E27FC236}">
                <a16:creationId xmlns:a16="http://schemas.microsoft.com/office/drawing/2014/main" id="{1EC06CB4-0080-8B41-AD4E-4A6DA153CC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36891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A9A29EC-8F1D-F2ED-A1EB-85850B3D509D}"/>
              </a:ext>
            </a:extLst>
          </p:cNvPr>
          <p:cNvSpPr>
            <a:spLocks noGrp="1"/>
          </p:cNvSpPr>
          <p:nvPr>
            <p:ph type="title"/>
          </p:nvPr>
        </p:nvSpPr>
        <p:spPr>
          <a:xfrm>
            <a:off x="1157422" y="43519"/>
            <a:ext cx="10515600" cy="919007"/>
          </a:xfrm>
        </p:spPr>
        <p:txBody>
          <a:bodyPr/>
          <a:lstStyle/>
          <a:p>
            <a:pPr algn="ctr"/>
            <a:r>
              <a:rPr lang="en-US" dirty="0"/>
              <a:t>Post School Outcomes Data Sources</a:t>
            </a:r>
          </a:p>
        </p:txBody>
      </p:sp>
      <p:sp>
        <p:nvSpPr>
          <p:cNvPr id="18" name="Text Placeholder 17">
            <a:extLst>
              <a:ext uri="{FF2B5EF4-FFF2-40B4-BE49-F238E27FC236}">
                <a16:creationId xmlns:a16="http://schemas.microsoft.com/office/drawing/2014/main" id="{75227FCD-29CA-01EB-B82E-793ABCCCA973}"/>
              </a:ext>
            </a:extLst>
          </p:cNvPr>
          <p:cNvSpPr>
            <a:spLocks noGrp="1"/>
          </p:cNvSpPr>
          <p:nvPr>
            <p:ph type="body" idx="1"/>
          </p:nvPr>
        </p:nvSpPr>
        <p:spPr>
          <a:xfrm>
            <a:off x="6436096" y="1920240"/>
            <a:ext cx="5391214" cy="457200"/>
          </a:xfrm>
          <a:ln>
            <a:solidFill>
              <a:schemeClr val="accent1"/>
            </a:solidFill>
          </a:ln>
        </p:spPr>
        <p:txBody>
          <a:bodyPr>
            <a:normAutofit/>
          </a:bodyPr>
          <a:lstStyle/>
          <a:p>
            <a:pPr algn="ctr"/>
            <a:r>
              <a:rPr lang="en-US" dirty="0"/>
              <a:t>PSO App</a:t>
            </a:r>
          </a:p>
        </p:txBody>
      </p:sp>
      <p:sp>
        <p:nvSpPr>
          <p:cNvPr id="16" name="Content Placeholder 15">
            <a:extLst>
              <a:ext uri="{FF2B5EF4-FFF2-40B4-BE49-F238E27FC236}">
                <a16:creationId xmlns:a16="http://schemas.microsoft.com/office/drawing/2014/main" id="{7F9E54B4-993C-A164-5E0B-EE214152A4D9}"/>
              </a:ext>
            </a:extLst>
          </p:cNvPr>
          <p:cNvSpPr>
            <a:spLocks noGrp="1"/>
          </p:cNvSpPr>
          <p:nvPr>
            <p:ph sz="half" idx="2"/>
          </p:nvPr>
        </p:nvSpPr>
        <p:spPr>
          <a:xfrm>
            <a:off x="6436095" y="2468880"/>
            <a:ext cx="5391215" cy="3684588"/>
          </a:xfrm>
          <a:ln>
            <a:solidFill>
              <a:schemeClr val="accent1"/>
            </a:solidFill>
          </a:ln>
        </p:spPr>
        <p:txBody>
          <a:bodyPr>
            <a:normAutofit/>
          </a:bodyPr>
          <a:lstStyle/>
          <a:p>
            <a:r>
              <a:rPr lang="en-US" sz="2400" dirty="0"/>
              <a:t>Online application embedded within ODE’s data collection system.  </a:t>
            </a:r>
          </a:p>
          <a:p>
            <a:r>
              <a:rPr lang="en-US" sz="2400" dirty="0"/>
              <a:t>Must be a PSO data manager to access </a:t>
            </a:r>
          </a:p>
          <a:p>
            <a:r>
              <a:rPr lang="en-US" sz="2400" dirty="0"/>
              <a:t>Requires approval from District Security Administrator</a:t>
            </a:r>
          </a:p>
          <a:p>
            <a:r>
              <a:rPr lang="en-US" sz="2400" dirty="0"/>
              <a:t>Detailed data that includes demographics, rates of response, school of attendance. </a:t>
            </a:r>
          </a:p>
        </p:txBody>
      </p:sp>
      <p:sp>
        <p:nvSpPr>
          <p:cNvPr id="19" name="Text Placeholder 18">
            <a:extLst>
              <a:ext uri="{FF2B5EF4-FFF2-40B4-BE49-F238E27FC236}">
                <a16:creationId xmlns:a16="http://schemas.microsoft.com/office/drawing/2014/main" id="{B8CCCFC7-054C-F202-CCC6-1CDA5F1B6C45}"/>
              </a:ext>
            </a:extLst>
          </p:cNvPr>
          <p:cNvSpPr>
            <a:spLocks noGrp="1"/>
          </p:cNvSpPr>
          <p:nvPr>
            <p:ph type="body" sz="quarter" idx="3"/>
          </p:nvPr>
        </p:nvSpPr>
        <p:spPr>
          <a:xfrm>
            <a:off x="339291" y="1920240"/>
            <a:ext cx="5416616" cy="457200"/>
          </a:xfrm>
          <a:ln>
            <a:solidFill>
              <a:schemeClr val="accent1"/>
            </a:solidFill>
          </a:ln>
        </p:spPr>
        <p:txBody>
          <a:bodyPr>
            <a:normAutofit/>
          </a:bodyPr>
          <a:lstStyle/>
          <a:p>
            <a:pPr algn="ctr"/>
            <a:r>
              <a:rPr lang="en-US" dirty="0"/>
              <a:t>ODE’s Special Education Profiles</a:t>
            </a:r>
          </a:p>
        </p:txBody>
      </p:sp>
      <p:sp>
        <p:nvSpPr>
          <p:cNvPr id="20" name="Content Placeholder 19">
            <a:extLst>
              <a:ext uri="{FF2B5EF4-FFF2-40B4-BE49-F238E27FC236}">
                <a16:creationId xmlns:a16="http://schemas.microsoft.com/office/drawing/2014/main" id="{3FFE50AC-41DD-10D2-2069-CEA93FEDEED4}"/>
              </a:ext>
            </a:extLst>
          </p:cNvPr>
          <p:cNvSpPr>
            <a:spLocks noGrp="1"/>
          </p:cNvSpPr>
          <p:nvPr>
            <p:ph sz="quarter" idx="4"/>
          </p:nvPr>
        </p:nvSpPr>
        <p:spPr>
          <a:xfrm>
            <a:off x="339291" y="2468880"/>
            <a:ext cx="5416616" cy="3684588"/>
          </a:xfrm>
          <a:ln>
            <a:solidFill>
              <a:schemeClr val="accent1"/>
            </a:solidFill>
          </a:ln>
        </p:spPr>
        <p:txBody>
          <a:bodyPr>
            <a:normAutofit/>
          </a:bodyPr>
          <a:lstStyle/>
          <a:p>
            <a:r>
              <a:rPr lang="en-US" sz="2400" dirty="0"/>
              <a:t>ODE webpage dedicated to accountability data</a:t>
            </a:r>
          </a:p>
          <a:p>
            <a:r>
              <a:rPr lang="en-US" sz="2400" dirty="0"/>
              <a:t>Accessible to anyone</a:t>
            </a:r>
          </a:p>
          <a:p>
            <a:r>
              <a:rPr lang="en-US" sz="2400" dirty="0"/>
              <a:t>District specific data</a:t>
            </a:r>
          </a:p>
          <a:p>
            <a:r>
              <a:rPr lang="en-US" sz="2400" dirty="0"/>
              <a:t>General data </a:t>
            </a:r>
          </a:p>
          <a:p>
            <a:pPr marL="0" indent="0">
              <a:buNone/>
            </a:pPr>
            <a:r>
              <a:rPr lang="en-US" dirty="0"/>
              <a:t> </a:t>
            </a:r>
          </a:p>
          <a:p>
            <a:pPr marL="0" indent="0">
              <a:buNone/>
            </a:pPr>
            <a:endParaRPr lang="en-US" dirty="0"/>
          </a:p>
        </p:txBody>
      </p:sp>
      <p:sp>
        <p:nvSpPr>
          <p:cNvPr id="7" name="Footer Placeholder 6">
            <a:extLst>
              <a:ext uri="{FF2B5EF4-FFF2-40B4-BE49-F238E27FC236}">
                <a16:creationId xmlns:a16="http://schemas.microsoft.com/office/drawing/2014/main" id="{15F75A9D-259A-611D-2F0A-9A0CB9DAD07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CB0D019-A597-B169-2650-82CE3FA4806C}"/>
              </a:ext>
            </a:extLst>
          </p:cNvPr>
          <p:cNvSpPr>
            <a:spLocks noGrp="1"/>
          </p:cNvSpPr>
          <p:nvPr>
            <p:ph type="sldNum" sz="quarter" idx="12"/>
          </p:nvPr>
        </p:nvSpPr>
        <p:spPr/>
        <p:txBody>
          <a:bodyPr/>
          <a:lstStyle/>
          <a:p>
            <a:fld id="{C58A48C9-2711-48EB-BD8E-2BFD34AD23C5}" type="slidenum">
              <a:rPr lang="en-US" smtClean="0"/>
              <a:t>19</a:t>
            </a:fld>
            <a:endParaRPr lang="en-US" dirty="0"/>
          </a:p>
        </p:txBody>
      </p:sp>
      <p:pic>
        <p:nvPicPr>
          <p:cNvPr id="22" name="Picture 21">
            <a:extLst>
              <a:ext uri="{FF2B5EF4-FFF2-40B4-BE49-F238E27FC236}">
                <a16:creationId xmlns:a16="http://schemas.microsoft.com/office/drawing/2014/main" id="{9349018F-1D8D-989F-73E1-060E2D3FAC41}"/>
              </a:ext>
            </a:extLst>
          </p:cNvPr>
          <p:cNvPicPr>
            <a:picLocks noChangeAspect="1"/>
          </p:cNvPicPr>
          <p:nvPr/>
        </p:nvPicPr>
        <p:blipFill>
          <a:blip r:embed="rId3"/>
          <a:stretch>
            <a:fillRect/>
          </a:stretch>
        </p:blipFill>
        <p:spPr>
          <a:xfrm>
            <a:off x="6969992" y="1260158"/>
            <a:ext cx="4323420" cy="457200"/>
          </a:xfrm>
          <a:prstGeom prst="rect">
            <a:avLst/>
          </a:prstGeom>
        </p:spPr>
      </p:pic>
      <p:pic>
        <p:nvPicPr>
          <p:cNvPr id="26" name="Picture 25">
            <a:extLst>
              <a:ext uri="{FF2B5EF4-FFF2-40B4-BE49-F238E27FC236}">
                <a16:creationId xmlns:a16="http://schemas.microsoft.com/office/drawing/2014/main" id="{EB3B33B7-C1D6-75B4-40EC-FF2C724E467B}"/>
              </a:ext>
            </a:extLst>
          </p:cNvPr>
          <p:cNvPicPr>
            <a:picLocks noChangeAspect="1"/>
          </p:cNvPicPr>
          <p:nvPr/>
        </p:nvPicPr>
        <p:blipFill>
          <a:blip r:embed="rId4"/>
          <a:stretch>
            <a:fillRect/>
          </a:stretch>
        </p:blipFill>
        <p:spPr>
          <a:xfrm>
            <a:off x="591968" y="1265176"/>
            <a:ext cx="4565820" cy="457200"/>
          </a:xfrm>
          <a:prstGeom prst="rect">
            <a:avLst/>
          </a:prstGeom>
        </p:spPr>
      </p:pic>
    </p:spTree>
    <p:extLst>
      <p:ext uri="{BB962C8B-B14F-4D97-AF65-F5344CB8AC3E}">
        <p14:creationId xmlns:p14="http://schemas.microsoft.com/office/powerpoint/2010/main" val="373471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6A19A-CBD3-D9C9-DA32-BB45A459EF33}"/>
              </a:ext>
            </a:extLst>
          </p:cNvPr>
          <p:cNvSpPr>
            <a:spLocks noGrp="1"/>
          </p:cNvSpPr>
          <p:nvPr>
            <p:ph type="title"/>
          </p:nvPr>
        </p:nvSpPr>
        <p:spPr>
          <a:xfrm>
            <a:off x="1928192" y="626578"/>
            <a:ext cx="9067800" cy="1009651"/>
          </a:xfrm>
        </p:spPr>
        <p:txBody>
          <a:bodyPr/>
          <a:lstStyle/>
          <a:p>
            <a:r>
              <a:rPr lang="en-US" dirty="0"/>
              <a:t>Purpose </a:t>
            </a:r>
          </a:p>
        </p:txBody>
      </p:sp>
      <p:sp>
        <p:nvSpPr>
          <p:cNvPr id="3" name="Content Placeholder 2">
            <a:extLst>
              <a:ext uri="{FF2B5EF4-FFF2-40B4-BE49-F238E27FC236}">
                <a16:creationId xmlns:a16="http://schemas.microsoft.com/office/drawing/2014/main" id="{118C4DBE-4908-4556-60BB-148FDDB2ECD7}"/>
              </a:ext>
            </a:extLst>
          </p:cNvPr>
          <p:cNvSpPr>
            <a:spLocks noGrp="1"/>
          </p:cNvSpPr>
          <p:nvPr>
            <p:ph idx="1"/>
          </p:nvPr>
        </p:nvSpPr>
        <p:spPr/>
        <p:txBody>
          <a:bodyPr/>
          <a:lstStyle/>
          <a:p>
            <a:r>
              <a:rPr lang="en-US" dirty="0"/>
              <a:t>This session will cover steps for leveraging </a:t>
            </a:r>
            <a:r>
              <a:rPr lang="en-US" dirty="0" err="1"/>
              <a:t>post-school</a:t>
            </a:r>
            <a:r>
              <a:rPr lang="en-US" dirty="0"/>
              <a:t> outcome (PSO) data to improve transition program practices. </a:t>
            </a:r>
          </a:p>
          <a:p>
            <a:r>
              <a:rPr lang="en-US" dirty="0"/>
              <a:t>Participants will learn how to locate and interpret state and district-specific PSO data, analyze trends and gaps, and identify strategies and resources for improving transition program effectiveness.</a:t>
            </a:r>
          </a:p>
          <a:p>
            <a:endParaRPr lang="en-US" dirty="0"/>
          </a:p>
        </p:txBody>
      </p:sp>
      <p:sp>
        <p:nvSpPr>
          <p:cNvPr id="5" name="Slide Number Placeholder 4">
            <a:extLst>
              <a:ext uri="{FF2B5EF4-FFF2-40B4-BE49-F238E27FC236}">
                <a16:creationId xmlns:a16="http://schemas.microsoft.com/office/drawing/2014/main" id="{590E130C-29AC-28AC-A727-CBC529E8C2BC}"/>
              </a:ext>
            </a:extLst>
          </p:cNvPr>
          <p:cNvSpPr>
            <a:spLocks noGrp="1"/>
          </p:cNvSpPr>
          <p:nvPr>
            <p:ph type="sldNum" sz="quarter" idx="12"/>
          </p:nvPr>
        </p:nvSpPr>
        <p:spPr>
          <a:xfrm>
            <a:off x="9129889" y="6048859"/>
            <a:ext cx="2743200" cy="365125"/>
          </a:xfrm>
        </p:spPr>
        <p:txBody>
          <a:bodyPr/>
          <a:lstStyle/>
          <a:p>
            <a:fld id="{C58A48C9-2711-48EB-BD8E-2BFD34AD23C5}" type="slidenum">
              <a:rPr lang="en-US" sz="1800" smtClean="0">
                <a:solidFill>
                  <a:srgbClr val="002060"/>
                </a:solidFill>
              </a:rPr>
              <a:t>2</a:t>
            </a:fld>
            <a:endParaRPr lang="en-US" sz="1800" dirty="0">
              <a:solidFill>
                <a:srgbClr val="002060"/>
              </a:solidFill>
            </a:endParaRPr>
          </a:p>
        </p:txBody>
      </p:sp>
      <p:sp>
        <p:nvSpPr>
          <p:cNvPr id="6" name="Footer Placeholder 5">
            <a:extLst>
              <a:ext uri="{FF2B5EF4-FFF2-40B4-BE49-F238E27FC236}">
                <a16:creationId xmlns:a16="http://schemas.microsoft.com/office/drawing/2014/main" id="{BE9042AA-446E-AD88-4B0C-DEF9B88E732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58727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0B74E-FCC2-C450-E4D7-B02BB1530BA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ECDE11-263D-7D80-9D3A-2C70E7098058}"/>
              </a:ext>
            </a:extLst>
          </p:cNvPr>
          <p:cNvSpPr>
            <a:spLocks noGrp="1"/>
          </p:cNvSpPr>
          <p:nvPr>
            <p:ph type="sldNum" sz="quarter" idx="12"/>
          </p:nvPr>
        </p:nvSpPr>
        <p:spPr>
          <a:xfrm>
            <a:off x="9185564" y="6084094"/>
            <a:ext cx="2743200" cy="365125"/>
          </a:xfrm>
        </p:spPr>
        <p:txBody>
          <a:bodyPr/>
          <a:lstStyle/>
          <a:p>
            <a:fld id="{C58A48C9-2711-48EB-BD8E-2BFD34AD23C5}" type="slidenum">
              <a:rPr lang="en-US" smtClean="0"/>
              <a:t>20</a:t>
            </a:fld>
            <a:endParaRPr lang="en-US" dirty="0"/>
          </a:p>
        </p:txBody>
      </p:sp>
      <p:sp>
        <p:nvSpPr>
          <p:cNvPr id="8" name="TextBox 7">
            <a:extLst>
              <a:ext uri="{FF2B5EF4-FFF2-40B4-BE49-F238E27FC236}">
                <a16:creationId xmlns:a16="http://schemas.microsoft.com/office/drawing/2014/main" id="{F6AFA5E5-635F-BD81-6309-E470F7044ADB}"/>
              </a:ext>
            </a:extLst>
          </p:cNvPr>
          <p:cNvSpPr txBox="1"/>
          <p:nvPr/>
        </p:nvSpPr>
        <p:spPr>
          <a:xfrm>
            <a:off x="2012372" y="15594"/>
            <a:ext cx="9285024" cy="523220"/>
          </a:xfrm>
          <a:prstGeom prst="rect">
            <a:avLst/>
          </a:prstGeom>
          <a:noFill/>
        </p:spPr>
        <p:txBody>
          <a:bodyPr wrap="square">
            <a:spAutoFit/>
          </a:bodyPr>
          <a:lstStyle/>
          <a:p>
            <a:r>
              <a:rPr lang="en-US" sz="2800" dirty="0"/>
              <a:t>https://www.ode.state.or.us/data/ReportCard/Reports/Index</a:t>
            </a:r>
          </a:p>
        </p:txBody>
      </p:sp>
      <p:pic>
        <p:nvPicPr>
          <p:cNvPr id="11" name="Content Placeholder 10" descr="A qr code with a dinosaur&#10;&#10;AI-generated content may be incorrect.">
            <a:extLst>
              <a:ext uri="{FF2B5EF4-FFF2-40B4-BE49-F238E27FC236}">
                <a16:creationId xmlns:a16="http://schemas.microsoft.com/office/drawing/2014/main" id="{3408E778-5990-8373-1A8E-596BF788E71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285483"/>
            <a:ext cx="3305767" cy="3305767"/>
          </a:xfrm>
        </p:spPr>
      </p:pic>
      <p:pic>
        <p:nvPicPr>
          <p:cNvPr id="17" name="Picture 16" descr="A graph of a student&#10;&#10;AI-generated content may be incorrect.">
            <a:extLst>
              <a:ext uri="{FF2B5EF4-FFF2-40B4-BE49-F238E27FC236}">
                <a16:creationId xmlns:a16="http://schemas.microsoft.com/office/drawing/2014/main" id="{7A73E718-F4DD-7F3B-AB86-BB0CBBD1C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8726" y="664839"/>
            <a:ext cx="6971826" cy="5528321"/>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806850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FB908-BCE3-C3DE-FB5F-3521C01E8340}"/>
              </a:ext>
            </a:extLst>
          </p:cNvPr>
          <p:cNvSpPr>
            <a:spLocks noGrp="1"/>
          </p:cNvSpPr>
          <p:nvPr>
            <p:ph type="title"/>
          </p:nvPr>
        </p:nvSpPr>
        <p:spPr>
          <a:xfrm>
            <a:off x="1898974" y="365125"/>
            <a:ext cx="9454825" cy="1325563"/>
          </a:xfrm>
        </p:spPr>
        <p:txBody>
          <a:bodyPr/>
          <a:lstStyle/>
          <a:p>
            <a:r>
              <a:rPr lang="en-US" dirty="0">
                <a:latin typeface="Calibri Light" panose="020F0302020204030204" pitchFamily="34" charset="0"/>
                <a:cs typeface="Calibri Light" panose="020F0302020204030204" pitchFamily="34" charset="0"/>
              </a:rPr>
              <a:t>Locate your district within the PSO App</a:t>
            </a:r>
          </a:p>
        </p:txBody>
      </p:sp>
      <p:sp>
        <p:nvSpPr>
          <p:cNvPr id="3" name="Content Placeholder 2"/>
          <p:cNvSpPr>
            <a:spLocks noGrp="1"/>
          </p:cNvSpPr>
          <p:nvPr>
            <p:ph idx="1"/>
          </p:nvPr>
        </p:nvSpPr>
        <p:spPr>
          <a:xfrm>
            <a:off x="838200" y="1546412"/>
            <a:ext cx="10515600" cy="4942256"/>
          </a:xfrm>
        </p:spPr>
        <p:txBody>
          <a:bodyPr>
            <a:noAutofit/>
          </a:bodyPr>
          <a:lstStyle/>
          <a:p>
            <a:pPr marL="1425575"/>
            <a:r>
              <a:rPr lang="en-US" sz="2400" dirty="0"/>
              <a:t>Scroll past the Follow-Up Dashboard for the district </a:t>
            </a:r>
          </a:p>
          <a:p>
            <a:pPr marL="0" indent="0">
              <a:buNone/>
            </a:pPr>
            <a:endParaRPr lang="en-US" sz="2600" dirty="0"/>
          </a:p>
          <a:p>
            <a:pPr marL="0" indent="0">
              <a:buNone/>
            </a:pPr>
            <a:endParaRPr lang="en-US" sz="2600" dirty="0"/>
          </a:p>
          <a:p>
            <a:pPr marL="0" indent="0">
              <a:buNone/>
            </a:pPr>
            <a:endParaRPr lang="en-US" sz="2600" dirty="0"/>
          </a:p>
          <a:p>
            <a:pPr marL="1425575"/>
            <a:endParaRPr lang="en-US" sz="2600" dirty="0"/>
          </a:p>
          <a:p>
            <a:pPr marL="1425575"/>
            <a:r>
              <a:rPr lang="en-US" sz="2600" dirty="0"/>
              <a:t>Click on Data Entry in Follow-Up Data Entry window</a:t>
            </a:r>
          </a:p>
        </p:txBody>
      </p:sp>
      <p:pic>
        <p:nvPicPr>
          <p:cNvPr id="6" name="Picture 5"/>
          <p:cNvPicPr>
            <a:picLocks noChangeAspect="1"/>
          </p:cNvPicPr>
          <p:nvPr/>
        </p:nvPicPr>
        <p:blipFill>
          <a:blip r:embed="rId3"/>
          <a:stretch>
            <a:fillRect/>
          </a:stretch>
        </p:blipFill>
        <p:spPr>
          <a:xfrm>
            <a:off x="435935" y="3995582"/>
            <a:ext cx="1463040" cy="404076"/>
          </a:xfrm>
          <a:prstGeom prst="rect">
            <a:avLst/>
          </a:prstGeom>
          <a:effectLst>
            <a:outerShdw blurRad="50800" dist="38100" dir="2700000" algn="tl" rotWithShape="0">
              <a:prstClr val="black">
                <a:alpha val="40000"/>
              </a:prstClr>
            </a:outerShdw>
          </a:effectLst>
        </p:spPr>
      </p:pic>
      <p:pic>
        <p:nvPicPr>
          <p:cNvPr id="10" name="Picture 2" descr="Inline imag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773993" y="92279"/>
            <a:ext cx="1209625" cy="6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a:extLst>
              <a:ext uri="{FF2B5EF4-FFF2-40B4-BE49-F238E27FC236}">
                <a16:creationId xmlns:a16="http://schemas.microsoft.com/office/drawing/2014/main" id="{0B4D9170-43F6-1FBA-05EF-63D9C8C9EC2A}"/>
              </a:ext>
            </a:extLst>
          </p:cNvPr>
          <p:cNvGrpSpPr/>
          <p:nvPr/>
        </p:nvGrpSpPr>
        <p:grpSpPr>
          <a:xfrm>
            <a:off x="2205318" y="4410634"/>
            <a:ext cx="7826184" cy="2479083"/>
            <a:chOff x="1663531" y="3152840"/>
            <a:chExt cx="8847587" cy="3467400"/>
          </a:xfrm>
        </p:grpSpPr>
        <p:grpSp>
          <p:nvGrpSpPr>
            <p:cNvPr id="18" name="Group 17">
              <a:extLst>
                <a:ext uri="{FF2B5EF4-FFF2-40B4-BE49-F238E27FC236}">
                  <a16:creationId xmlns:a16="http://schemas.microsoft.com/office/drawing/2014/main" id="{E969BCBF-5A67-EFA7-7BEA-41011798D464}"/>
                </a:ext>
              </a:extLst>
            </p:cNvPr>
            <p:cNvGrpSpPr/>
            <p:nvPr/>
          </p:nvGrpSpPr>
          <p:grpSpPr>
            <a:xfrm>
              <a:off x="1663531" y="3152840"/>
              <a:ext cx="8847587" cy="3467400"/>
              <a:chOff x="2093547" y="3298321"/>
              <a:chExt cx="8847587" cy="3467400"/>
            </a:xfrm>
          </p:grpSpPr>
          <p:pic>
            <p:nvPicPr>
              <p:cNvPr id="16" name="Picture 15">
                <a:extLst>
                  <a:ext uri="{FF2B5EF4-FFF2-40B4-BE49-F238E27FC236}">
                    <a16:creationId xmlns:a16="http://schemas.microsoft.com/office/drawing/2014/main" id="{1655E847-A65A-B4FA-103D-6F2696ADFFB7}"/>
                  </a:ext>
                </a:extLst>
              </p:cNvPr>
              <p:cNvPicPr>
                <a:picLocks noChangeAspect="1"/>
              </p:cNvPicPr>
              <p:nvPr/>
            </p:nvPicPr>
            <p:blipFill>
              <a:blip r:embed="rId5"/>
              <a:stretch>
                <a:fillRect/>
              </a:stretch>
            </p:blipFill>
            <p:spPr>
              <a:xfrm>
                <a:off x="2093547" y="3298321"/>
                <a:ext cx="8847587" cy="3467400"/>
              </a:xfrm>
              <a:prstGeom prst="rect">
                <a:avLst/>
              </a:prstGeom>
            </p:spPr>
          </p:pic>
          <p:pic>
            <p:nvPicPr>
              <p:cNvPr id="17" name="Picture 16">
                <a:extLst>
                  <a:ext uri="{FF2B5EF4-FFF2-40B4-BE49-F238E27FC236}">
                    <a16:creationId xmlns:a16="http://schemas.microsoft.com/office/drawing/2014/main" id="{395BC689-A9B0-9B62-8CEB-C0A92C2D8DC6}"/>
                  </a:ext>
                </a:extLst>
              </p:cNvPr>
              <p:cNvPicPr>
                <a:picLocks noChangeAspect="1"/>
              </p:cNvPicPr>
              <p:nvPr/>
            </p:nvPicPr>
            <p:blipFill>
              <a:blip r:embed="rId6"/>
              <a:stretch>
                <a:fillRect/>
              </a:stretch>
            </p:blipFill>
            <p:spPr>
              <a:xfrm>
                <a:off x="8705249" y="5126150"/>
                <a:ext cx="331175" cy="316121"/>
              </a:xfrm>
              <a:prstGeom prst="rect">
                <a:avLst/>
              </a:prstGeom>
            </p:spPr>
          </p:pic>
        </p:grpSp>
        <p:pic>
          <p:nvPicPr>
            <p:cNvPr id="19" name="Picture 18">
              <a:extLst>
                <a:ext uri="{FF2B5EF4-FFF2-40B4-BE49-F238E27FC236}">
                  <a16:creationId xmlns:a16="http://schemas.microsoft.com/office/drawing/2014/main" id="{2063C320-5B95-4D0E-8A39-903ADD9200EB}"/>
                </a:ext>
              </a:extLst>
            </p:cNvPr>
            <p:cNvPicPr>
              <a:picLocks noChangeAspect="1"/>
            </p:cNvPicPr>
            <p:nvPr/>
          </p:nvPicPr>
          <p:blipFill>
            <a:blip r:embed="rId6"/>
            <a:stretch>
              <a:fillRect/>
            </a:stretch>
          </p:blipFill>
          <p:spPr>
            <a:xfrm>
              <a:off x="3277119" y="4980668"/>
              <a:ext cx="331175" cy="316121"/>
            </a:xfrm>
            <a:prstGeom prst="rect">
              <a:avLst/>
            </a:prstGeom>
          </p:spPr>
        </p:pic>
      </p:grpSp>
      <p:grpSp>
        <p:nvGrpSpPr>
          <p:cNvPr id="5" name="Group 4">
            <a:extLst>
              <a:ext uri="{FF2B5EF4-FFF2-40B4-BE49-F238E27FC236}">
                <a16:creationId xmlns:a16="http://schemas.microsoft.com/office/drawing/2014/main" id="{E6F4778F-0A38-6843-085B-5E6000372B94}"/>
              </a:ext>
            </a:extLst>
          </p:cNvPr>
          <p:cNvGrpSpPr/>
          <p:nvPr/>
        </p:nvGrpSpPr>
        <p:grpSpPr>
          <a:xfrm>
            <a:off x="2022045" y="2199590"/>
            <a:ext cx="8009457" cy="1358361"/>
            <a:chOff x="3118566" y="2102398"/>
            <a:chExt cx="8009457" cy="1358361"/>
          </a:xfrm>
        </p:grpSpPr>
        <p:pic>
          <p:nvPicPr>
            <p:cNvPr id="22" name="Picture 21">
              <a:extLst>
                <a:ext uri="{FF2B5EF4-FFF2-40B4-BE49-F238E27FC236}">
                  <a16:creationId xmlns:a16="http://schemas.microsoft.com/office/drawing/2014/main" id="{BF2C751D-532C-D97D-9A0B-6B38557E2895}"/>
                </a:ext>
              </a:extLst>
            </p:cNvPr>
            <p:cNvPicPr>
              <a:picLocks noChangeAspect="1"/>
            </p:cNvPicPr>
            <p:nvPr/>
          </p:nvPicPr>
          <p:blipFill>
            <a:blip r:embed="rId7"/>
            <a:stretch>
              <a:fillRect/>
            </a:stretch>
          </p:blipFill>
          <p:spPr>
            <a:xfrm>
              <a:off x="3118566" y="2102398"/>
              <a:ext cx="8009457" cy="1358361"/>
            </a:xfrm>
            <a:prstGeom prst="rect">
              <a:avLst/>
            </a:prstGeom>
            <a:ln>
              <a:solidFill>
                <a:schemeClr val="accent1"/>
              </a:solidFill>
            </a:ln>
          </p:spPr>
        </p:pic>
        <p:sp>
          <p:nvSpPr>
            <p:cNvPr id="24" name="TextBox 23">
              <a:extLst>
                <a:ext uri="{FF2B5EF4-FFF2-40B4-BE49-F238E27FC236}">
                  <a16:creationId xmlns:a16="http://schemas.microsoft.com/office/drawing/2014/main" id="{340EB15E-2DD5-FB53-EB53-71A1FCE17374}"/>
                </a:ext>
              </a:extLst>
            </p:cNvPr>
            <p:cNvSpPr txBox="1"/>
            <p:nvPr/>
          </p:nvSpPr>
          <p:spPr>
            <a:xfrm>
              <a:off x="3925570" y="2415759"/>
              <a:ext cx="1274526" cy="307777"/>
            </a:xfrm>
            <a:prstGeom prst="rect">
              <a:avLst/>
            </a:prstGeom>
            <a:solidFill>
              <a:srgbClr val="F7FBFF"/>
            </a:solidFill>
          </p:spPr>
          <p:txBody>
            <a:bodyPr wrap="square" rtlCol="0">
              <a:spAutoFit/>
            </a:bodyPr>
            <a:lstStyle/>
            <a:p>
              <a:r>
                <a:rPr lang="en-US" sz="1400" b="1" dirty="0">
                  <a:solidFill>
                    <a:srgbClr val="79888F"/>
                  </a:solidFill>
                </a:rPr>
                <a:t>My SD 411</a:t>
              </a:r>
            </a:p>
          </p:txBody>
        </p:sp>
      </p:grpSp>
      <p:sp>
        <p:nvSpPr>
          <p:cNvPr id="4" name="Rectangle 3">
            <a:extLst>
              <a:ext uri="{FF2B5EF4-FFF2-40B4-BE49-F238E27FC236}">
                <a16:creationId xmlns:a16="http://schemas.microsoft.com/office/drawing/2014/main" id="{DE91267D-C5A9-C70D-AB46-D716ECCE7757}"/>
              </a:ext>
            </a:extLst>
          </p:cNvPr>
          <p:cNvSpPr/>
          <p:nvPr/>
        </p:nvSpPr>
        <p:spPr>
          <a:xfrm>
            <a:off x="6513342" y="4399658"/>
            <a:ext cx="3518160" cy="2490059"/>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C0FD2632-1458-807A-3BB6-BFCF6295AF56}"/>
              </a:ext>
            </a:extLst>
          </p:cNvPr>
          <p:cNvSpPr>
            <a:spLocks noGrp="1"/>
          </p:cNvSpPr>
          <p:nvPr>
            <p:ph type="sldNum" sz="quarter" idx="12"/>
          </p:nvPr>
        </p:nvSpPr>
        <p:spPr>
          <a:xfrm>
            <a:off x="9240418" y="6158115"/>
            <a:ext cx="2743200" cy="365125"/>
          </a:xfrm>
        </p:spPr>
        <p:txBody>
          <a:bodyPr/>
          <a:lstStyle/>
          <a:p>
            <a:fld id="{C58A48C9-2711-48EB-BD8E-2BFD34AD23C5}" type="slidenum">
              <a:rPr lang="en-US" smtClean="0"/>
              <a:t>21</a:t>
            </a:fld>
            <a:endParaRPr lang="en-US" dirty="0"/>
          </a:p>
        </p:txBody>
      </p:sp>
      <p:sp>
        <p:nvSpPr>
          <p:cNvPr id="11" name="Footer Placeholder 10">
            <a:extLst>
              <a:ext uri="{FF2B5EF4-FFF2-40B4-BE49-F238E27FC236}">
                <a16:creationId xmlns:a16="http://schemas.microsoft.com/office/drawing/2014/main" id="{A406CE60-EFCA-C401-6197-B96E62C959D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8185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9270CB-3487-3A92-2BFC-26AE6056DB5C}"/>
              </a:ext>
            </a:extLst>
          </p:cNvPr>
          <p:cNvSpPr>
            <a:spLocks noGrp="1"/>
          </p:cNvSpPr>
          <p:nvPr>
            <p:ph type="title"/>
          </p:nvPr>
        </p:nvSpPr>
        <p:spPr>
          <a:xfrm>
            <a:off x="1969476" y="365125"/>
            <a:ext cx="9384323" cy="1325563"/>
          </a:xfrm>
        </p:spPr>
        <p:txBody>
          <a:bodyPr/>
          <a:lstStyle/>
          <a:p>
            <a:r>
              <a:rPr lang="en-US" dirty="0"/>
              <a:t>Follow-Up Collection Dashboard </a:t>
            </a:r>
          </a:p>
        </p:txBody>
      </p:sp>
      <p:sp>
        <p:nvSpPr>
          <p:cNvPr id="8" name="Content Placeholder 7">
            <a:extLst>
              <a:ext uri="{FF2B5EF4-FFF2-40B4-BE49-F238E27FC236}">
                <a16:creationId xmlns:a16="http://schemas.microsoft.com/office/drawing/2014/main" id="{B6C103B7-35E8-D3A0-FE29-5E26058DFA20}"/>
              </a:ext>
            </a:extLst>
          </p:cNvPr>
          <p:cNvSpPr>
            <a:spLocks noGrp="1"/>
          </p:cNvSpPr>
          <p:nvPr>
            <p:ph idx="1"/>
          </p:nvPr>
        </p:nvSpPr>
        <p:spPr>
          <a:xfrm>
            <a:off x="474009" y="1548943"/>
            <a:ext cx="11169602" cy="4351338"/>
          </a:xfrm>
        </p:spPr>
        <p:txBody>
          <a:bodyPr>
            <a:normAutofit/>
          </a:bodyPr>
          <a:lstStyle/>
          <a:p>
            <a:r>
              <a:rPr lang="en-US" sz="2400" dirty="0"/>
              <a:t>The Follow-Up Collection Dashboard shows the Status of the data collection, the Preliminary Response Rate, and Preliminary Engagement Outcomes. </a:t>
            </a:r>
          </a:p>
          <a:p>
            <a:r>
              <a:rPr lang="en-US" sz="2400" dirty="0"/>
              <a:t>This information is dynamic throughout data collection. It is preliminary until ODE verifies these data.  </a:t>
            </a:r>
          </a:p>
          <a:p>
            <a:r>
              <a:rPr lang="en-US" sz="2400" dirty="0"/>
              <a:t>Once verified, any adjustments are reflected in the Dashboard</a:t>
            </a:r>
          </a:p>
        </p:txBody>
      </p:sp>
      <p:pic>
        <p:nvPicPr>
          <p:cNvPr id="5" name="Picture 4">
            <a:extLst>
              <a:ext uri="{FF2B5EF4-FFF2-40B4-BE49-F238E27FC236}">
                <a16:creationId xmlns:a16="http://schemas.microsoft.com/office/drawing/2014/main" id="{C9F9F446-9988-FF84-8210-DE1C59C3D64E}"/>
              </a:ext>
            </a:extLst>
          </p:cNvPr>
          <p:cNvPicPr>
            <a:picLocks noChangeAspect="1"/>
          </p:cNvPicPr>
          <p:nvPr/>
        </p:nvPicPr>
        <p:blipFill>
          <a:blip r:embed="rId3"/>
          <a:stretch>
            <a:fillRect/>
          </a:stretch>
        </p:blipFill>
        <p:spPr>
          <a:xfrm>
            <a:off x="838200" y="3724612"/>
            <a:ext cx="10589977" cy="3253409"/>
          </a:xfrm>
          <a:prstGeom prst="rect">
            <a:avLst/>
          </a:prstGeom>
        </p:spPr>
      </p:pic>
      <p:sp>
        <p:nvSpPr>
          <p:cNvPr id="10" name="Slide Number Placeholder 9">
            <a:extLst>
              <a:ext uri="{FF2B5EF4-FFF2-40B4-BE49-F238E27FC236}">
                <a16:creationId xmlns:a16="http://schemas.microsoft.com/office/drawing/2014/main" id="{1F0AAA33-8313-94FE-6287-4280A57A5FC4}"/>
              </a:ext>
            </a:extLst>
          </p:cNvPr>
          <p:cNvSpPr>
            <a:spLocks noGrp="1"/>
          </p:cNvSpPr>
          <p:nvPr>
            <p:ph type="sldNum" sz="quarter" idx="12"/>
          </p:nvPr>
        </p:nvSpPr>
        <p:spPr>
          <a:xfrm>
            <a:off x="9287933" y="6173787"/>
            <a:ext cx="2743200" cy="365125"/>
          </a:xfrm>
        </p:spPr>
        <p:txBody>
          <a:bodyPr/>
          <a:lstStyle/>
          <a:p>
            <a:fld id="{C58A48C9-2711-48EB-BD8E-2BFD34AD23C5}" type="slidenum">
              <a:rPr lang="en-US" smtClean="0"/>
              <a:t>22</a:t>
            </a:fld>
            <a:endParaRPr lang="en-US" dirty="0"/>
          </a:p>
        </p:txBody>
      </p:sp>
      <p:sp>
        <p:nvSpPr>
          <p:cNvPr id="11" name="Footer Placeholder 10">
            <a:extLst>
              <a:ext uri="{FF2B5EF4-FFF2-40B4-BE49-F238E27FC236}">
                <a16:creationId xmlns:a16="http://schemas.microsoft.com/office/drawing/2014/main" id="{8587358F-FE8C-84D5-2902-79798701DCB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33052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FA34-FBA4-AD5E-D585-6105BEFF4208}"/>
              </a:ext>
            </a:extLst>
          </p:cNvPr>
          <p:cNvSpPr>
            <a:spLocks noGrp="1"/>
          </p:cNvSpPr>
          <p:nvPr>
            <p:ph type="title"/>
          </p:nvPr>
        </p:nvSpPr>
        <p:spPr>
          <a:xfrm>
            <a:off x="1885070" y="365125"/>
            <a:ext cx="9468729" cy="1325563"/>
          </a:xfrm>
        </p:spPr>
        <p:txBody>
          <a:bodyPr/>
          <a:lstStyle/>
          <a:p>
            <a:r>
              <a:rPr lang="en-US" dirty="0"/>
              <a:t>Excel Export </a:t>
            </a:r>
          </a:p>
        </p:txBody>
      </p:sp>
      <p:sp>
        <p:nvSpPr>
          <p:cNvPr id="3" name="Content Placeholder 2">
            <a:extLst>
              <a:ext uri="{FF2B5EF4-FFF2-40B4-BE49-F238E27FC236}">
                <a16:creationId xmlns:a16="http://schemas.microsoft.com/office/drawing/2014/main" id="{0A8F0BBB-A757-737E-4AF2-1EF0C3E32050}"/>
              </a:ext>
            </a:extLst>
          </p:cNvPr>
          <p:cNvSpPr>
            <a:spLocks noGrp="1"/>
          </p:cNvSpPr>
          <p:nvPr>
            <p:ph idx="1"/>
          </p:nvPr>
        </p:nvSpPr>
        <p:spPr/>
        <p:txBody>
          <a:bodyPr/>
          <a:lstStyle/>
          <a:p>
            <a:r>
              <a:rPr lang="en-US" dirty="0"/>
              <a:t>Scroll past the Dashboard and you can export the data using the Excel Export option </a:t>
            </a:r>
          </a:p>
        </p:txBody>
      </p:sp>
      <p:pic>
        <p:nvPicPr>
          <p:cNvPr id="4" name="Picture 3">
            <a:extLst>
              <a:ext uri="{FF2B5EF4-FFF2-40B4-BE49-F238E27FC236}">
                <a16:creationId xmlns:a16="http://schemas.microsoft.com/office/drawing/2014/main" id="{B82248C0-2DEA-9551-4FC9-202B87DAB7D2}"/>
              </a:ext>
            </a:extLst>
          </p:cNvPr>
          <p:cNvPicPr>
            <a:picLocks noChangeAspect="1"/>
          </p:cNvPicPr>
          <p:nvPr/>
        </p:nvPicPr>
        <p:blipFill>
          <a:blip r:embed="rId3"/>
          <a:stretch>
            <a:fillRect/>
          </a:stretch>
        </p:blipFill>
        <p:spPr>
          <a:xfrm>
            <a:off x="644860" y="3096915"/>
            <a:ext cx="11193226" cy="2103302"/>
          </a:xfrm>
          <a:prstGeom prst="rect">
            <a:avLst/>
          </a:prstGeom>
        </p:spPr>
      </p:pic>
      <p:sp>
        <p:nvSpPr>
          <p:cNvPr id="5" name="Rectangle 4">
            <a:extLst>
              <a:ext uri="{FF2B5EF4-FFF2-40B4-BE49-F238E27FC236}">
                <a16:creationId xmlns:a16="http://schemas.microsoft.com/office/drawing/2014/main" id="{464DC481-6447-9A76-C7A3-DD440597E122}"/>
              </a:ext>
            </a:extLst>
          </p:cNvPr>
          <p:cNvSpPr/>
          <p:nvPr/>
        </p:nvSpPr>
        <p:spPr>
          <a:xfrm>
            <a:off x="10848109" y="3023755"/>
            <a:ext cx="1039091" cy="66501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A08BA2C4-A9AE-1F85-DCBA-0D466D74A5C4}"/>
              </a:ext>
            </a:extLst>
          </p:cNvPr>
          <p:cNvSpPr>
            <a:spLocks noGrp="1"/>
          </p:cNvSpPr>
          <p:nvPr>
            <p:ph type="sldNum" sz="quarter" idx="12"/>
          </p:nvPr>
        </p:nvSpPr>
        <p:spPr>
          <a:xfrm>
            <a:off x="9333089" y="6129642"/>
            <a:ext cx="2743200" cy="365125"/>
          </a:xfrm>
        </p:spPr>
        <p:txBody>
          <a:bodyPr/>
          <a:lstStyle/>
          <a:p>
            <a:fld id="{C58A48C9-2711-48EB-BD8E-2BFD34AD23C5}" type="slidenum">
              <a:rPr lang="en-US" smtClean="0"/>
              <a:t>23</a:t>
            </a:fld>
            <a:endParaRPr lang="en-US" dirty="0"/>
          </a:p>
        </p:txBody>
      </p:sp>
      <p:sp>
        <p:nvSpPr>
          <p:cNvPr id="8" name="Footer Placeholder 7">
            <a:extLst>
              <a:ext uri="{FF2B5EF4-FFF2-40B4-BE49-F238E27FC236}">
                <a16:creationId xmlns:a16="http://schemas.microsoft.com/office/drawing/2014/main" id="{2382DDF8-A327-0899-44F7-5156236A2F0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5044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B513D-C093-8DC1-E2AA-3C6C9656D9D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FD0570-5AC9-1F19-6E32-516ACD9F25E1}"/>
              </a:ext>
            </a:extLst>
          </p:cNvPr>
          <p:cNvSpPr>
            <a:spLocks noGrp="1"/>
          </p:cNvSpPr>
          <p:nvPr>
            <p:ph type="ctrTitle"/>
          </p:nvPr>
        </p:nvSpPr>
        <p:spPr/>
        <p:txBody>
          <a:bodyPr/>
          <a:lstStyle/>
          <a:p>
            <a:r>
              <a:rPr lang="en-US" dirty="0"/>
              <a:t>Interpret State and District-Specific PSO Data</a:t>
            </a:r>
          </a:p>
        </p:txBody>
      </p:sp>
      <p:sp>
        <p:nvSpPr>
          <p:cNvPr id="2" name="Title 1">
            <a:extLst>
              <a:ext uri="{FF2B5EF4-FFF2-40B4-BE49-F238E27FC236}">
                <a16:creationId xmlns:a16="http://schemas.microsoft.com/office/drawing/2014/main" id="{8CC73707-277B-2BAB-299E-401534292236}"/>
              </a:ext>
            </a:extLst>
          </p:cNvPr>
          <p:cNvSpPr>
            <a:spLocks noGrp="1"/>
          </p:cNvSpPr>
          <p:nvPr>
            <p:ph type="subTitle" idx="1"/>
          </p:nvPr>
        </p:nvSpPr>
        <p:spPr>
          <a:xfrm>
            <a:off x="1524000" y="3602038"/>
            <a:ext cx="9144000" cy="1655762"/>
          </a:xfrm>
        </p:spPr>
        <p:txBody>
          <a:bodyPr>
            <a:normAutofit/>
          </a:bodyPr>
          <a:lstStyle/>
          <a:p>
            <a:pPr algn="ctr"/>
            <a:r>
              <a:rPr lang="en-US" sz="3200" dirty="0"/>
              <a:t>Make Mean or Make Sense of Your PSO Data:</a:t>
            </a:r>
            <a:br>
              <a:rPr lang="en-US" sz="3200" dirty="0"/>
            </a:br>
            <a:r>
              <a:rPr lang="en-US" sz="3200" dirty="0"/>
              <a:t>Tell a Story </a:t>
            </a:r>
          </a:p>
        </p:txBody>
      </p:sp>
    </p:spTree>
    <p:extLst>
      <p:ext uri="{BB962C8B-B14F-4D97-AF65-F5344CB8AC3E}">
        <p14:creationId xmlns:p14="http://schemas.microsoft.com/office/powerpoint/2010/main" val="289187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C2932-667E-652C-8BD1-151EE50F25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3A910-1B16-46B7-0971-8F00B75F7009}"/>
              </a:ext>
            </a:extLst>
          </p:cNvPr>
          <p:cNvSpPr>
            <a:spLocks noGrp="1"/>
          </p:cNvSpPr>
          <p:nvPr>
            <p:ph type="title"/>
          </p:nvPr>
        </p:nvSpPr>
        <p:spPr>
          <a:xfrm>
            <a:off x="1964266" y="365125"/>
            <a:ext cx="9389533" cy="1325563"/>
          </a:xfrm>
        </p:spPr>
        <p:txBody>
          <a:bodyPr>
            <a:noAutofit/>
          </a:bodyPr>
          <a:lstStyle/>
          <a:p>
            <a:r>
              <a:rPr lang="en-US" sz="3200" b="1" dirty="0"/>
              <a:t>How well do we prepare children with disabilities for further education, employment, and independent living?</a:t>
            </a:r>
          </a:p>
        </p:txBody>
      </p:sp>
      <p:sp>
        <p:nvSpPr>
          <p:cNvPr id="3" name="Content Placeholder 2">
            <a:extLst>
              <a:ext uri="{FF2B5EF4-FFF2-40B4-BE49-F238E27FC236}">
                <a16:creationId xmlns:a16="http://schemas.microsoft.com/office/drawing/2014/main" id="{D4A79721-3D3A-7FC2-9075-877B00187AF3}"/>
              </a:ext>
            </a:extLst>
          </p:cNvPr>
          <p:cNvSpPr>
            <a:spLocks noGrp="1"/>
          </p:cNvSpPr>
          <p:nvPr>
            <p:ph idx="1"/>
          </p:nvPr>
        </p:nvSpPr>
        <p:spPr>
          <a:xfrm>
            <a:off x="838199" y="1705328"/>
            <a:ext cx="10981268" cy="4651022"/>
          </a:xfrm>
        </p:spPr>
        <p:txBody>
          <a:bodyPr>
            <a:normAutofit lnSpcReduction="10000"/>
          </a:bodyPr>
          <a:lstStyle/>
          <a:p>
            <a:r>
              <a:rPr lang="en-US" dirty="0"/>
              <a:t>Use the </a:t>
            </a:r>
            <a:r>
              <a:rPr lang="en-US" i="1" dirty="0"/>
              <a:t>Interpreting Your Post-School Outcomes </a:t>
            </a:r>
            <a:r>
              <a:rPr lang="en-US" dirty="0"/>
              <a:t>and</a:t>
            </a:r>
            <a:r>
              <a:rPr lang="en-US" i="1" dirty="0"/>
              <a:t> Oregon PSO Results At-A-Glance </a:t>
            </a:r>
            <a:r>
              <a:rPr lang="en-US" dirty="0"/>
              <a:t>resources</a:t>
            </a:r>
            <a:r>
              <a:rPr lang="en-US" i="1" dirty="0"/>
              <a:t> </a:t>
            </a:r>
            <a:r>
              <a:rPr lang="en-US" dirty="0"/>
              <a:t>to </a:t>
            </a:r>
          </a:p>
          <a:p>
            <a:pPr lvl="1"/>
            <a:r>
              <a:rPr lang="en-US" dirty="0"/>
              <a:t>Compare at your PSO data across multiple years. </a:t>
            </a:r>
          </a:p>
          <a:p>
            <a:pPr lvl="1"/>
            <a:r>
              <a:rPr lang="en-US" dirty="0"/>
              <a:t>Compare your PSO data to the state data. </a:t>
            </a:r>
          </a:p>
          <a:p>
            <a:r>
              <a:rPr lang="en-US" sz="3200" dirty="0"/>
              <a:t>Download data from the PSO App and look at how many former students: </a:t>
            </a:r>
          </a:p>
          <a:p>
            <a:pPr lvl="1"/>
            <a:r>
              <a:rPr lang="en-US" dirty="0"/>
              <a:t>did not attempt to work or enroll in further education after high school; or   </a:t>
            </a:r>
          </a:p>
          <a:p>
            <a:pPr lvl="1"/>
            <a:r>
              <a:rPr lang="en-US" dirty="0"/>
              <a:t>attempted to work or enroll, but did not meet the criteria to for engaged. </a:t>
            </a:r>
          </a:p>
          <a:p>
            <a:r>
              <a:rPr lang="en-US" dirty="0"/>
              <a:t>Talk with colleagues, and former students, about </a:t>
            </a:r>
          </a:p>
          <a:p>
            <a:pPr lvl="1"/>
            <a:r>
              <a:rPr lang="en-US" dirty="0"/>
              <a:t>how to raise response rates or get more under-represented students to respond to the interview. </a:t>
            </a:r>
          </a:p>
          <a:p>
            <a:pPr lvl="1"/>
            <a:r>
              <a:rPr lang="en-US" dirty="0"/>
              <a:t>why former students did not enroll in further education or work</a:t>
            </a:r>
          </a:p>
          <a:p>
            <a:pPr lvl="2"/>
            <a:endParaRPr lang="en-US" dirty="0"/>
          </a:p>
        </p:txBody>
      </p:sp>
      <p:sp>
        <p:nvSpPr>
          <p:cNvPr id="5" name="Slide Number Placeholder 4">
            <a:extLst>
              <a:ext uri="{FF2B5EF4-FFF2-40B4-BE49-F238E27FC236}">
                <a16:creationId xmlns:a16="http://schemas.microsoft.com/office/drawing/2014/main" id="{294B46EE-7AFF-10FF-3F46-2B26E4731BDB}"/>
              </a:ext>
            </a:extLst>
          </p:cNvPr>
          <p:cNvSpPr>
            <a:spLocks noGrp="1"/>
          </p:cNvSpPr>
          <p:nvPr>
            <p:ph type="sldNum" sz="quarter" idx="12"/>
          </p:nvPr>
        </p:nvSpPr>
        <p:spPr/>
        <p:txBody>
          <a:bodyPr/>
          <a:lstStyle/>
          <a:p>
            <a:fld id="{C58A48C9-2711-48EB-BD8E-2BFD34AD23C5}" type="slidenum">
              <a:rPr lang="en-US" smtClean="0"/>
              <a:t>25</a:t>
            </a:fld>
            <a:endParaRPr lang="en-US" dirty="0"/>
          </a:p>
        </p:txBody>
      </p:sp>
    </p:spTree>
    <p:extLst>
      <p:ext uri="{BB962C8B-B14F-4D97-AF65-F5344CB8AC3E}">
        <p14:creationId xmlns:p14="http://schemas.microsoft.com/office/powerpoint/2010/main" val="258835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7D1D-36CE-05D3-9001-81D0607809BF}"/>
              </a:ext>
            </a:extLst>
          </p:cNvPr>
          <p:cNvSpPr>
            <a:spLocks noGrp="1"/>
          </p:cNvSpPr>
          <p:nvPr>
            <p:ph type="title"/>
          </p:nvPr>
        </p:nvSpPr>
        <p:spPr>
          <a:xfrm>
            <a:off x="1964266" y="365125"/>
            <a:ext cx="9389533" cy="1325563"/>
          </a:xfrm>
        </p:spPr>
        <p:txBody>
          <a:bodyPr>
            <a:noAutofit/>
          </a:bodyPr>
          <a:lstStyle/>
          <a:p>
            <a:r>
              <a:rPr lang="en-US" sz="3200" b="1" dirty="0"/>
              <a:t>How well do we prepare children with disabilities for further education, employment, and independent living?</a:t>
            </a:r>
          </a:p>
        </p:txBody>
      </p:sp>
      <p:sp>
        <p:nvSpPr>
          <p:cNvPr id="3" name="Content Placeholder 2">
            <a:extLst>
              <a:ext uri="{FF2B5EF4-FFF2-40B4-BE49-F238E27FC236}">
                <a16:creationId xmlns:a16="http://schemas.microsoft.com/office/drawing/2014/main" id="{14C2B4F6-0EC9-109D-A52A-F2CC6B3F8F81}"/>
              </a:ext>
            </a:extLst>
          </p:cNvPr>
          <p:cNvSpPr>
            <a:spLocks noGrp="1"/>
          </p:cNvSpPr>
          <p:nvPr>
            <p:ph idx="1"/>
          </p:nvPr>
        </p:nvSpPr>
        <p:spPr>
          <a:xfrm>
            <a:off x="838199" y="1783644"/>
            <a:ext cx="10515600" cy="4842934"/>
          </a:xfrm>
        </p:spPr>
        <p:txBody>
          <a:bodyPr>
            <a:normAutofit lnSpcReduction="10000"/>
          </a:bodyPr>
          <a:lstStyle/>
          <a:p>
            <a:r>
              <a:rPr lang="en-US" dirty="0"/>
              <a:t>Look at your PSO data by different demographic groups, such as disability categories, race/ethnicity, method of exit, and gender.</a:t>
            </a:r>
          </a:p>
          <a:p>
            <a:r>
              <a:rPr lang="en-US" dirty="0"/>
              <a:t>Who is (is not) being prepared? </a:t>
            </a:r>
          </a:p>
          <a:p>
            <a:pPr lvl="1"/>
            <a:r>
              <a:rPr lang="en-US" dirty="0"/>
              <a:t>Which groups of students are (are not)</a:t>
            </a:r>
          </a:p>
          <a:p>
            <a:pPr lvl="2"/>
            <a:r>
              <a:rPr lang="en-US" dirty="0"/>
              <a:t>Enrolling in higher education? </a:t>
            </a:r>
          </a:p>
          <a:p>
            <a:pPr lvl="2"/>
            <a:r>
              <a:rPr lang="en-US" dirty="0"/>
              <a:t>Working in competitive employment? </a:t>
            </a:r>
          </a:p>
          <a:p>
            <a:pPr lvl="2"/>
            <a:r>
              <a:rPr lang="en-US" dirty="0"/>
              <a:t>Enrolling in other postsecondary education or training?</a:t>
            </a:r>
          </a:p>
          <a:p>
            <a:pPr lvl="2"/>
            <a:r>
              <a:rPr lang="en-US" dirty="0"/>
              <a:t>Working in some other employment? </a:t>
            </a:r>
          </a:p>
          <a:p>
            <a:pPr lvl="2"/>
            <a:r>
              <a:rPr lang="en-US" dirty="0"/>
              <a:t>Not engaged?</a:t>
            </a:r>
          </a:p>
          <a:p>
            <a:r>
              <a:rPr lang="en-US" dirty="0"/>
              <a:t>What is (is not) working and for whom is it (is not) working? </a:t>
            </a:r>
          </a:p>
          <a:p>
            <a:pPr lvl="1"/>
            <a:r>
              <a:rPr lang="en-US" dirty="0"/>
              <a:t>Which groups of students</a:t>
            </a:r>
          </a:p>
          <a:p>
            <a:pPr lvl="2"/>
            <a:r>
              <a:rPr lang="en-US" dirty="0"/>
              <a:t>Take and complete career and technical education courses?</a:t>
            </a:r>
          </a:p>
          <a:p>
            <a:pPr lvl="2"/>
            <a:r>
              <a:rPr lang="en-US" dirty="0"/>
              <a:t>Receive services from VR and or Developmental Disabilities Services? </a:t>
            </a:r>
          </a:p>
        </p:txBody>
      </p:sp>
      <p:sp>
        <p:nvSpPr>
          <p:cNvPr id="5" name="Slide Number Placeholder 4">
            <a:extLst>
              <a:ext uri="{FF2B5EF4-FFF2-40B4-BE49-F238E27FC236}">
                <a16:creationId xmlns:a16="http://schemas.microsoft.com/office/drawing/2014/main" id="{6A676143-DA4F-630C-CAF6-40DA7FB89F53}"/>
              </a:ext>
            </a:extLst>
          </p:cNvPr>
          <p:cNvSpPr>
            <a:spLocks noGrp="1"/>
          </p:cNvSpPr>
          <p:nvPr>
            <p:ph type="sldNum" sz="quarter" idx="12"/>
          </p:nvPr>
        </p:nvSpPr>
        <p:spPr/>
        <p:txBody>
          <a:bodyPr/>
          <a:lstStyle/>
          <a:p>
            <a:fld id="{C58A48C9-2711-48EB-BD8E-2BFD34AD23C5}" type="slidenum">
              <a:rPr lang="en-US" smtClean="0"/>
              <a:t>26</a:t>
            </a:fld>
            <a:endParaRPr lang="en-US" dirty="0"/>
          </a:p>
        </p:txBody>
      </p:sp>
    </p:spTree>
    <p:extLst>
      <p:ext uri="{BB962C8B-B14F-4D97-AF65-F5344CB8AC3E}">
        <p14:creationId xmlns:p14="http://schemas.microsoft.com/office/powerpoint/2010/main" val="296097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1934-4961-650C-910C-9C982F71AA60}"/>
              </a:ext>
            </a:extLst>
          </p:cNvPr>
          <p:cNvSpPr>
            <a:spLocks noGrp="1"/>
          </p:cNvSpPr>
          <p:nvPr>
            <p:ph type="title"/>
          </p:nvPr>
        </p:nvSpPr>
        <p:spPr>
          <a:xfrm>
            <a:off x="1930400" y="365125"/>
            <a:ext cx="9423400" cy="1325563"/>
          </a:xfrm>
        </p:spPr>
        <p:txBody>
          <a:bodyPr/>
          <a:lstStyle/>
          <a:p>
            <a:r>
              <a:rPr lang="en-US" b="1" dirty="0"/>
              <a:t>Tell your PSO data story: </a:t>
            </a:r>
            <a:endParaRPr lang="en-US" dirty="0"/>
          </a:p>
        </p:txBody>
      </p:sp>
      <p:sp>
        <p:nvSpPr>
          <p:cNvPr id="3" name="Content Placeholder 2">
            <a:extLst>
              <a:ext uri="{FF2B5EF4-FFF2-40B4-BE49-F238E27FC236}">
                <a16:creationId xmlns:a16="http://schemas.microsoft.com/office/drawing/2014/main" id="{13D2B37C-0E2B-DE91-4250-629714F3B945}"/>
              </a:ext>
            </a:extLst>
          </p:cNvPr>
          <p:cNvSpPr>
            <a:spLocks noGrp="1"/>
          </p:cNvSpPr>
          <p:nvPr>
            <p:ph idx="1"/>
          </p:nvPr>
        </p:nvSpPr>
        <p:spPr>
          <a:xfrm>
            <a:off x="838200" y="1588558"/>
            <a:ext cx="10515600" cy="4688063"/>
          </a:xfrm>
        </p:spPr>
        <p:txBody>
          <a:bodyPr>
            <a:normAutofit/>
          </a:bodyPr>
          <a:lstStyle/>
          <a:p>
            <a:pPr marL="0" lvl="1" indent="0">
              <a:buNone/>
            </a:pPr>
            <a:endParaRPr lang="en-US" sz="2000" dirty="0">
              <a:highlight>
                <a:srgbClr val="FFFF00"/>
              </a:highlight>
            </a:endParaRPr>
          </a:p>
          <a:p>
            <a:pPr marL="0" lvl="1" indent="0">
              <a:buNone/>
            </a:pPr>
            <a:endParaRPr lang="en-US" sz="2800" dirty="0">
              <a:highlight>
                <a:srgbClr val="FFFF00"/>
              </a:highlight>
            </a:endParaRPr>
          </a:p>
          <a:p>
            <a:pPr marL="0" lvl="1" indent="0">
              <a:buNone/>
            </a:pPr>
            <a:r>
              <a:rPr lang="en-US" sz="2800" dirty="0">
                <a:highlight>
                  <a:srgbClr val="FFFF00"/>
                </a:highlight>
              </a:rPr>
              <a:t>While in school, many engaged students had these experiences &lt;describe how many participated or completed CTE, had work-based learning experiences, participated in a transition program, developed self-determination skills, etc.&gt;</a:t>
            </a:r>
          </a:p>
        </p:txBody>
      </p:sp>
      <p:sp>
        <p:nvSpPr>
          <p:cNvPr id="5" name="Slide Number Placeholder 4">
            <a:extLst>
              <a:ext uri="{FF2B5EF4-FFF2-40B4-BE49-F238E27FC236}">
                <a16:creationId xmlns:a16="http://schemas.microsoft.com/office/drawing/2014/main" id="{8E4CE8AD-85CD-76E5-5D2D-7AA487D46445}"/>
              </a:ext>
            </a:extLst>
          </p:cNvPr>
          <p:cNvSpPr>
            <a:spLocks noGrp="1"/>
          </p:cNvSpPr>
          <p:nvPr>
            <p:ph type="sldNum" sz="quarter" idx="12"/>
          </p:nvPr>
        </p:nvSpPr>
        <p:spPr/>
        <p:txBody>
          <a:bodyPr/>
          <a:lstStyle/>
          <a:p>
            <a:fld id="{C58A48C9-2711-48EB-BD8E-2BFD34AD23C5}" type="slidenum">
              <a:rPr lang="en-US" smtClean="0"/>
              <a:t>27</a:t>
            </a:fld>
            <a:endParaRPr lang="en-US" dirty="0"/>
          </a:p>
        </p:txBody>
      </p:sp>
    </p:spTree>
    <p:extLst>
      <p:ext uri="{BB962C8B-B14F-4D97-AF65-F5344CB8AC3E}">
        <p14:creationId xmlns:p14="http://schemas.microsoft.com/office/powerpoint/2010/main" val="1068358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0">
          <a:extLst>
            <a:ext uri="{FF2B5EF4-FFF2-40B4-BE49-F238E27FC236}">
              <a16:creationId xmlns:a16="http://schemas.microsoft.com/office/drawing/2014/main" id="{C8153D2D-DC69-C618-1494-5E0813A88BCC}"/>
            </a:ext>
          </a:extLst>
        </p:cNvPr>
        <p:cNvGrpSpPr/>
        <p:nvPr/>
      </p:nvGrpSpPr>
      <p:grpSpPr>
        <a:xfrm>
          <a:off x="0" y="0"/>
          <a:ext cx="0" cy="0"/>
          <a:chOff x="0" y="0"/>
          <a:chExt cx="0" cy="0"/>
        </a:xfrm>
      </p:grpSpPr>
      <p:sp>
        <p:nvSpPr>
          <p:cNvPr id="413" name="Google Shape;413;g124ecb5e1fb_0_0">
            <a:extLst>
              <a:ext uri="{FF2B5EF4-FFF2-40B4-BE49-F238E27FC236}">
                <a16:creationId xmlns:a16="http://schemas.microsoft.com/office/drawing/2014/main" id="{3F4E00E4-AC34-FBF5-DBBE-A1127E1E83A8}"/>
              </a:ext>
            </a:extLst>
          </p:cNvPr>
          <p:cNvSpPr txBox="1"/>
          <p:nvPr/>
        </p:nvSpPr>
        <p:spPr>
          <a:xfrm>
            <a:off x="3842948" y="1337427"/>
            <a:ext cx="4359900" cy="156962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1" i="0" u="none" strike="noStrike" kern="0" cap="none" spc="0" normalizeH="0" baseline="0" noProof="0" dirty="0">
                <a:ln>
                  <a:noFill/>
                </a:ln>
                <a:solidFill>
                  <a:srgbClr val="303077"/>
                </a:solidFill>
                <a:effectLst/>
                <a:uLnTx/>
                <a:uFillTx/>
                <a:latin typeface="Calibri"/>
                <a:ea typeface="Calibri"/>
                <a:cs typeface="Calibri"/>
                <a:sym typeface="Calibri"/>
              </a:rPr>
              <a:t>Outcomes</a:t>
            </a:r>
          </a:p>
          <a:p>
            <a:pPr marL="0" marR="0" lvl="0" indent="0"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i="0" u="none" strike="noStrike" kern="0" cap="none" spc="0" normalizeH="0" baseline="0" noProof="0" dirty="0">
                <a:ln>
                  <a:noFill/>
                </a:ln>
                <a:solidFill>
                  <a:srgbClr val="303077"/>
                </a:solidFill>
                <a:effectLst/>
                <a:uLnTx/>
                <a:uFillTx/>
                <a:latin typeface="Calibri"/>
                <a:ea typeface="Calibri"/>
                <a:cs typeface="Calibri"/>
                <a:sym typeface="Calibri"/>
              </a:rPr>
              <a:t>Higher Education:</a:t>
            </a:r>
          </a:p>
          <a:p>
            <a:pPr marL="0" marR="0" lvl="0" indent="0"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600" kern="0" dirty="0">
                <a:solidFill>
                  <a:srgbClr val="303077"/>
                </a:solidFill>
                <a:latin typeface="Calibri"/>
                <a:ea typeface="Calibri"/>
                <a:cs typeface="Calibri"/>
                <a:sym typeface="Calibri"/>
              </a:rPr>
              <a:t>Competitive Employment: </a:t>
            </a:r>
          </a:p>
          <a:p>
            <a:pPr marL="0" marR="0" lvl="0" indent="0"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600" kern="0" dirty="0">
                <a:solidFill>
                  <a:srgbClr val="303077"/>
                </a:solidFill>
                <a:latin typeface="Calibri"/>
                <a:ea typeface="Calibri"/>
                <a:cs typeface="Calibri"/>
                <a:sym typeface="Calibri"/>
              </a:rPr>
              <a:t>Postsecondary Education/Training:</a:t>
            </a:r>
          </a:p>
          <a:p>
            <a:pPr marL="0" marR="0" lvl="0" indent="0"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600" kern="0" dirty="0">
                <a:solidFill>
                  <a:srgbClr val="303077"/>
                </a:solidFill>
                <a:latin typeface="Calibri"/>
                <a:ea typeface="Calibri"/>
                <a:cs typeface="Calibri"/>
                <a:sym typeface="Calibri"/>
              </a:rPr>
              <a:t>Some Other Employment: </a:t>
            </a:r>
          </a:p>
          <a:p>
            <a:pPr marL="0" marR="0" lvl="0" indent="0"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600" kern="0" dirty="0">
                <a:solidFill>
                  <a:srgbClr val="303077"/>
                </a:solidFill>
                <a:latin typeface="Calibri"/>
                <a:ea typeface="Calibri"/>
                <a:cs typeface="Calibri"/>
                <a:sym typeface="Calibri"/>
              </a:rPr>
              <a:t>Not Engaged:</a:t>
            </a:r>
            <a:endParaRPr kumimoji="0" sz="1200" i="0" u="none" strike="noStrike" kern="0" cap="none" spc="0" normalizeH="0" baseline="0" noProof="0" dirty="0">
              <a:ln>
                <a:noFill/>
              </a:ln>
              <a:solidFill>
                <a:srgbClr val="303077"/>
              </a:solidFill>
              <a:effectLst/>
              <a:uLnTx/>
              <a:uFillTx/>
              <a:latin typeface="Calibri"/>
              <a:ea typeface="Calibri"/>
              <a:cs typeface="Calibri"/>
              <a:sym typeface="Calibri"/>
            </a:endParaRPr>
          </a:p>
        </p:txBody>
      </p:sp>
      <p:grpSp>
        <p:nvGrpSpPr>
          <p:cNvPr id="2" name="Group 1">
            <a:extLst>
              <a:ext uri="{FF2B5EF4-FFF2-40B4-BE49-F238E27FC236}">
                <a16:creationId xmlns:a16="http://schemas.microsoft.com/office/drawing/2014/main" id="{3CBAC0D3-BFF9-F381-6C7E-6ACD87872112}"/>
              </a:ext>
            </a:extLst>
          </p:cNvPr>
          <p:cNvGrpSpPr/>
          <p:nvPr/>
        </p:nvGrpSpPr>
        <p:grpSpPr>
          <a:xfrm>
            <a:off x="941728" y="1624282"/>
            <a:ext cx="10151540" cy="1029868"/>
            <a:chOff x="941728" y="1624282"/>
            <a:chExt cx="10151540" cy="1029868"/>
          </a:xfrm>
        </p:grpSpPr>
        <p:cxnSp>
          <p:nvCxnSpPr>
            <p:cNvPr id="424" name="Google Shape;424;g124ecb5e1fb_0_0">
              <a:extLst>
                <a:ext uri="{FF2B5EF4-FFF2-40B4-BE49-F238E27FC236}">
                  <a16:creationId xmlns:a16="http://schemas.microsoft.com/office/drawing/2014/main" id="{07D5BE72-8F54-B6CB-07E2-A87722320634}"/>
                </a:ext>
                <a:ext uri="{C183D7F6-B498-43B3-948B-1728B52AA6E4}">
                  <adec:decorative xmlns:adec="http://schemas.microsoft.com/office/drawing/2017/decorative" val="1"/>
                </a:ext>
              </a:extLst>
            </p:cNvPr>
            <p:cNvCxnSpPr>
              <a:endCxn id="418" idx="7"/>
            </p:cNvCxnSpPr>
            <p:nvPr/>
          </p:nvCxnSpPr>
          <p:spPr>
            <a:xfrm flipH="1">
              <a:off x="2904739" y="1624282"/>
              <a:ext cx="938400" cy="444900"/>
            </a:xfrm>
            <a:prstGeom prst="straightConnector1">
              <a:avLst/>
            </a:prstGeom>
            <a:noFill/>
            <a:ln w="28575" cap="flat" cmpd="sng">
              <a:solidFill>
                <a:schemeClr val="dk2"/>
              </a:solidFill>
              <a:prstDash val="solid"/>
              <a:miter lim="800000"/>
              <a:headEnd type="none" w="sm" len="sm"/>
              <a:tailEnd type="triangle" w="lg" len="lg"/>
            </a:ln>
          </p:spPr>
        </p:cxnSp>
        <p:cxnSp>
          <p:nvCxnSpPr>
            <p:cNvPr id="423" name="Google Shape;423;g124ecb5e1fb_0_0">
              <a:extLst>
                <a:ext uri="{FF2B5EF4-FFF2-40B4-BE49-F238E27FC236}">
                  <a16:creationId xmlns:a16="http://schemas.microsoft.com/office/drawing/2014/main" id="{43D758B2-E1C1-B419-CC2D-8CC1A87A2EC8}"/>
                </a:ext>
                <a:ext uri="{C183D7F6-B498-43B3-948B-1728B52AA6E4}">
                  <adec:decorative xmlns:adec="http://schemas.microsoft.com/office/drawing/2017/decorative" val="1"/>
                </a:ext>
              </a:extLst>
            </p:cNvPr>
            <p:cNvCxnSpPr>
              <a:endCxn id="421" idx="1"/>
            </p:cNvCxnSpPr>
            <p:nvPr/>
          </p:nvCxnSpPr>
          <p:spPr>
            <a:xfrm>
              <a:off x="8202657" y="1657970"/>
              <a:ext cx="927600" cy="400800"/>
            </a:xfrm>
            <a:prstGeom prst="straightConnector1">
              <a:avLst/>
            </a:prstGeom>
            <a:noFill/>
            <a:ln w="28575" cap="flat" cmpd="sng">
              <a:solidFill>
                <a:schemeClr val="dk2"/>
              </a:solidFill>
              <a:prstDash val="solid"/>
              <a:miter lim="800000"/>
              <a:headEnd type="none" w="sm" len="sm"/>
              <a:tailEnd type="triangle" w="lg" len="lg"/>
            </a:ln>
          </p:spPr>
        </p:cxnSp>
        <p:grpSp>
          <p:nvGrpSpPr>
            <p:cNvPr id="417" name="Google Shape;417;g124ecb5e1fb_0_0" descr="An oval reads, &quot;Not so good?&quot;">
              <a:extLst>
                <a:ext uri="{FF2B5EF4-FFF2-40B4-BE49-F238E27FC236}">
                  <a16:creationId xmlns:a16="http://schemas.microsoft.com/office/drawing/2014/main" id="{D4423F25-9054-EF06-6C12-59A3E6E2B8DF}"/>
                </a:ext>
                <a:ext uri="{C183D7F6-B498-43B3-948B-1728B52AA6E4}">
                  <adec:decorative xmlns:adec="http://schemas.microsoft.com/office/drawing/2017/decorative" val="0"/>
                </a:ext>
              </a:extLst>
            </p:cNvPr>
            <p:cNvGrpSpPr/>
            <p:nvPr/>
          </p:nvGrpSpPr>
          <p:grpSpPr>
            <a:xfrm>
              <a:off x="941728" y="1968817"/>
              <a:ext cx="2299811" cy="685333"/>
              <a:chOff x="723331" y="1651379"/>
              <a:chExt cx="2265600" cy="642600"/>
            </a:xfrm>
          </p:grpSpPr>
          <p:sp>
            <p:nvSpPr>
              <p:cNvPr id="418" name="Google Shape;418;g124ecb5e1fb_0_0">
                <a:extLst>
                  <a:ext uri="{FF2B5EF4-FFF2-40B4-BE49-F238E27FC236}">
                    <a16:creationId xmlns:a16="http://schemas.microsoft.com/office/drawing/2014/main" id="{85CDE1A1-8C79-3481-25DE-759E9820DFCD}"/>
                  </a:ext>
                </a:extLst>
              </p:cNvPr>
              <p:cNvSpPr/>
              <p:nvPr/>
            </p:nvSpPr>
            <p:spPr>
              <a:xfrm>
                <a:off x="723331" y="1651379"/>
                <a:ext cx="2265600" cy="642600"/>
              </a:xfrm>
              <a:prstGeom prst="ellipse">
                <a:avLst/>
              </a:prstGeom>
              <a:solidFill>
                <a:schemeClr val="lt1"/>
              </a:solidFill>
              <a:ln w="25400" cap="flat" cmpd="sng">
                <a:solidFill>
                  <a:srgbClr val="004B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19" name="Google Shape;419;g124ecb5e1fb_0_0">
                <a:extLst>
                  <a:ext uri="{FF2B5EF4-FFF2-40B4-BE49-F238E27FC236}">
                    <a16:creationId xmlns:a16="http://schemas.microsoft.com/office/drawing/2014/main" id="{87C2811D-BF17-48F0-113A-2D250338DFBB}"/>
                  </a:ext>
                </a:extLst>
              </p:cNvPr>
              <p:cNvSpPr txBox="1"/>
              <p:nvPr/>
            </p:nvSpPr>
            <p:spPr>
              <a:xfrm>
                <a:off x="1132764" y="1788004"/>
                <a:ext cx="1610400" cy="3174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1" i="0" u="none" strike="noStrike" kern="0" cap="none" spc="0" normalizeH="0" baseline="0" noProof="0" dirty="0">
                    <a:ln>
                      <a:noFill/>
                    </a:ln>
                    <a:solidFill>
                      <a:srgbClr val="303077"/>
                    </a:solidFill>
                    <a:effectLst/>
                    <a:uLnTx/>
                    <a:uFillTx/>
                    <a:latin typeface="Calibri"/>
                    <a:ea typeface="Calibri"/>
                    <a:cs typeface="Calibri"/>
                    <a:sym typeface="Calibri"/>
                  </a:rPr>
                  <a:t>Good?</a:t>
                </a:r>
                <a:endParaRPr kumimoji="0" sz="1200" b="1" i="0" u="none" strike="noStrike" kern="0" cap="none" spc="0" normalizeH="0" baseline="0" noProof="0" dirty="0">
                  <a:ln>
                    <a:noFill/>
                  </a:ln>
                  <a:solidFill>
                    <a:srgbClr val="303077"/>
                  </a:solidFill>
                  <a:effectLst/>
                  <a:uLnTx/>
                  <a:uFillTx/>
                  <a:latin typeface="Arial"/>
                  <a:ea typeface="Arial"/>
                  <a:cs typeface="Arial"/>
                  <a:sym typeface="Arial"/>
                </a:endParaRPr>
              </a:p>
            </p:txBody>
          </p:sp>
        </p:grpSp>
        <p:grpSp>
          <p:nvGrpSpPr>
            <p:cNvPr id="420" name="Google Shape;420;g124ecb5e1fb_0_0" descr="An oval reads, &quot;Good?&quot;">
              <a:extLst>
                <a:ext uri="{FF2B5EF4-FFF2-40B4-BE49-F238E27FC236}">
                  <a16:creationId xmlns:a16="http://schemas.microsoft.com/office/drawing/2014/main" id="{D7883F27-F70D-F0EC-C316-9EE059B50C11}"/>
                </a:ext>
                <a:ext uri="{C183D7F6-B498-43B3-948B-1728B52AA6E4}">
                  <adec:decorative xmlns:adec="http://schemas.microsoft.com/office/drawing/2017/decorative" val="0"/>
                </a:ext>
              </a:extLst>
            </p:cNvPr>
            <p:cNvGrpSpPr/>
            <p:nvPr/>
          </p:nvGrpSpPr>
          <p:grpSpPr>
            <a:xfrm>
              <a:off x="8793457" y="1958405"/>
              <a:ext cx="2299811" cy="685333"/>
              <a:chOff x="8793707" y="1572731"/>
              <a:chExt cx="2265600" cy="642600"/>
            </a:xfrm>
          </p:grpSpPr>
          <p:sp>
            <p:nvSpPr>
              <p:cNvPr id="421" name="Google Shape;421;g124ecb5e1fb_0_0">
                <a:extLst>
                  <a:ext uri="{FF2B5EF4-FFF2-40B4-BE49-F238E27FC236}">
                    <a16:creationId xmlns:a16="http://schemas.microsoft.com/office/drawing/2014/main" id="{5312CBDE-E78B-E1DA-D325-4C96BF77EFDB}"/>
                  </a:ext>
                </a:extLst>
              </p:cNvPr>
              <p:cNvSpPr/>
              <p:nvPr/>
            </p:nvSpPr>
            <p:spPr>
              <a:xfrm>
                <a:off x="8793707" y="1572731"/>
                <a:ext cx="2265600" cy="642600"/>
              </a:xfrm>
              <a:prstGeom prst="ellipse">
                <a:avLst/>
              </a:prstGeom>
              <a:solidFill>
                <a:schemeClr val="lt1"/>
              </a:solidFill>
              <a:ln w="25400" cap="flat" cmpd="sng">
                <a:solidFill>
                  <a:srgbClr val="004B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2" name="Google Shape;422;g124ecb5e1fb_0_0">
                <a:extLst>
                  <a:ext uri="{FF2B5EF4-FFF2-40B4-BE49-F238E27FC236}">
                    <a16:creationId xmlns:a16="http://schemas.microsoft.com/office/drawing/2014/main" id="{505F6B90-3BC1-6626-6DF1-1FB29328F687}"/>
                  </a:ext>
                </a:extLst>
              </p:cNvPr>
              <p:cNvSpPr txBox="1"/>
              <p:nvPr/>
            </p:nvSpPr>
            <p:spPr>
              <a:xfrm>
                <a:off x="9203140" y="1709356"/>
                <a:ext cx="1428600" cy="3174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1" i="0" u="none" strike="noStrike" kern="0" cap="none" spc="0" normalizeH="0" baseline="0" noProof="0" dirty="0">
                    <a:ln>
                      <a:noFill/>
                    </a:ln>
                    <a:solidFill>
                      <a:srgbClr val="303077"/>
                    </a:solidFill>
                    <a:effectLst/>
                    <a:uLnTx/>
                    <a:uFillTx/>
                    <a:latin typeface="Calibri"/>
                    <a:ea typeface="Calibri"/>
                    <a:cs typeface="Calibri"/>
                    <a:sym typeface="Calibri"/>
                  </a:rPr>
                  <a:t>Not so good?</a:t>
                </a:r>
                <a:endParaRPr kumimoji="0" sz="1200" b="1" i="0" u="none" strike="noStrike" kern="0" cap="none" spc="0" normalizeH="0" baseline="0" noProof="0" dirty="0">
                  <a:ln>
                    <a:noFill/>
                  </a:ln>
                  <a:solidFill>
                    <a:srgbClr val="303077"/>
                  </a:solidFill>
                  <a:effectLst/>
                  <a:uLnTx/>
                  <a:uFillTx/>
                  <a:latin typeface="Arial"/>
                  <a:ea typeface="Arial"/>
                  <a:cs typeface="Arial"/>
                  <a:sym typeface="Arial"/>
                </a:endParaRPr>
              </a:p>
            </p:txBody>
          </p:sp>
        </p:grpSp>
      </p:grpSp>
      <p:grpSp>
        <p:nvGrpSpPr>
          <p:cNvPr id="3" name="Group 2">
            <a:extLst>
              <a:ext uri="{FF2B5EF4-FFF2-40B4-BE49-F238E27FC236}">
                <a16:creationId xmlns:a16="http://schemas.microsoft.com/office/drawing/2014/main" id="{56B6F6FB-832C-95DC-C2B7-FE1339E5E397}"/>
              </a:ext>
            </a:extLst>
          </p:cNvPr>
          <p:cNvGrpSpPr/>
          <p:nvPr/>
        </p:nvGrpSpPr>
        <p:grpSpPr>
          <a:xfrm>
            <a:off x="2904739" y="2532372"/>
            <a:ext cx="6225518" cy="1108611"/>
            <a:chOff x="2904739" y="2543373"/>
            <a:chExt cx="6225518" cy="1108611"/>
          </a:xfrm>
        </p:grpSpPr>
        <p:cxnSp>
          <p:nvCxnSpPr>
            <p:cNvPr id="427" name="Google Shape;427;g124ecb5e1fb_0_0">
              <a:extLst>
                <a:ext uri="{FF2B5EF4-FFF2-40B4-BE49-F238E27FC236}">
                  <a16:creationId xmlns:a16="http://schemas.microsoft.com/office/drawing/2014/main" id="{D53ED041-ECBE-12CF-4B91-039439AFD7B1}"/>
                </a:ext>
                <a:ext uri="{C183D7F6-B498-43B3-948B-1728B52AA6E4}">
                  <adec:decorative xmlns:adec="http://schemas.microsoft.com/office/drawing/2017/decorative" val="1"/>
                </a:ext>
              </a:extLst>
            </p:cNvPr>
            <p:cNvCxnSpPr>
              <a:stCxn id="418" idx="5"/>
              <a:endCxn id="426" idx="1"/>
            </p:cNvCxnSpPr>
            <p:nvPr/>
          </p:nvCxnSpPr>
          <p:spPr>
            <a:xfrm>
              <a:off x="2904739" y="2553785"/>
              <a:ext cx="2126700" cy="928800"/>
            </a:xfrm>
            <a:prstGeom prst="straightConnector1">
              <a:avLst/>
            </a:prstGeom>
            <a:noFill/>
            <a:ln w="28575" cap="flat" cmpd="sng">
              <a:solidFill>
                <a:schemeClr val="dk2"/>
              </a:solidFill>
              <a:prstDash val="solid"/>
              <a:miter lim="800000"/>
              <a:headEnd type="none" w="sm" len="sm"/>
              <a:tailEnd type="triangle" w="lg" len="lg"/>
            </a:ln>
          </p:spPr>
        </p:cxnSp>
        <p:cxnSp>
          <p:nvCxnSpPr>
            <p:cNvPr id="425" name="Google Shape;425;g124ecb5e1fb_0_0">
              <a:extLst>
                <a:ext uri="{FF2B5EF4-FFF2-40B4-BE49-F238E27FC236}">
                  <a16:creationId xmlns:a16="http://schemas.microsoft.com/office/drawing/2014/main" id="{1A40DBC2-F588-127E-E9ED-900F337EED6E}"/>
                </a:ext>
                <a:ext uri="{C183D7F6-B498-43B3-948B-1728B52AA6E4}">
                  <adec:decorative xmlns:adec="http://schemas.microsoft.com/office/drawing/2017/decorative" val="1"/>
                </a:ext>
              </a:extLst>
            </p:cNvPr>
            <p:cNvCxnSpPr>
              <a:stCxn id="421" idx="3"/>
              <a:endCxn id="426" idx="3"/>
            </p:cNvCxnSpPr>
            <p:nvPr/>
          </p:nvCxnSpPr>
          <p:spPr>
            <a:xfrm flipH="1">
              <a:off x="7068357" y="2543373"/>
              <a:ext cx="2061900" cy="939300"/>
            </a:xfrm>
            <a:prstGeom prst="straightConnector1">
              <a:avLst/>
            </a:prstGeom>
            <a:noFill/>
            <a:ln w="28575" cap="flat" cmpd="sng">
              <a:solidFill>
                <a:schemeClr val="dk2"/>
              </a:solidFill>
              <a:prstDash val="solid"/>
              <a:miter lim="800000"/>
              <a:headEnd type="none" w="sm" len="sm"/>
              <a:tailEnd type="triangle" w="lg" len="lg"/>
            </a:ln>
          </p:spPr>
        </p:cxnSp>
        <p:sp>
          <p:nvSpPr>
            <p:cNvPr id="426" name="Google Shape;426;g124ecb5e1fb_0_0">
              <a:extLst>
                <a:ext uri="{FF2B5EF4-FFF2-40B4-BE49-F238E27FC236}">
                  <a16:creationId xmlns:a16="http://schemas.microsoft.com/office/drawing/2014/main" id="{15C2146D-C426-355B-CB51-3A0BC9355850}"/>
                </a:ext>
              </a:extLst>
            </p:cNvPr>
            <p:cNvSpPr txBox="1"/>
            <p:nvPr/>
          </p:nvSpPr>
          <p:spPr>
            <a:xfrm>
              <a:off x="5031437" y="3313284"/>
              <a:ext cx="2037000" cy="338700"/>
            </a:xfrm>
            <a:prstGeom prst="rect">
              <a:avLst/>
            </a:prstGeom>
            <a:solidFill>
              <a:schemeClr val="lt1"/>
            </a:solidFill>
            <a:ln w="31750" cap="flat" cmpd="sng">
              <a:solidFill>
                <a:srgbClr val="303077"/>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1" i="0" u="none" strike="noStrike" kern="0" cap="none" spc="0" normalizeH="0" baseline="0" noProof="0" dirty="0">
                  <a:ln>
                    <a:noFill/>
                  </a:ln>
                  <a:solidFill>
                    <a:srgbClr val="303077"/>
                  </a:solidFill>
                  <a:effectLst/>
                  <a:uLnTx/>
                  <a:uFillTx/>
                  <a:latin typeface="Calibri"/>
                  <a:ea typeface="Calibri"/>
                  <a:cs typeface="Calibri"/>
                  <a:sym typeface="Calibri"/>
                </a:rPr>
                <a:t>Why or Why Not?  </a:t>
              </a:r>
              <a:endParaRPr kumimoji="0" sz="1200" b="1" i="0" u="none" strike="noStrike" kern="0" cap="none" spc="0" normalizeH="0" baseline="0" noProof="0" dirty="0">
                <a:ln>
                  <a:noFill/>
                </a:ln>
                <a:solidFill>
                  <a:srgbClr val="303077"/>
                </a:solidFill>
                <a:effectLst/>
                <a:uLnTx/>
                <a:uFillTx/>
                <a:latin typeface="Arial"/>
                <a:ea typeface="Arial"/>
                <a:cs typeface="Arial"/>
                <a:sym typeface="Arial"/>
              </a:endParaRPr>
            </a:p>
          </p:txBody>
        </p:sp>
      </p:grpSp>
      <p:grpSp>
        <p:nvGrpSpPr>
          <p:cNvPr id="6" name="Group 5">
            <a:extLst>
              <a:ext uri="{FF2B5EF4-FFF2-40B4-BE49-F238E27FC236}">
                <a16:creationId xmlns:a16="http://schemas.microsoft.com/office/drawing/2014/main" id="{411984CC-ED2C-BE68-9C19-80936A2C9314}"/>
              </a:ext>
            </a:extLst>
          </p:cNvPr>
          <p:cNvGrpSpPr/>
          <p:nvPr/>
        </p:nvGrpSpPr>
        <p:grpSpPr>
          <a:xfrm>
            <a:off x="2418435" y="5080703"/>
            <a:ext cx="7234501" cy="1780984"/>
            <a:chOff x="2418435" y="4952111"/>
            <a:chExt cx="7234501" cy="1780984"/>
          </a:xfrm>
        </p:grpSpPr>
        <p:cxnSp>
          <p:nvCxnSpPr>
            <p:cNvPr id="431" name="Google Shape;431;g124ecb5e1fb_0_0">
              <a:extLst>
                <a:ext uri="{FF2B5EF4-FFF2-40B4-BE49-F238E27FC236}">
                  <a16:creationId xmlns:a16="http://schemas.microsoft.com/office/drawing/2014/main" id="{04B178ED-7A8E-918D-05D6-1D587D504BA9}"/>
                </a:ext>
                <a:ext uri="{C183D7F6-B498-43B3-948B-1728B52AA6E4}">
                  <adec:decorative xmlns:adec="http://schemas.microsoft.com/office/drawing/2017/decorative" val="1"/>
                </a:ext>
              </a:extLst>
            </p:cNvPr>
            <p:cNvCxnSpPr>
              <a:cxnSpLocks/>
              <a:stCxn id="416" idx="2"/>
            </p:cNvCxnSpPr>
            <p:nvPr/>
          </p:nvCxnSpPr>
          <p:spPr>
            <a:xfrm>
              <a:off x="2418435" y="5002360"/>
              <a:ext cx="1395600" cy="973476"/>
            </a:xfrm>
            <a:prstGeom prst="straightConnector1">
              <a:avLst/>
            </a:prstGeom>
            <a:noFill/>
            <a:ln w="28575" cap="flat" cmpd="sng">
              <a:solidFill>
                <a:schemeClr val="dk2"/>
              </a:solidFill>
              <a:prstDash val="solid"/>
              <a:miter lim="800000"/>
              <a:headEnd type="none" w="sm" len="sm"/>
              <a:tailEnd type="triangle" w="lg" len="lg"/>
            </a:ln>
          </p:spPr>
        </p:cxnSp>
        <p:sp>
          <p:nvSpPr>
            <p:cNvPr id="415" name="Google Shape;415;g124ecb5e1fb_0_0">
              <a:extLst>
                <a:ext uri="{FF2B5EF4-FFF2-40B4-BE49-F238E27FC236}">
                  <a16:creationId xmlns:a16="http://schemas.microsoft.com/office/drawing/2014/main" id="{C20A80F8-BB5D-3DB7-55DE-7FE08745C746}"/>
                </a:ext>
                <a:ext uri="{C183D7F6-B498-43B3-948B-1728B52AA6E4}">
                  <adec:decorative xmlns:adec="http://schemas.microsoft.com/office/drawing/2017/decorative" val="0"/>
                </a:ext>
              </a:extLst>
            </p:cNvPr>
            <p:cNvSpPr txBox="1"/>
            <p:nvPr/>
          </p:nvSpPr>
          <p:spPr>
            <a:xfrm>
              <a:off x="3862557" y="5225030"/>
              <a:ext cx="4422300" cy="1508065"/>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303077"/>
                  </a:solidFill>
                  <a:effectLst/>
                  <a:uLnTx/>
                  <a:uFillTx/>
                  <a:latin typeface="Calibri"/>
                  <a:ea typeface="Calibri"/>
                  <a:cs typeface="Calibri"/>
                  <a:sym typeface="Calibri"/>
                </a:rPr>
                <a:t>What could you do differently? </a:t>
              </a:r>
              <a:endParaRPr kumimoji="0" lang="en-US" sz="1200" b="1" i="0" u="none" strike="noStrike" kern="0" cap="none" spc="0" normalizeH="0" baseline="0" noProof="0" dirty="0">
                <a:ln>
                  <a:noFill/>
                </a:ln>
                <a:solidFill>
                  <a:srgbClr val="303077"/>
                </a:solidFill>
                <a:effectLst/>
                <a:uLnTx/>
                <a:uFillTx/>
                <a:latin typeface="Arial"/>
                <a:ea typeface="Arial"/>
                <a:cs typeface="Arial"/>
                <a:sym typeface="Arial"/>
              </a:endParaRPr>
            </a:p>
            <a:p>
              <a:pPr marR="0" lvl="0" algn="l" defTabSz="914400" rtl="0" eaLnBrk="1" fontAlgn="auto" latinLnBrk="0" hangingPunct="1">
                <a:lnSpc>
                  <a:spcPct val="100000"/>
                </a:lnSpc>
                <a:spcBef>
                  <a:spcPts val="0"/>
                </a:spcBef>
                <a:spcAft>
                  <a:spcPts val="0"/>
                </a:spcAft>
                <a:buClr>
                  <a:srgbClr val="000000"/>
                </a:buClr>
                <a:buSzPts val="1800"/>
                <a:tabLst/>
                <a:defRPr/>
              </a:pPr>
              <a:endParaRPr lang="en-US" sz="1600" kern="0" dirty="0">
                <a:solidFill>
                  <a:srgbClr val="000000"/>
                </a:solidFill>
                <a:latin typeface="Calibri"/>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Pts val="1800"/>
                <a:tabLst/>
                <a:defRPr/>
              </a:pP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Pts val="1800"/>
                <a:tabLst/>
                <a:defRPr/>
              </a:pPr>
              <a:endParaRPr lang="en-US" sz="1600" kern="0" dirty="0">
                <a:solidFill>
                  <a:srgbClr val="000000"/>
                </a:solidFill>
                <a:latin typeface="Calibri"/>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Pts val="1800"/>
                <a:tabLst/>
                <a:defRPr/>
              </a:pP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Pts val="1800"/>
                <a:tabLst/>
                <a:defRPr/>
              </a:pP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430" name="Google Shape;430;g124ecb5e1fb_0_0">
              <a:extLst>
                <a:ext uri="{FF2B5EF4-FFF2-40B4-BE49-F238E27FC236}">
                  <a16:creationId xmlns:a16="http://schemas.microsoft.com/office/drawing/2014/main" id="{216282E3-1437-7A34-521C-68A53C83B19A}"/>
                </a:ext>
                <a:ext uri="{C183D7F6-B498-43B3-948B-1728B52AA6E4}">
                  <adec:decorative xmlns:adec="http://schemas.microsoft.com/office/drawing/2017/decorative" val="1"/>
                </a:ext>
              </a:extLst>
            </p:cNvPr>
            <p:cNvCxnSpPr>
              <a:cxnSpLocks/>
              <a:stCxn id="414" idx="2"/>
            </p:cNvCxnSpPr>
            <p:nvPr/>
          </p:nvCxnSpPr>
          <p:spPr>
            <a:xfrm flipH="1">
              <a:off x="8345863" y="4952111"/>
              <a:ext cx="1307073" cy="1023725"/>
            </a:xfrm>
            <a:prstGeom prst="straightConnector1">
              <a:avLst/>
            </a:prstGeom>
            <a:noFill/>
            <a:ln w="28575" cap="flat" cmpd="sng">
              <a:solidFill>
                <a:schemeClr val="dk2"/>
              </a:solidFill>
              <a:prstDash val="solid"/>
              <a:miter lim="800000"/>
              <a:headEnd type="none" w="sm" len="sm"/>
              <a:tailEnd type="triangle" w="lg" len="lg"/>
            </a:ln>
          </p:spPr>
        </p:cxnSp>
      </p:grpSp>
      <p:grpSp>
        <p:nvGrpSpPr>
          <p:cNvPr id="5" name="Group 4">
            <a:extLst>
              <a:ext uri="{FF2B5EF4-FFF2-40B4-BE49-F238E27FC236}">
                <a16:creationId xmlns:a16="http://schemas.microsoft.com/office/drawing/2014/main" id="{E1138FD8-B8E2-BA9E-12F5-29B90C5D2A93}"/>
              </a:ext>
            </a:extLst>
          </p:cNvPr>
          <p:cNvGrpSpPr/>
          <p:nvPr/>
        </p:nvGrpSpPr>
        <p:grpSpPr>
          <a:xfrm>
            <a:off x="6318436" y="3572638"/>
            <a:ext cx="5509500" cy="1508065"/>
            <a:chOff x="6318436" y="3633156"/>
            <a:chExt cx="5509500" cy="1449882"/>
          </a:xfrm>
        </p:grpSpPr>
        <p:cxnSp>
          <p:nvCxnSpPr>
            <p:cNvPr id="429" name="Google Shape;429;g124ecb5e1fb_0_0">
              <a:extLst>
                <a:ext uri="{FF2B5EF4-FFF2-40B4-BE49-F238E27FC236}">
                  <a16:creationId xmlns:a16="http://schemas.microsoft.com/office/drawing/2014/main" id="{3A0AA33F-9A38-E404-A34F-153012F2F1E9}"/>
                </a:ext>
                <a:ext uri="{C183D7F6-B498-43B3-948B-1728B52AA6E4}">
                  <adec:decorative xmlns:adec="http://schemas.microsoft.com/office/drawing/2017/decorative" val="1"/>
                </a:ext>
              </a:extLst>
            </p:cNvPr>
            <p:cNvCxnSpPr>
              <a:endCxn id="414" idx="1"/>
            </p:cNvCxnSpPr>
            <p:nvPr/>
          </p:nvCxnSpPr>
          <p:spPr>
            <a:xfrm>
              <a:off x="6318436" y="3709806"/>
              <a:ext cx="1159500" cy="648291"/>
            </a:xfrm>
            <a:prstGeom prst="straightConnector1">
              <a:avLst/>
            </a:prstGeom>
            <a:noFill/>
            <a:ln w="28575" cap="flat" cmpd="sng">
              <a:solidFill>
                <a:schemeClr val="dk2"/>
              </a:solidFill>
              <a:prstDash val="solid"/>
              <a:miter lim="800000"/>
              <a:headEnd type="none" w="sm" len="sm"/>
              <a:tailEnd type="triangle" w="lg" len="lg"/>
            </a:ln>
          </p:spPr>
        </p:cxnSp>
        <p:sp>
          <p:nvSpPr>
            <p:cNvPr id="414" name="Google Shape;414;g124ecb5e1fb_0_0">
              <a:extLst>
                <a:ext uri="{FF2B5EF4-FFF2-40B4-BE49-F238E27FC236}">
                  <a16:creationId xmlns:a16="http://schemas.microsoft.com/office/drawing/2014/main" id="{384D7EBE-6AA9-8CCD-2EC6-C701500835AB}"/>
                </a:ext>
                <a:ext uri="{C183D7F6-B498-43B3-948B-1728B52AA6E4}">
                  <adec:decorative xmlns:adec="http://schemas.microsoft.com/office/drawing/2017/decorative" val="0"/>
                </a:ext>
              </a:extLst>
            </p:cNvPr>
            <p:cNvSpPr txBox="1"/>
            <p:nvPr/>
          </p:nvSpPr>
          <p:spPr>
            <a:xfrm>
              <a:off x="7477936" y="3633156"/>
              <a:ext cx="4350000" cy="144988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1" i="0" u="none" strike="noStrike" kern="0" cap="none" spc="0" normalizeH="0" baseline="0" noProof="0" dirty="0">
                  <a:ln>
                    <a:noFill/>
                  </a:ln>
                  <a:solidFill>
                    <a:srgbClr val="303077"/>
                  </a:solidFill>
                  <a:effectLst/>
                  <a:uLnTx/>
                  <a:uFillTx/>
                  <a:latin typeface="Calibri"/>
                  <a:ea typeface="Calibri"/>
                  <a:cs typeface="Calibri"/>
                  <a:sym typeface="Calibri"/>
                </a:rPr>
                <a:t>Drop Out</a:t>
              </a:r>
              <a:endParaRPr kumimoji="0" lang="en-US" sz="1200" b="1" i="0" u="none" strike="noStrike" kern="0" cap="none" spc="0" normalizeH="0" baseline="0" noProof="0" dirty="0">
                <a:ln>
                  <a:noFill/>
                </a:ln>
                <a:solidFill>
                  <a:srgbClr val="303077"/>
                </a:solidFill>
                <a:effectLst/>
                <a:uLnTx/>
                <a:uFillTx/>
                <a:latin typeface="Arial"/>
                <a:ea typeface="Arial"/>
                <a:cs typeface="Arial"/>
                <a:sym typeface="Arial"/>
              </a:endParaRPr>
            </a:p>
            <a:p>
              <a:pPr marR="0" lvl="0" algn="l" defTabSz="914400" rtl="0" eaLnBrk="1" fontAlgn="auto" latinLnBrk="0" hangingPunct="1">
                <a:lnSpc>
                  <a:spcPct val="100000"/>
                </a:lnSpc>
                <a:spcBef>
                  <a:spcPts val="0"/>
                </a:spcBef>
                <a:spcAft>
                  <a:spcPts val="0"/>
                </a:spcAft>
                <a:buClr>
                  <a:srgbClr val="000000"/>
                </a:buClr>
                <a:buSzPts val="1800"/>
                <a:tabLst/>
                <a:defRPr/>
              </a:pPr>
              <a:r>
                <a:rPr lang="en-US" sz="1600" kern="0" dirty="0">
                  <a:solidFill>
                    <a:srgbClr val="002060"/>
                  </a:solidFill>
                  <a:latin typeface="Calibri"/>
                  <a:ea typeface="Calibri"/>
                  <a:cs typeface="Calibri"/>
                  <a:sym typeface="Calibri"/>
                </a:rPr>
                <a:t>What might contribute to students dropping out of school? </a:t>
              </a:r>
              <a:endParaRPr kumimoji="0" lang="en-US" sz="1600" i="0" u="none" strike="noStrike" kern="0" cap="none" spc="0" normalizeH="0" baseline="0" noProof="0" dirty="0">
                <a:ln>
                  <a:noFill/>
                </a:ln>
                <a:solidFill>
                  <a:srgbClr val="000000"/>
                </a:solidFill>
                <a:effectLst/>
                <a:uLnTx/>
                <a:uFillTx/>
                <a:latin typeface="Calibri"/>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Pts val="1800"/>
                <a:tabLst/>
                <a:defRPr/>
              </a:pPr>
              <a:endParaRPr lang="en-US" sz="1600" kern="0" dirty="0">
                <a:solidFill>
                  <a:srgbClr val="000000"/>
                </a:solidFill>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7" name="Title 6">
            <a:extLst>
              <a:ext uri="{FF2B5EF4-FFF2-40B4-BE49-F238E27FC236}">
                <a16:creationId xmlns:a16="http://schemas.microsoft.com/office/drawing/2014/main" id="{86F42975-C1A5-6D21-4D99-BCFDBD5254D0}"/>
              </a:ext>
            </a:extLst>
          </p:cNvPr>
          <p:cNvSpPr>
            <a:spLocks noGrp="1"/>
          </p:cNvSpPr>
          <p:nvPr>
            <p:ph type="title"/>
          </p:nvPr>
        </p:nvSpPr>
        <p:spPr>
          <a:xfrm>
            <a:off x="1851377" y="36822"/>
            <a:ext cx="9423400" cy="1325563"/>
          </a:xfrm>
        </p:spPr>
        <p:txBody>
          <a:bodyPr/>
          <a:lstStyle/>
          <a:p>
            <a:pPr algn="ctr"/>
            <a:r>
              <a:rPr lang="en-US" dirty="0"/>
              <a:t>Post-School Outcomes  </a:t>
            </a:r>
          </a:p>
        </p:txBody>
      </p:sp>
      <p:sp>
        <p:nvSpPr>
          <p:cNvPr id="412" name="Google Shape;412;g124ecb5e1fb_0_0">
            <a:extLst>
              <a:ext uri="{FF2B5EF4-FFF2-40B4-BE49-F238E27FC236}">
                <a16:creationId xmlns:a16="http://schemas.microsoft.com/office/drawing/2014/main" id="{8E07D7F8-CC32-128C-1D90-0A08B91C8C2E}"/>
              </a:ext>
              <a:ext uri="{C183D7F6-B498-43B3-948B-1728B52AA6E4}">
                <adec:decorative xmlns:adec="http://schemas.microsoft.com/office/drawing/2017/decorative" val="1"/>
              </a:ext>
            </a:extLst>
          </p:cNvPr>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 name="Group 3">
            <a:extLst>
              <a:ext uri="{FF2B5EF4-FFF2-40B4-BE49-F238E27FC236}">
                <a16:creationId xmlns:a16="http://schemas.microsoft.com/office/drawing/2014/main" id="{4C903CDC-E511-5D8D-0023-796132D782DB}"/>
              </a:ext>
            </a:extLst>
          </p:cNvPr>
          <p:cNvGrpSpPr/>
          <p:nvPr/>
        </p:nvGrpSpPr>
        <p:grpSpPr>
          <a:xfrm>
            <a:off x="254235" y="3561332"/>
            <a:ext cx="5460000" cy="1569620"/>
            <a:chOff x="254235" y="3633156"/>
            <a:chExt cx="5460000" cy="1500940"/>
          </a:xfrm>
        </p:grpSpPr>
        <p:cxnSp>
          <p:nvCxnSpPr>
            <p:cNvPr id="428" name="Google Shape;428;g124ecb5e1fb_0_0">
              <a:extLst>
                <a:ext uri="{FF2B5EF4-FFF2-40B4-BE49-F238E27FC236}">
                  <a16:creationId xmlns:a16="http://schemas.microsoft.com/office/drawing/2014/main" id="{663A7E28-D1D0-4990-9027-4DE9FAA57C21}"/>
                </a:ext>
                <a:ext uri="{C183D7F6-B498-43B3-948B-1728B52AA6E4}">
                  <adec:decorative xmlns:adec="http://schemas.microsoft.com/office/drawing/2017/decorative" val="1"/>
                </a:ext>
              </a:extLst>
            </p:cNvPr>
            <p:cNvCxnSpPr>
              <a:endCxn id="416" idx="3"/>
            </p:cNvCxnSpPr>
            <p:nvPr/>
          </p:nvCxnSpPr>
          <p:spPr>
            <a:xfrm flipH="1">
              <a:off x="4582635" y="3716406"/>
              <a:ext cx="1131600" cy="667220"/>
            </a:xfrm>
            <a:prstGeom prst="straightConnector1">
              <a:avLst/>
            </a:prstGeom>
            <a:noFill/>
            <a:ln w="28575" cap="flat" cmpd="sng">
              <a:solidFill>
                <a:schemeClr val="dk2"/>
              </a:solidFill>
              <a:prstDash val="solid"/>
              <a:miter lim="800000"/>
              <a:headEnd type="none" w="sm" len="sm"/>
              <a:tailEnd type="triangle" w="lg" len="lg"/>
            </a:ln>
          </p:spPr>
        </p:cxnSp>
        <p:sp>
          <p:nvSpPr>
            <p:cNvPr id="416" name="Google Shape;416;g124ecb5e1fb_0_0">
              <a:extLst>
                <a:ext uri="{FF2B5EF4-FFF2-40B4-BE49-F238E27FC236}">
                  <a16:creationId xmlns:a16="http://schemas.microsoft.com/office/drawing/2014/main" id="{D460D0E5-64CF-69A8-6B2C-FD26E6DE1401}"/>
                </a:ext>
                <a:ext uri="{C183D7F6-B498-43B3-948B-1728B52AA6E4}">
                  <adec:decorative xmlns:adec="http://schemas.microsoft.com/office/drawing/2017/decorative" val="0"/>
                </a:ext>
              </a:extLst>
            </p:cNvPr>
            <p:cNvSpPr txBox="1"/>
            <p:nvPr/>
          </p:nvSpPr>
          <p:spPr>
            <a:xfrm>
              <a:off x="254235" y="3633156"/>
              <a:ext cx="4328400" cy="150094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1" i="0" u="none" strike="noStrike" kern="0" cap="none" spc="0" normalizeH="0" baseline="0" noProof="0" dirty="0">
                  <a:ln>
                    <a:noFill/>
                  </a:ln>
                  <a:solidFill>
                    <a:srgbClr val="303077"/>
                  </a:solidFill>
                  <a:effectLst/>
                  <a:uLnTx/>
                  <a:uFillTx/>
                  <a:latin typeface="Calibri"/>
                  <a:ea typeface="Calibri"/>
                  <a:cs typeface="Calibri"/>
                  <a:sym typeface="Calibri"/>
                </a:rPr>
                <a:t>Graduation</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600" kern="0" dirty="0">
                  <a:solidFill>
                    <a:srgbClr val="303077"/>
                  </a:solidFill>
                  <a:latin typeface="Calibri"/>
                  <a:ea typeface="Calibri"/>
                  <a:cs typeface="Calibri"/>
                  <a:sym typeface="Calibri"/>
                </a:rPr>
                <a:t>How might graduation requirements contribute to the success of your students? </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lang="en-US" sz="1600" kern="0" dirty="0">
                <a:solidFill>
                  <a:srgbClr val="303077"/>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i="0" u="none" strike="noStrike" kern="0" cap="none" spc="0" normalizeH="0" baseline="0" noProof="0" dirty="0">
                  <a:ln>
                    <a:noFill/>
                  </a:ln>
                  <a:solidFill>
                    <a:srgbClr val="303077"/>
                  </a:solidFill>
                  <a:effectLst/>
                  <a:uLnTx/>
                  <a:uFillTx/>
                  <a:latin typeface="Calibri"/>
                  <a:ea typeface="Calibri"/>
                  <a:cs typeface="Calibri"/>
                  <a:sym typeface="Calibri"/>
                </a:rPr>
                <a:t>Do all students have work-based learning opportunities?</a:t>
              </a:r>
            </a:p>
          </p:txBody>
        </p:sp>
      </p:grpSp>
    </p:spTree>
    <p:extLst>
      <p:ext uri="{BB962C8B-B14F-4D97-AF65-F5344CB8AC3E}">
        <p14:creationId xmlns:p14="http://schemas.microsoft.com/office/powerpoint/2010/main" val="77329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500"/>
                                        <p:tgtEl>
                                          <p:spTgt spid="4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9FB76-2EAD-6CC2-1B5E-ADE46061CB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D352D2-1B18-98B9-A435-7510EDE0C90F}"/>
              </a:ext>
            </a:extLst>
          </p:cNvPr>
          <p:cNvSpPr>
            <a:spLocks noGrp="1"/>
          </p:cNvSpPr>
          <p:nvPr>
            <p:ph type="ctrTitle"/>
          </p:nvPr>
        </p:nvSpPr>
        <p:spPr/>
        <p:txBody>
          <a:bodyPr/>
          <a:lstStyle/>
          <a:p>
            <a:r>
              <a:rPr lang="en-US" dirty="0"/>
              <a:t>Analyze Trends and Gaps</a:t>
            </a:r>
          </a:p>
        </p:txBody>
      </p:sp>
      <p:sp>
        <p:nvSpPr>
          <p:cNvPr id="5" name="Subtitle 4">
            <a:extLst>
              <a:ext uri="{FF2B5EF4-FFF2-40B4-BE49-F238E27FC236}">
                <a16:creationId xmlns:a16="http://schemas.microsoft.com/office/drawing/2014/main" id="{E6A8A7BE-8464-C823-2EC6-FDABC496792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7664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F537CB-78B1-B84F-DF44-C3A122EC3ED9}"/>
              </a:ext>
            </a:extLst>
          </p:cNvPr>
          <p:cNvSpPr>
            <a:spLocks noGrp="1"/>
          </p:cNvSpPr>
          <p:nvPr>
            <p:ph type="ctrTitle"/>
          </p:nvPr>
        </p:nvSpPr>
        <p:spPr/>
        <p:txBody>
          <a:bodyPr/>
          <a:lstStyle/>
          <a:p>
            <a:r>
              <a:rPr lang="en-US" dirty="0"/>
              <a:t>Context </a:t>
            </a:r>
          </a:p>
        </p:txBody>
      </p:sp>
      <p:sp>
        <p:nvSpPr>
          <p:cNvPr id="5" name="Subtitle 4">
            <a:extLst>
              <a:ext uri="{FF2B5EF4-FFF2-40B4-BE49-F238E27FC236}">
                <a16:creationId xmlns:a16="http://schemas.microsoft.com/office/drawing/2014/main" id="{82BB1240-91F1-002D-FD58-A3BF3DB9B569}"/>
              </a:ext>
            </a:extLst>
          </p:cNvPr>
          <p:cNvSpPr>
            <a:spLocks noGrp="1"/>
          </p:cNvSpPr>
          <p:nvPr>
            <p:ph type="subTitle" idx="1"/>
          </p:nvPr>
        </p:nvSpPr>
        <p:spPr/>
        <p:txBody>
          <a:bodyPr/>
          <a:lstStyle/>
          <a:p>
            <a:endParaRPr lang="en-US"/>
          </a:p>
        </p:txBody>
      </p:sp>
      <p:pic>
        <p:nvPicPr>
          <p:cNvPr id="2" name="Picture 1">
            <a:extLst>
              <a:ext uri="{FF2B5EF4-FFF2-40B4-BE49-F238E27FC236}">
                <a16:creationId xmlns:a16="http://schemas.microsoft.com/office/drawing/2014/main" id="{7A738439-2244-4F6D-3157-429E9CBC26AE}"/>
              </a:ext>
            </a:extLst>
          </p:cNvPr>
          <p:cNvPicPr>
            <a:picLocks noChangeAspect="1"/>
          </p:cNvPicPr>
          <p:nvPr/>
        </p:nvPicPr>
        <p:blipFill>
          <a:blip r:embed="rId3"/>
          <a:stretch>
            <a:fillRect/>
          </a:stretch>
        </p:blipFill>
        <p:spPr>
          <a:xfrm>
            <a:off x="1071033" y="1122364"/>
            <a:ext cx="10049933" cy="5312304"/>
          </a:xfrm>
          <a:prstGeom prst="rect">
            <a:avLst/>
          </a:prstGeom>
        </p:spPr>
      </p:pic>
    </p:spTree>
    <p:extLst>
      <p:ext uri="{BB962C8B-B14F-4D97-AF65-F5344CB8AC3E}">
        <p14:creationId xmlns:p14="http://schemas.microsoft.com/office/powerpoint/2010/main" val="1767291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9854-038A-150E-CC68-38B00C131A6A}"/>
              </a:ext>
            </a:extLst>
          </p:cNvPr>
          <p:cNvSpPr>
            <a:spLocks noGrp="1"/>
          </p:cNvSpPr>
          <p:nvPr>
            <p:ph type="title"/>
          </p:nvPr>
        </p:nvSpPr>
        <p:spPr>
          <a:xfrm>
            <a:off x="2032000" y="365125"/>
            <a:ext cx="9321800" cy="1325563"/>
          </a:xfrm>
        </p:spPr>
        <p:txBody>
          <a:bodyPr/>
          <a:lstStyle/>
          <a:p>
            <a:r>
              <a:rPr lang="en-US" b="1" dirty="0"/>
              <a:t>What did you learn from your PSO data? </a:t>
            </a:r>
          </a:p>
        </p:txBody>
      </p:sp>
      <p:sp>
        <p:nvSpPr>
          <p:cNvPr id="3" name="Text Placeholder 2">
            <a:extLst>
              <a:ext uri="{FF2B5EF4-FFF2-40B4-BE49-F238E27FC236}">
                <a16:creationId xmlns:a16="http://schemas.microsoft.com/office/drawing/2014/main" id="{112D78A4-054C-291B-55E6-9A70A678A825}"/>
              </a:ext>
            </a:extLst>
          </p:cNvPr>
          <p:cNvSpPr>
            <a:spLocks noGrp="1"/>
          </p:cNvSpPr>
          <p:nvPr>
            <p:ph type="body" idx="1"/>
          </p:nvPr>
        </p:nvSpPr>
        <p:spPr>
          <a:xfrm>
            <a:off x="838200" y="1690688"/>
            <a:ext cx="10515600" cy="4486275"/>
          </a:xfrm>
        </p:spPr>
        <p:txBody>
          <a:bodyPr>
            <a:normAutofit/>
          </a:bodyPr>
          <a:lstStyle/>
          <a:p>
            <a:pPr marL="0" indent="0">
              <a:buNone/>
            </a:pPr>
            <a:r>
              <a:rPr lang="en-US" sz="3200" dirty="0"/>
              <a:t>Compare your current PSO results to previous years’ results. </a:t>
            </a:r>
          </a:p>
          <a:p>
            <a:pPr lvl="1"/>
            <a:r>
              <a:rPr lang="en-US" sz="2800" dirty="0"/>
              <a:t>Are there differences in outcomes from 2022/2023 or 2023/2024? </a:t>
            </a:r>
          </a:p>
          <a:p>
            <a:pPr lvl="1"/>
            <a:r>
              <a:rPr lang="en-US" sz="2800" dirty="0"/>
              <a:t>How do your district/school outcomes compare to the state’s outcomes? </a:t>
            </a:r>
          </a:p>
          <a:p>
            <a:pPr lvl="1"/>
            <a:r>
              <a:rPr lang="en-US" sz="2800" dirty="0"/>
              <a:t>Describe any differences you see in the outcomes for different demographic groups. </a:t>
            </a:r>
          </a:p>
          <a:p>
            <a:pPr lvl="1"/>
            <a:endParaRPr lang="en-US" sz="2800" dirty="0"/>
          </a:p>
          <a:p>
            <a:pPr lvl="1"/>
            <a:endParaRPr lang="en-US" sz="2800" dirty="0"/>
          </a:p>
          <a:p>
            <a:pPr lvl="1"/>
            <a:r>
              <a:rPr lang="en-US" sz="2800" dirty="0"/>
              <a:t>Reach out to Shava or Charlotte for more data.</a:t>
            </a:r>
          </a:p>
        </p:txBody>
      </p:sp>
      <p:sp>
        <p:nvSpPr>
          <p:cNvPr id="5" name="Slide Number Placeholder 4">
            <a:extLst>
              <a:ext uri="{FF2B5EF4-FFF2-40B4-BE49-F238E27FC236}">
                <a16:creationId xmlns:a16="http://schemas.microsoft.com/office/drawing/2014/main" id="{4EC33F66-9091-EA15-FD8D-50EA389CE2C6}"/>
              </a:ext>
            </a:extLst>
          </p:cNvPr>
          <p:cNvSpPr>
            <a:spLocks noGrp="1"/>
          </p:cNvSpPr>
          <p:nvPr>
            <p:ph type="sldNum" sz="quarter" idx="12"/>
          </p:nvPr>
        </p:nvSpPr>
        <p:spPr/>
        <p:txBody>
          <a:bodyPr/>
          <a:lstStyle/>
          <a:p>
            <a:fld id="{C58A48C9-2711-48EB-BD8E-2BFD34AD23C5}" type="slidenum">
              <a:rPr lang="en-US" smtClean="0"/>
              <a:t>30</a:t>
            </a:fld>
            <a:endParaRPr lang="en-US" dirty="0"/>
          </a:p>
        </p:txBody>
      </p:sp>
      <p:sp>
        <p:nvSpPr>
          <p:cNvPr id="6" name="Footer Placeholder 5">
            <a:extLst>
              <a:ext uri="{FF2B5EF4-FFF2-40B4-BE49-F238E27FC236}">
                <a16:creationId xmlns:a16="http://schemas.microsoft.com/office/drawing/2014/main" id="{B4A3C67F-B920-01C2-7A57-56283A5EBE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45691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6620C-5446-07C8-DA96-F9F91B013F6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4E0BFF-C097-88A6-2E20-33CF7DE3CAFE}"/>
              </a:ext>
            </a:extLst>
          </p:cNvPr>
          <p:cNvSpPr>
            <a:spLocks noGrp="1"/>
          </p:cNvSpPr>
          <p:nvPr>
            <p:ph type="ctrTitle"/>
          </p:nvPr>
        </p:nvSpPr>
        <p:spPr/>
        <p:txBody>
          <a:bodyPr/>
          <a:lstStyle/>
          <a:p>
            <a:r>
              <a:rPr lang="en-US" dirty="0"/>
              <a:t>Strategies and Resources</a:t>
            </a:r>
          </a:p>
        </p:txBody>
      </p:sp>
      <p:sp>
        <p:nvSpPr>
          <p:cNvPr id="5" name="Subtitle 4">
            <a:extLst>
              <a:ext uri="{FF2B5EF4-FFF2-40B4-BE49-F238E27FC236}">
                <a16:creationId xmlns:a16="http://schemas.microsoft.com/office/drawing/2014/main" id="{186D30BE-8EB8-7BE2-748D-48E4F4E95C7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28514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775D-1B59-4259-B92E-B6FF454F1283}"/>
              </a:ext>
            </a:extLst>
          </p:cNvPr>
          <p:cNvSpPr>
            <a:spLocks noGrp="1"/>
          </p:cNvSpPr>
          <p:nvPr>
            <p:ph type="title"/>
          </p:nvPr>
        </p:nvSpPr>
        <p:spPr>
          <a:xfrm>
            <a:off x="1676400" y="0"/>
            <a:ext cx="10515600" cy="1325563"/>
          </a:xfrm>
        </p:spPr>
        <p:txBody>
          <a:bodyPr/>
          <a:lstStyle/>
          <a:p>
            <a:r>
              <a:rPr lang="en-US" dirty="0"/>
              <a:t>Using PSO Data to Improve Transition Services</a:t>
            </a:r>
          </a:p>
        </p:txBody>
      </p:sp>
      <p:sp>
        <p:nvSpPr>
          <p:cNvPr id="3" name="Content Placeholder 2">
            <a:extLst>
              <a:ext uri="{FF2B5EF4-FFF2-40B4-BE49-F238E27FC236}">
                <a16:creationId xmlns:a16="http://schemas.microsoft.com/office/drawing/2014/main" id="{08A831A2-4693-4E4D-B7DB-DE1A757262F6}"/>
              </a:ext>
            </a:extLst>
          </p:cNvPr>
          <p:cNvSpPr>
            <a:spLocks noGrp="1"/>
          </p:cNvSpPr>
          <p:nvPr>
            <p:ph idx="1"/>
          </p:nvPr>
        </p:nvSpPr>
        <p:spPr>
          <a:xfrm>
            <a:off x="495426" y="1561876"/>
            <a:ext cx="11470795" cy="4556702"/>
          </a:xfrm>
        </p:spPr>
        <p:txBody>
          <a:bodyPr>
            <a:normAutofit/>
          </a:bodyPr>
          <a:lstStyle/>
          <a:p>
            <a:pPr marL="0" indent="0">
              <a:buNone/>
            </a:pPr>
            <a:r>
              <a:rPr lang="en-US" dirty="0"/>
              <a:t>Questions to Consider Related to Student Outcomes</a:t>
            </a:r>
          </a:p>
          <a:p>
            <a:pPr marL="914400" lvl="1" indent="-457200">
              <a:buFont typeface="+mj-lt"/>
              <a:buAutoNum type="alphaLcPeriod"/>
            </a:pPr>
            <a:r>
              <a:rPr lang="en-US" dirty="0"/>
              <a:t>How do outcomes this year compare to previous years and to the state outcomes? </a:t>
            </a:r>
          </a:p>
          <a:p>
            <a:pPr marL="914400" lvl="1" indent="-457200">
              <a:buFont typeface="+mj-lt"/>
              <a:buAutoNum type="alphaLcPeriod"/>
            </a:pPr>
            <a:r>
              <a:rPr lang="en-US" dirty="0"/>
              <a:t>Which student groups are engaged/not engaged? </a:t>
            </a:r>
          </a:p>
          <a:p>
            <a:pPr marL="1371600" lvl="2" indent="-457200">
              <a:buFont typeface="+mj-lt"/>
              <a:buAutoNum type="alphaLcPeriod"/>
            </a:pPr>
            <a:r>
              <a:rPr lang="en-US" dirty="0"/>
              <a:t>Why and why not – what influences engagement of our students? </a:t>
            </a:r>
          </a:p>
          <a:p>
            <a:pPr marL="914400" lvl="1" indent="-457200">
              <a:buFont typeface="+mj-lt"/>
              <a:buAutoNum type="alphaLcPeriod"/>
            </a:pPr>
            <a:r>
              <a:rPr lang="en-US" dirty="0"/>
              <a:t>How do we provide transition services for all students who receive special education services? </a:t>
            </a:r>
          </a:p>
          <a:p>
            <a:pPr marL="914400" lvl="1" indent="-457200">
              <a:buFont typeface="+mj-lt"/>
              <a:buAutoNum type="alphaLcPeriod"/>
            </a:pPr>
            <a:r>
              <a:rPr lang="en-US" dirty="0"/>
              <a:t>Are we implementing the strategies that have been shown to predict  post-school success? </a:t>
            </a:r>
          </a:p>
          <a:p>
            <a:pPr marL="1371600" lvl="2" indent="-457200">
              <a:buFont typeface="+mj-lt"/>
              <a:buAutoNum type="alphaLcPeriod"/>
            </a:pPr>
            <a:r>
              <a:rPr lang="en-US" dirty="0"/>
              <a:t>Are our students enrolled in career and technical education? </a:t>
            </a:r>
          </a:p>
          <a:p>
            <a:pPr marL="1371600" lvl="2" indent="-457200">
              <a:buFont typeface="+mj-lt"/>
              <a:buAutoNum type="alphaLcPeriod"/>
            </a:pPr>
            <a:r>
              <a:rPr lang="en-US" dirty="0"/>
              <a:t>How do we provide work-based learning opportunities for all students? </a:t>
            </a:r>
          </a:p>
          <a:p>
            <a:pPr marL="1371600" lvl="2" indent="-457200">
              <a:buFont typeface="+mj-lt"/>
              <a:buAutoNum type="alphaLcPeriod"/>
            </a:pPr>
            <a:r>
              <a:rPr lang="en-US" dirty="0"/>
              <a:t>How do we involve parents? </a:t>
            </a:r>
          </a:p>
          <a:p>
            <a:pPr marL="1371600" lvl="2" indent="-457200">
              <a:buFont typeface="+mj-lt"/>
              <a:buAutoNum type="alphaLcPeriod"/>
            </a:pPr>
            <a:r>
              <a:rPr lang="en-US" dirty="0"/>
              <a:t>How do we teach self-advocacy and self-determination? </a:t>
            </a:r>
          </a:p>
          <a:p>
            <a:endParaRPr lang="en-US" dirty="0"/>
          </a:p>
        </p:txBody>
      </p:sp>
      <p:sp>
        <p:nvSpPr>
          <p:cNvPr id="5" name="Slide Number Placeholder 4">
            <a:extLst>
              <a:ext uri="{FF2B5EF4-FFF2-40B4-BE49-F238E27FC236}">
                <a16:creationId xmlns:a16="http://schemas.microsoft.com/office/drawing/2014/main" id="{829E5F82-2564-74D4-0A49-541C0D53D5C9}"/>
              </a:ext>
            </a:extLst>
          </p:cNvPr>
          <p:cNvSpPr>
            <a:spLocks noGrp="1"/>
          </p:cNvSpPr>
          <p:nvPr>
            <p:ph type="sldNum" sz="quarter" idx="12"/>
          </p:nvPr>
        </p:nvSpPr>
        <p:spPr/>
        <p:txBody>
          <a:bodyPr/>
          <a:lstStyle/>
          <a:p>
            <a:fld id="{C58A48C9-2711-48EB-BD8E-2BFD34AD23C5}" type="slidenum">
              <a:rPr lang="en-US" smtClean="0"/>
              <a:t>32</a:t>
            </a:fld>
            <a:endParaRPr lang="en-US" dirty="0"/>
          </a:p>
        </p:txBody>
      </p:sp>
      <p:sp>
        <p:nvSpPr>
          <p:cNvPr id="6" name="Footer Placeholder 5">
            <a:extLst>
              <a:ext uri="{FF2B5EF4-FFF2-40B4-BE49-F238E27FC236}">
                <a16:creationId xmlns:a16="http://schemas.microsoft.com/office/drawing/2014/main" id="{174E1BAC-4013-1F8D-FCA2-D0BE6BEF68C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02604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024AC8-E108-F75E-64F5-548EBFBA7F7E}"/>
              </a:ext>
            </a:extLst>
          </p:cNvPr>
          <p:cNvPicPr>
            <a:picLocks noChangeAspect="1"/>
          </p:cNvPicPr>
          <p:nvPr/>
        </p:nvPicPr>
        <p:blipFill rotWithShape="1">
          <a:blip r:embed="rId3"/>
          <a:srcRect l="20991" t="33177" r="69430" b="22245"/>
          <a:stretch/>
        </p:blipFill>
        <p:spPr>
          <a:xfrm>
            <a:off x="6754472" y="568428"/>
            <a:ext cx="3180080" cy="44399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a:extLst>
              <a:ext uri="{FF2B5EF4-FFF2-40B4-BE49-F238E27FC236}">
                <a16:creationId xmlns:a16="http://schemas.microsoft.com/office/drawing/2014/main" id="{5EDBB348-8065-B792-B0FF-F52DC024DD21}"/>
              </a:ext>
            </a:extLst>
          </p:cNvPr>
          <p:cNvPicPr>
            <a:picLocks noChangeAspect="1"/>
          </p:cNvPicPr>
          <p:nvPr/>
        </p:nvPicPr>
        <p:blipFill rotWithShape="1">
          <a:blip r:embed="rId4"/>
          <a:srcRect l="21115" t="33038" r="68277" b="21404"/>
          <a:stretch/>
        </p:blipFill>
        <p:spPr>
          <a:xfrm>
            <a:off x="8451369" y="1620901"/>
            <a:ext cx="3379810" cy="43538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a:extLst>
              <a:ext uri="{FF2B5EF4-FFF2-40B4-BE49-F238E27FC236}">
                <a16:creationId xmlns:a16="http://schemas.microsoft.com/office/drawing/2014/main" id="{0CBEF685-66BD-6194-44C7-DC57FBEF9B2A}"/>
              </a:ext>
            </a:extLst>
          </p:cNvPr>
          <p:cNvSpPr>
            <a:spLocks noGrp="1"/>
          </p:cNvSpPr>
          <p:nvPr>
            <p:ph type="title"/>
          </p:nvPr>
        </p:nvSpPr>
        <p:spPr>
          <a:xfrm>
            <a:off x="1996263" y="500062"/>
            <a:ext cx="4409440" cy="1325563"/>
          </a:xfrm>
        </p:spPr>
        <p:txBody>
          <a:bodyPr>
            <a:normAutofit fontScale="90000"/>
          </a:bodyPr>
          <a:lstStyle/>
          <a:p>
            <a:r>
              <a:rPr lang="en-US" b="1" dirty="0"/>
              <a:t>Resources</a:t>
            </a:r>
            <a:r>
              <a:rPr lang="en-US" dirty="0"/>
              <a:t>:</a:t>
            </a:r>
            <a:br>
              <a:rPr lang="en-US" dirty="0"/>
            </a:br>
            <a:r>
              <a:rPr lang="en-US" sz="3100" dirty="0">
                <a:hlinkClick r:id="rId5"/>
              </a:rPr>
              <a:t>https://transitionoregon.org</a:t>
            </a:r>
            <a:br>
              <a:rPr lang="en-US" dirty="0"/>
            </a:br>
            <a:r>
              <a:rPr lang="en-US" dirty="0"/>
              <a:t> </a:t>
            </a:r>
          </a:p>
        </p:txBody>
      </p:sp>
      <p:sp>
        <p:nvSpPr>
          <p:cNvPr id="3" name="Content Placeholder 2">
            <a:extLst>
              <a:ext uri="{FF2B5EF4-FFF2-40B4-BE49-F238E27FC236}">
                <a16:creationId xmlns:a16="http://schemas.microsoft.com/office/drawing/2014/main" id="{C106E937-83C5-DDFB-8832-28DF99DBA243}"/>
              </a:ext>
            </a:extLst>
          </p:cNvPr>
          <p:cNvSpPr>
            <a:spLocks noGrp="1"/>
          </p:cNvSpPr>
          <p:nvPr>
            <p:ph idx="1"/>
          </p:nvPr>
        </p:nvSpPr>
        <p:spPr>
          <a:xfrm>
            <a:off x="360820" y="1825624"/>
            <a:ext cx="6198024" cy="4530725"/>
          </a:xfrm>
        </p:spPr>
        <p:txBody>
          <a:bodyPr>
            <a:normAutofit fontScale="85000" lnSpcReduction="10000"/>
          </a:bodyPr>
          <a:lstStyle/>
          <a:p>
            <a:r>
              <a:rPr lang="en-US" b="1" dirty="0"/>
              <a:t>PSO 1-Pagers: </a:t>
            </a:r>
          </a:p>
          <a:p>
            <a:pPr lvl="1"/>
            <a:r>
              <a:rPr lang="en-US" dirty="0"/>
              <a:t>Identify Your Post-School Outcomes Team</a:t>
            </a:r>
          </a:p>
          <a:p>
            <a:pPr lvl="1"/>
            <a:r>
              <a:rPr lang="en-US" dirty="0"/>
              <a:t>Process for Follow-Up Student List Review</a:t>
            </a:r>
          </a:p>
          <a:p>
            <a:pPr lvl="1"/>
            <a:r>
              <a:rPr lang="en-US" dirty="0"/>
              <a:t>What is Consent?/What is a Refusal?</a:t>
            </a:r>
          </a:p>
          <a:p>
            <a:pPr lvl="1"/>
            <a:r>
              <a:rPr lang="en-US" dirty="0"/>
              <a:t>Capturing Engagement in the Interview</a:t>
            </a:r>
          </a:p>
          <a:p>
            <a:pPr lvl="1"/>
            <a:r>
              <a:rPr lang="en-US" dirty="0"/>
              <a:t>Understanding Follow-Up Input and Dates</a:t>
            </a:r>
          </a:p>
          <a:p>
            <a:pPr lvl="1"/>
            <a:r>
              <a:rPr lang="en-US" dirty="0"/>
              <a:t>Advantages of the Exit Interview</a:t>
            </a:r>
          </a:p>
          <a:p>
            <a:r>
              <a:rPr lang="en-US" b="1" dirty="0"/>
              <a:t>Other Resources: </a:t>
            </a:r>
          </a:p>
          <a:p>
            <a:pPr lvl="1"/>
            <a:r>
              <a:rPr lang="en-US" dirty="0"/>
              <a:t>Education &amp; Training</a:t>
            </a:r>
          </a:p>
          <a:p>
            <a:pPr lvl="1"/>
            <a:r>
              <a:rPr lang="en-US" dirty="0"/>
              <a:t>Employment </a:t>
            </a:r>
          </a:p>
          <a:p>
            <a:pPr lvl="1"/>
            <a:r>
              <a:rPr lang="en-US" dirty="0"/>
              <a:t>Independent Living </a:t>
            </a:r>
          </a:p>
          <a:p>
            <a:pPr lvl="1"/>
            <a:r>
              <a:rPr lang="en-US" dirty="0"/>
              <a:t>Pre-Employment Transition Services </a:t>
            </a:r>
          </a:p>
          <a:p>
            <a:pPr lvl="1"/>
            <a:r>
              <a:rPr lang="en-US" dirty="0"/>
              <a:t>Self-Determination/Supported Decision Making</a:t>
            </a:r>
          </a:p>
          <a:p>
            <a:pPr lvl="1"/>
            <a:r>
              <a:rPr lang="en-US" dirty="0"/>
              <a:t>Communication </a:t>
            </a:r>
          </a:p>
        </p:txBody>
      </p:sp>
      <p:sp>
        <p:nvSpPr>
          <p:cNvPr id="5" name="Slide Number Placeholder 4">
            <a:extLst>
              <a:ext uri="{FF2B5EF4-FFF2-40B4-BE49-F238E27FC236}">
                <a16:creationId xmlns:a16="http://schemas.microsoft.com/office/drawing/2014/main" id="{336308C8-FD6B-1437-36C3-0F1092C9FA63}"/>
              </a:ext>
            </a:extLst>
          </p:cNvPr>
          <p:cNvSpPr>
            <a:spLocks noGrp="1"/>
          </p:cNvSpPr>
          <p:nvPr>
            <p:ph type="sldNum" sz="quarter" idx="12"/>
          </p:nvPr>
        </p:nvSpPr>
        <p:spPr/>
        <p:txBody>
          <a:bodyPr/>
          <a:lstStyle/>
          <a:p>
            <a:fld id="{C58A48C9-2711-48EB-BD8E-2BFD34AD23C5}" type="slidenum">
              <a:rPr lang="en-US" smtClean="0"/>
              <a:t>33</a:t>
            </a:fld>
            <a:endParaRPr lang="en-US" dirty="0"/>
          </a:p>
        </p:txBody>
      </p:sp>
      <p:sp>
        <p:nvSpPr>
          <p:cNvPr id="6" name="Footer Placeholder 5">
            <a:extLst>
              <a:ext uri="{FF2B5EF4-FFF2-40B4-BE49-F238E27FC236}">
                <a16:creationId xmlns:a16="http://schemas.microsoft.com/office/drawing/2014/main" id="{981233F1-63AD-7DD8-A9E1-EF798CA5C75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91643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p:cNvGraphicFramePr>
            <a:graphicFrameLocks/>
          </p:cNvGraphicFramePr>
          <p:nvPr>
            <p:extLst>
              <p:ext uri="{D42A27DB-BD31-4B8C-83A1-F6EECF244321}">
                <p14:modId xmlns:p14="http://schemas.microsoft.com/office/powerpoint/2010/main" val="1776033862"/>
              </p:ext>
            </p:extLst>
          </p:nvPr>
        </p:nvGraphicFramePr>
        <p:xfrm>
          <a:off x="0" y="547673"/>
          <a:ext cx="12192000" cy="6584514"/>
        </p:xfrm>
        <a:graphic>
          <a:graphicData uri="http://schemas.openxmlformats.org/drawingml/2006/table">
            <a:tbl>
              <a:tblPr firstRow="1" firstCol="1" lastRow="1" lastCol="1" bandRow="1" bandCol="1">
                <a:tableStyleId>{16D9F66E-5EB9-4882-86FB-DCBF35E3C3E4}</a:tableStyleId>
              </a:tblPr>
              <a:tblGrid>
                <a:gridCol w="3155746">
                  <a:extLst>
                    <a:ext uri="{9D8B030D-6E8A-4147-A177-3AD203B41FA5}">
                      <a16:colId xmlns:a16="http://schemas.microsoft.com/office/drawing/2014/main" val="3139466139"/>
                    </a:ext>
                  </a:extLst>
                </a:gridCol>
                <a:gridCol w="3944050">
                  <a:extLst>
                    <a:ext uri="{9D8B030D-6E8A-4147-A177-3AD203B41FA5}">
                      <a16:colId xmlns:a16="http://schemas.microsoft.com/office/drawing/2014/main" val="839496836"/>
                    </a:ext>
                  </a:extLst>
                </a:gridCol>
                <a:gridCol w="3041298">
                  <a:extLst>
                    <a:ext uri="{9D8B030D-6E8A-4147-A177-3AD203B41FA5}">
                      <a16:colId xmlns:a16="http://schemas.microsoft.com/office/drawing/2014/main" val="895525541"/>
                    </a:ext>
                  </a:extLst>
                </a:gridCol>
                <a:gridCol w="2050906">
                  <a:extLst>
                    <a:ext uri="{9D8B030D-6E8A-4147-A177-3AD203B41FA5}">
                      <a16:colId xmlns:a16="http://schemas.microsoft.com/office/drawing/2014/main" val="2150208015"/>
                    </a:ext>
                  </a:extLst>
                </a:gridCol>
              </a:tblGrid>
              <a:tr h="589032">
                <a:tc gridSpan="4">
                  <a:txBody>
                    <a:bodyPr/>
                    <a:lstStyle/>
                    <a:p>
                      <a:pPr marL="6985" marR="0" algn="ctr">
                        <a:lnSpc>
                          <a:spcPct val="107000"/>
                        </a:lnSpc>
                        <a:spcBef>
                          <a:spcPts val="0"/>
                        </a:spcBef>
                        <a:spcAft>
                          <a:spcPts val="0"/>
                        </a:spcAft>
                      </a:pPr>
                      <a:r>
                        <a:rPr lang="en-US" sz="3200" dirty="0">
                          <a:effectLst/>
                        </a:rPr>
                        <a:t>       </a:t>
                      </a:r>
                      <a:r>
                        <a:rPr lang="en-US" sz="3200" dirty="0">
                          <a:effectLst/>
                          <a:latin typeface="+mj-lt"/>
                        </a:rPr>
                        <a:t>Save</a:t>
                      </a:r>
                      <a:r>
                        <a:rPr lang="en-US" sz="3200" spc="-95" dirty="0">
                          <a:effectLst/>
                          <a:latin typeface="+mj-lt"/>
                        </a:rPr>
                        <a:t> </a:t>
                      </a:r>
                      <a:r>
                        <a:rPr lang="en-US" sz="3200" dirty="0">
                          <a:effectLst/>
                          <a:latin typeface="+mj-lt"/>
                        </a:rPr>
                        <a:t>the</a:t>
                      </a:r>
                      <a:r>
                        <a:rPr lang="en-US" sz="3200" spc="-105" dirty="0">
                          <a:effectLst/>
                          <a:latin typeface="+mj-lt"/>
                        </a:rPr>
                        <a:t> </a:t>
                      </a:r>
                      <a:r>
                        <a:rPr lang="en-US" sz="3200" dirty="0">
                          <a:effectLst/>
                          <a:latin typeface="+mj-lt"/>
                        </a:rPr>
                        <a:t>Dates:</a:t>
                      </a:r>
                      <a:r>
                        <a:rPr lang="en-US" sz="3200" spc="135" dirty="0">
                          <a:effectLst/>
                          <a:latin typeface="+mj-lt"/>
                        </a:rPr>
                        <a:t> </a:t>
                      </a:r>
                      <a:r>
                        <a:rPr lang="en-US" sz="3200" dirty="0">
                          <a:effectLst/>
                          <a:latin typeface="+mj-lt"/>
                        </a:rPr>
                        <a:t>2025</a:t>
                      </a:r>
                      <a:r>
                        <a:rPr lang="en-US" sz="3200" spc="-90" dirty="0">
                          <a:effectLst/>
                          <a:latin typeface="+mj-lt"/>
                        </a:rPr>
                        <a:t> </a:t>
                      </a:r>
                      <a:r>
                        <a:rPr lang="en-US" sz="3200" dirty="0">
                          <a:effectLst/>
                          <a:latin typeface="+mj-lt"/>
                        </a:rPr>
                        <a:t>PSO</a:t>
                      </a:r>
                      <a:r>
                        <a:rPr lang="en-US" sz="3200" spc="-80" dirty="0">
                          <a:effectLst/>
                          <a:latin typeface="+mj-lt"/>
                        </a:rPr>
                        <a:t> </a:t>
                      </a:r>
                      <a:r>
                        <a:rPr lang="en-US" sz="3200" spc="-10" dirty="0">
                          <a:effectLst/>
                          <a:latin typeface="+mj-lt"/>
                        </a:rPr>
                        <a:t>Trainings </a:t>
                      </a:r>
                      <a:r>
                        <a:rPr lang="en-US" sz="3200" dirty="0">
                          <a:effectLst/>
                          <a:latin typeface="+mj-lt"/>
                        </a:rPr>
                        <a:t>                               </a:t>
                      </a:r>
                      <a:endParaRPr lang="en-US" sz="32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7639116"/>
                  </a:ext>
                </a:extLst>
              </a:tr>
              <a:tr h="397565">
                <a:tc>
                  <a:txBody>
                    <a:bodyPr/>
                    <a:lstStyle/>
                    <a:p>
                      <a:pPr marL="67945" marR="0">
                        <a:lnSpc>
                          <a:spcPct val="107000"/>
                        </a:lnSpc>
                        <a:spcBef>
                          <a:spcPts val="20"/>
                        </a:spcBef>
                        <a:spcAft>
                          <a:spcPts val="0"/>
                        </a:spcAft>
                      </a:pPr>
                      <a:r>
                        <a:rPr lang="en-US" sz="2400" spc="-10" dirty="0">
                          <a:effectLst/>
                          <a:latin typeface="+mj-lt"/>
                        </a:rPr>
                        <a:t>Date/Time</a:t>
                      </a:r>
                      <a:endParaRPr lang="en-US" sz="24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945" marR="0">
                        <a:lnSpc>
                          <a:spcPct val="107000"/>
                        </a:lnSpc>
                        <a:spcBef>
                          <a:spcPts val="20"/>
                        </a:spcBef>
                        <a:spcAft>
                          <a:spcPts val="0"/>
                        </a:spcAft>
                      </a:pPr>
                      <a:r>
                        <a:rPr lang="en-US" sz="2400" b="1" spc="-10" dirty="0">
                          <a:effectLst/>
                          <a:latin typeface="+mj-lt"/>
                        </a:rPr>
                        <a:t>Audience</a:t>
                      </a:r>
                      <a:endParaRPr lang="en-US" sz="24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945" marR="0">
                        <a:lnSpc>
                          <a:spcPct val="107000"/>
                        </a:lnSpc>
                        <a:spcBef>
                          <a:spcPts val="20"/>
                        </a:spcBef>
                        <a:spcAft>
                          <a:spcPts val="0"/>
                        </a:spcAft>
                      </a:pPr>
                      <a:r>
                        <a:rPr lang="en-US" sz="2400" b="1" spc="-10" dirty="0">
                          <a:effectLst/>
                          <a:latin typeface="+mj-lt"/>
                        </a:rPr>
                        <a:t>Objective</a:t>
                      </a:r>
                      <a:endParaRPr lang="en-US" sz="24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6675" marR="0">
                        <a:lnSpc>
                          <a:spcPct val="107000"/>
                        </a:lnSpc>
                        <a:spcBef>
                          <a:spcPts val="20"/>
                        </a:spcBef>
                        <a:spcAft>
                          <a:spcPts val="0"/>
                        </a:spcAft>
                      </a:pPr>
                      <a:r>
                        <a:rPr lang="en-US" sz="2400" spc="-20" dirty="0">
                          <a:effectLst/>
                          <a:latin typeface="+mj-lt"/>
                        </a:rPr>
                        <a:t>Mode</a:t>
                      </a:r>
                      <a:endParaRPr lang="en-US" sz="24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7997919"/>
                  </a:ext>
                </a:extLst>
              </a:tr>
              <a:tr h="765314">
                <a:tc>
                  <a:txBody>
                    <a:bodyPr/>
                    <a:lstStyle/>
                    <a:p>
                      <a:pPr marL="55245" marR="0">
                        <a:lnSpc>
                          <a:spcPts val="1460"/>
                        </a:lnSpc>
                        <a:spcBef>
                          <a:spcPts val="0"/>
                        </a:spcBef>
                        <a:spcAft>
                          <a:spcPts val="0"/>
                        </a:spcAft>
                      </a:pPr>
                      <a:r>
                        <a:rPr lang="en-US" sz="1600" dirty="0">
                          <a:effectLst/>
                        </a:rPr>
                        <a:t>February</a:t>
                      </a:r>
                      <a:r>
                        <a:rPr lang="en-US" sz="1600" spc="-15" dirty="0">
                          <a:effectLst/>
                        </a:rPr>
                        <a:t> </a:t>
                      </a:r>
                      <a:endParaRPr lang="en-US" sz="1600" dirty="0">
                        <a:effectLst/>
                      </a:endParaRPr>
                    </a:p>
                    <a:p>
                      <a:pPr marL="55245" marR="14605">
                        <a:lnSpc>
                          <a:spcPct val="107000"/>
                        </a:lnSpc>
                        <a:spcBef>
                          <a:spcPts val="0"/>
                        </a:spcBef>
                        <a:spcAft>
                          <a:spcPts val="0"/>
                        </a:spcAft>
                      </a:pPr>
                      <a:r>
                        <a:rPr lang="en-US" sz="1600" b="0" dirty="0">
                          <a:effectLst/>
                        </a:rPr>
                        <a:t>The</a:t>
                      </a:r>
                      <a:r>
                        <a:rPr lang="en-US" sz="1600" b="0" spc="-35" dirty="0">
                          <a:effectLst/>
                        </a:rPr>
                        <a:t> </a:t>
                      </a:r>
                      <a:r>
                        <a:rPr lang="en-US" sz="1600" b="0" dirty="0">
                          <a:effectLst/>
                        </a:rPr>
                        <a:t>Results</a:t>
                      </a:r>
                      <a:r>
                        <a:rPr lang="en-US" sz="1600" b="0" spc="-30" dirty="0">
                          <a:effectLst/>
                        </a:rPr>
                        <a:t> </a:t>
                      </a:r>
                      <a:r>
                        <a:rPr lang="en-US" sz="1600" b="0" dirty="0">
                          <a:effectLst/>
                        </a:rPr>
                        <a:t>are</a:t>
                      </a:r>
                      <a:r>
                        <a:rPr lang="en-US" sz="1600" b="0" spc="-35" dirty="0">
                          <a:effectLst/>
                        </a:rPr>
                        <a:t> </a:t>
                      </a:r>
                      <a:r>
                        <a:rPr lang="en-US" sz="1600" b="0" dirty="0">
                          <a:effectLst/>
                        </a:rPr>
                        <a:t>In:</a:t>
                      </a:r>
                      <a:r>
                        <a:rPr lang="en-US" sz="1600" b="0" spc="-35" dirty="0">
                          <a:effectLst/>
                        </a:rPr>
                        <a:t> </a:t>
                      </a:r>
                      <a:r>
                        <a:rPr lang="en-US" sz="1600" b="0" dirty="0">
                          <a:effectLst/>
                        </a:rPr>
                        <a:t>PSO</a:t>
                      </a:r>
                      <a:r>
                        <a:rPr lang="en-US" sz="1600" b="0" spc="-35" dirty="0">
                          <a:effectLst/>
                        </a:rPr>
                        <a:t> </a:t>
                      </a:r>
                      <a:r>
                        <a:rPr lang="en-US" sz="1600" b="0" dirty="0">
                          <a:effectLst/>
                        </a:rPr>
                        <a:t>Results</a:t>
                      </a:r>
                      <a:r>
                        <a:rPr lang="en-US" sz="1600" b="0" spc="-30" dirty="0">
                          <a:effectLst/>
                        </a:rPr>
                        <a:t> </a:t>
                      </a:r>
                      <a:r>
                        <a:rPr lang="en-US" sz="1600" b="0" dirty="0">
                          <a:effectLst/>
                        </a:rPr>
                        <a:t>from </a:t>
                      </a:r>
                      <a:r>
                        <a:rPr lang="en-US" sz="1600" b="0" spc="-20" dirty="0">
                          <a:effectLst/>
                        </a:rPr>
                        <a:t>2023</a:t>
                      </a:r>
                      <a:endParaRPr lang="en-US" sz="1600" b="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945" marR="0">
                        <a:lnSpc>
                          <a:spcPts val="1340"/>
                        </a:lnSpc>
                        <a:spcBef>
                          <a:spcPts val="0"/>
                        </a:spcBef>
                        <a:spcAft>
                          <a:spcPts val="0"/>
                        </a:spcAft>
                      </a:pPr>
                      <a:r>
                        <a:rPr lang="en-US" sz="1600" dirty="0">
                          <a:effectLst/>
                        </a:rPr>
                        <a:t>All</a:t>
                      </a:r>
                      <a:r>
                        <a:rPr lang="en-US" sz="1600" spc="-20" dirty="0">
                          <a:effectLst/>
                        </a:rPr>
                        <a:t> </a:t>
                      </a:r>
                      <a:r>
                        <a:rPr lang="en-US" sz="1600" dirty="0">
                          <a:effectLst/>
                        </a:rPr>
                        <a:t>interested</a:t>
                      </a:r>
                      <a:r>
                        <a:rPr lang="en-US" sz="1600" spc="-20" dirty="0">
                          <a:effectLst/>
                        </a:rPr>
                        <a:t> </a:t>
                      </a:r>
                      <a:r>
                        <a:rPr lang="en-US" sz="1600" spc="-10" dirty="0">
                          <a:effectLst/>
                        </a:rPr>
                        <a:t>parties</a:t>
                      </a:r>
                      <a:endParaRPr lang="en-US" sz="16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67945" marR="74930">
                        <a:lnSpc>
                          <a:spcPct val="107000"/>
                        </a:lnSpc>
                        <a:spcBef>
                          <a:spcPts val="0"/>
                        </a:spcBef>
                        <a:spcAft>
                          <a:spcPts val="0"/>
                        </a:spcAft>
                      </a:pPr>
                      <a:r>
                        <a:rPr lang="en-US" sz="1600" dirty="0">
                          <a:effectLst/>
                        </a:rPr>
                        <a:t>Share</a:t>
                      </a:r>
                      <a:r>
                        <a:rPr lang="en-US" sz="1600" spc="-35" dirty="0">
                          <a:effectLst/>
                        </a:rPr>
                        <a:t> </a:t>
                      </a:r>
                      <a:r>
                        <a:rPr lang="en-US" sz="1600" dirty="0">
                          <a:effectLst/>
                        </a:rPr>
                        <a:t>the</a:t>
                      </a:r>
                      <a:r>
                        <a:rPr lang="en-US" sz="1600" spc="-35" dirty="0">
                          <a:effectLst/>
                        </a:rPr>
                        <a:t> </a:t>
                      </a:r>
                      <a:r>
                        <a:rPr lang="en-US" sz="1600" dirty="0">
                          <a:effectLst/>
                        </a:rPr>
                        <a:t>results</a:t>
                      </a:r>
                      <a:r>
                        <a:rPr lang="en-US" sz="1600" spc="-40" dirty="0">
                          <a:effectLst/>
                        </a:rPr>
                        <a:t> </a:t>
                      </a:r>
                      <a:r>
                        <a:rPr lang="en-US" sz="1600" dirty="0">
                          <a:effectLst/>
                        </a:rPr>
                        <a:t>from</a:t>
                      </a:r>
                      <a:r>
                        <a:rPr lang="en-US" sz="1600" spc="-35" dirty="0">
                          <a:effectLst/>
                        </a:rPr>
                        <a:t> </a:t>
                      </a:r>
                      <a:r>
                        <a:rPr lang="en-US" sz="1600" dirty="0">
                          <a:effectLst/>
                        </a:rPr>
                        <a:t>the</a:t>
                      </a:r>
                      <a:r>
                        <a:rPr lang="en-US" sz="1600" spc="-45" dirty="0">
                          <a:effectLst/>
                        </a:rPr>
                        <a:t> </a:t>
                      </a:r>
                      <a:r>
                        <a:rPr lang="en-US" sz="1600" dirty="0">
                          <a:effectLst/>
                        </a:rPr>
                        <a:t>2023 PSO data collection efforts</a:t>
                      </a:r>
                      <a:endParaRPr lang="en-US" sz="16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66675" marR="0" algn="just">
                        <a:lnSpc>
                          <a:spcPts val="1340"/>
                        </a:lnSpc>
                        <a:spcBef>
                          <a:spcPts val="0"/>
                        </a:spcBef>
                        <a:spcAft>
                          <a:spcPts val="0"/>
                        </a:spcAft>
                      </a:pPr>
                      <a:r>
                        <a:rPr lang="en-US" sz="1600" dirty="0">
                          <a:effectLst/>
                        </a:rPr>
                        <a:t>Recorded</a:t>
                      </a:r>
                      <a:r>
                        <a:rPr lang="en-US" sz="1600" spc="-25" dirty="0">
                          <a:effectLst/>
                        </a:rPr>
                        <a:t> </a:t>
                      </a:r>
                      <a:r>
                        <a:rPr lang="en-US" sz="1600" spc="-20" dirty="0">
                          <a:effectLst/>
                        </a:rPr>
                        <a:t>Only</a:t>
                      </a:r>
                      <a:endParaRPr lang="en-US" sz="16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5935983"/>
                  </a:ext>
                </a:extLst>
              </a:tr>
              <a:tr h="787816">
                <a:tc>
                  <a:txBody>
                    <a:bodyPr/>
                    <a:lstStyle/>
                    <a:p>
                      <a:pPr marL="55245" marR="0">
                        <a:lnSpc>
                          <a:spcPts val="1460"/>
                        </a:lnSpc>
                        <a:spcBef>
                          <a:spcPts val="0"/>
                        </a:spcBef>
                        <a:spcAft>
                          <a:spcPts val="0"/>
                        </a:spcAft>
                      </a:pPr>
                      <a:r>
                        <a:rPr lang="en-US" sz="1600" dirty="0">
                          <a:effectLst/>
                        </a:rPr>
                        <a:t>March</a:t>
                      </a:r>
                      <a:r>
                        <a:rPr lang="en-US" sz="1600" spc="-5" dirty="0">
                          <a:effectLst/>
                        </a:rPr>
                        <a:t> </a:t>
                      </a:r>
                      <a:r>
                        <a:rPr lang="en-US" sz="1600" spc="-10" dirty="0">
                          <a:effectLst/>
                        </a:rPr>
                        <a:t> 13-14</a:t>
                      </a:r>
                      <a:r>
                        <a:rPr lang="en-US" sz="1600" dirty="0">
                          <a:effectLst/>
                        </a:rPr>
                        <a:t>–</a:t>
                      </a:r>
                      <a:r>
                        <a:rPr lang="en-US" sz="1600" spc="-5" dirty="0">
                          <a:effectLst/>
                        </a:rPr>
                        <a:t> </a:t>
                      </a:r>
                      <a:r>
                        <a:rPr lang="en-US" sz="1600" spc="-20" dirty="0">
                          <a:effectLst/>
                        </a:rPr>
                        <a:t>OSTC - Eugene</a:t>
                      </a:r>
                      <a:endParaRPr lang="en-US" sz="1600" dirty="0">
                        <a:effectLst/>
                      </a:endParaRPr>
                    </a:p>
                    <a:p>
                      <a:pPr marL="55245" marR="0">
                        <a:lnSpc>
                          <a:spcPct val="107000"/>
                        </a:lnSpc>
                        <a:spcBef>
                          <a:spcPts val="0"/>
                        </a:spcBef>
                        <a:spcAft>
                          <a:spcPts val="0"/>
                        </a:spcAft>
                      </a:pPr>
                      <a:r>
                        <a:rPr lang="en-US" sz="1600" b="0" dirty="0">
                          <a:effectLst/>
                        </a:rPr>
                        <a:t>PSO</a:t>
                      </a:r>
                      <a:r>
                        <a:rPr lang="en-US" sz="1600" b="0" spc="-35" dirty="0">
                          <a:effectLst/>
                        </a:rPr>
                        <a:t> </a:t>
                      </a:r>
                      <a:r>
                        <a:rPr lang="en-US" sz="1600" b="0" spc="0" dirty="0">
                          <a:effectLst/>
                        </a:rPr>
                        <a:t>Session</a:t>
                      </a:r>
                      <a:r>
                        <a:rPr lang="en-US" sz="1600" b="0" spc="0" baseline="0" dirty="0">
                          <a:effectLst/>
                        </a:rPr>
                        <a:t> </a:t>
                      </a:r>
                      <a:r>
                        <a:rPr lang="en-US" sz="1600" b="0" dirty="0">
                          <a:effectLst/>
                        </a:rPr>
                        <a:t>Presentation</a:t>
                      </a:r>
                    </a:p>
                    <a:p>
                      <a:pPr marL="55245" marR="0">
                        <a:lnSpc>
                          <a:spcPct val="107000"/>
                        </a:lnSpc>
                        <a:spcBef>
                          <a:spcPts val="0"/>
                        </a:spcBef>
                        <a:spcAft>
                          <a:spcPts val="0"/>
                        </a:spcAft>
                      </a:pPr>
                      <a:r>
                        <a:rPr lang="en-US" sz="1600" b="0" dirty="0">
                          <a:effectLst/>
                        </a:rPr>
                        <a:t>PSO</a:t>
                      </a:r>
                      <a:r>
                        <a:rPr lang="en-US" sz="1600" b="0" baseline="0" dirty="0">
                          <a:effectLst/>
                        </a:rPr>
                        <a:t> Info Table with Vendors</a:t>
                      </a:r>
                      <a:endParaRPr lang="en-US" sz="1600" b="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945" marR="0">
                        <a:lnSpc>
                          <a:spcPct val="107000"/>
                        </a:lnSpc>
                        <a:spcBef>
                          <a:spcPts val="0"/>
                        </a:spcBef>
                        <a:spcAft>
                          <a:spcPts val="0"/>
                        </a:spcAft>
                      </a:pPr>
                      <a:r>
                        <a:rPr lang="en-US" sz="1600" dirty="0">
                          <a:effectLst/>
                        </a:rPr>
                        <a:t>Anyone</a:t>
                      </a:r>
                      <a:r>
                        <a:rPr lang="en-US" sz="1600" spc="-35" dirty="0">
                          <a:effectLst/>
                        </a:rPr>
                        <a:t> </a:t>
                      </a:r>
                      <a:r>
                        <a:rPr lang="en-US" sz="1600" dirty="0">
                          <a:effectLst/>
                        </a:rPr>
                        <a:t>responsible</a:t>
                      </a:r>
                      <a:r>
                        <a:rPr lang="en-US" sz="1600" spc="-35" dirty="0">
                          <a:effectLst/>
                        </a:rPr>
                        <a:t> </a:t>
                      </a:r>
                      <a:r>
                        <a:rPr lang="en-US" sz="1600" dirty="0">
                          <a:effectLst/>
                        </a:rPr>
                        <a:t>for</a:t>
                      </a:r>
                      <a:r>
                        <a:rPr lang="en-US" sz="1600" spc="-50" dirty="0">
                          <a:effectLst/>
                        </a:rPr>
                        <a:t> </a:t>
                      </a:r>
                      <a:r>
                        <a:rPr lang="en-US" sz="1600" dirty="0">
                          <a:effectLst/>
                        </a:rPr>
                        <a:t>Post-School</a:t>
                      </a:r>
                      <a:r>
                        <a:rPr lang="en-US" sz="1600" spc="-50" dirty="0">
                          <a:effectLst/>
                        </a:rPr>
                        <a:t> </a:t>
                      </a:r>
                      <a:r>
                        <a:rPr lang="en-US" sz="1600" dirty="0">
                          <a:effectLst/>
                        </a:rPr>
                        <a:t>Outcomes (PSO) data collection or reporting.</a:t>
                      </a:r>
                      <a:endParaRPr lang="en-US" sz="16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945" marR="0">
                        <a:lnSpc>
                          <a:spcPts val="1340"/>
                        </a:lnSpc>
                        <a:spcBef>
                          <a:spcPts val="0"/>
                        </a:spcBef>
                        <a:spcAft>
                          <a:spcPts val="0"/>
                        </a:spcAft>
                      </a:pPr>
                      <a:r>
                        <a:rPr lang="en-US" sz="1600" dirty="0">
                          <a:effectLst/>
                        </a:rPr>
                        <a:t>Describe</a:t>
                      </a:r>
                      <a:r>
                        <a:rPr lang="en-US" sz="1600" spc="-35" dirty="0">
                          <a:effectLst/>
                        </a:rPr>
                        <a:t> </a:t>
                      </a:r>
                      <a:r>
                        <a:rPr lang="en-US" sz="1600" dirty="0">
                          <a:effectLst/>
                        </a:rPr>
                        <a:t>PSO</a:t>
                      </a:r>
                      <a:r>
                        <a:rPr lang="en-US" sz="1600" spc="-15" dirty="0">
                          <a:effectLst/>
                        </a:rPr>
                        <a:t> </a:t>
                      </a:r>
                      <a:r>
                        <a:rPr lang="en-US" sz="1600" spc="-10" dirty="0">
                          <a:effectLst/>
                        </a:rPr>
                        <a:t>processes</a:t>
                      </a:r>
                      <a:endParaRPr lang="en-US" sz="16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6675" marR="0" algn="just">
                        <a:lnSpc>
                          <a:spcPts val="1340"/>
                        </a:lnSpc>
                        <a:spcBef>
                          <a:spcPts val="0"/>
                        </a:spcBef>
                        <a:spcAft>
                          <a:spcPts val="0"/>
                        </a:spcAft>
                      </a:pPr>
                      <a:r>
                        <a:rPr lang="en-US" sz="1600" spc="-20" dirty="0">
                          <a:effectLst/>
                        </a:rPr>
                        <a:t>LIVE at Conference</a:t>
                      </a:r>
                      <a:endParaRPr lang="en-US" sz="16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4242245"/>
                  </a:ext>
                </a:extLst>
              </a:tr>
              <a:tr h="786281">
                <a:tc>
                  <a:txBody>
                    <a:bodyPr/>
                    <a:lstStyle/>
                    <a:p>
                      <a:pPr marL="55245" marR="0">
                        <a:lnSpc>
                          <a:spcPts val="1460"/>
                        </a:lnSpc>
                        <a:spcBef>
                          <a:spcPts val="0"/>
                        </a:spcBef>
                        <a:spcAft>
                          <a:spcPts val="0"/>
                        </a:spcAft>
                      </a:pPr>
                      <a:r>
                        <a:rPr lang="en-US" sz="1600" dirty="0">
                          <a:effectLst/>
                        </a:rPr>
                        <a:t>April</a:t>
                      </a:r>
                      <a:r>
                        <a:rPr lang="en-US" sz="1600" spc="-10" dirty="0">
                          <a:effectLst/>
                        </a:rPr>
                        <a:t> </a:t>
                      </a:r>
                      <a:r>
                        <a:rPr lang="en-US" sz="1600" spc="-25" dirty="0">
                          <a:effectLst/>
                        </a:rPr>
                        <a:t>12</a:t>
                      </a:r>
                      <a:endParaRPr lang="en-US" sz="1600" dirty="0">
                        <a:effectLst/>
                      </a:endParaRPr>
                    </a:p>
                    <a:p>
                      <a:pPr marL="55245" marR="0">
                        <a:lnSpc>
                          <a:spcPct val="107000"/>
                        </a:lnSpc>
                        <a:spcBef>
                          <a:spcPts val="0"/>
                        </a:spcBef>
                        <a:spcAft>
                          <a:spcPts val="0"/>
                        </a:spcAft>
                      </a:pPr>
                      <a:r>
                        <a:rPr lang="en-US" sz="1600" b="0" dirty="0">
                          <a:effectLst/>
                        </a:rPr>
                        <a:t>Ready,</a:t>
                      </a:r>
                      <a:r>
                        <a:rPr lang="en-US" sz="1600" b="0" spc="-5" dirty="0">
                          <a:effectLst/>
                        </a:rPr>
                        <a:t> </a:t>
                      </a:r>
                      <a:r>
                        <a:rPr lang="en-US" sz="1600" b="0" dirty="0">
                          <a:effectLst/>
                        </a:rPr>
                        <a:t>Set,</a:t>
                      </a:r>
                      <a:r>
                        <a:rPr lang="en-US" sz="1600" b="0" spc="-5" dirty="0">
                          <a:effectLst/>
                        </a:rPr>
                        <a:t> </a:t>
                      </a:r>
                      <a:r>
                        <a:rPr lang="en-US" sz="1600" b="0" dirty="0">
                          <a:effectLst/>
                        </a:rPr>
                        <a:t>Go</a:t>
                      </a:r>
                      <a:r>
                        <a:rPr lang="en-US" sz="1600" b="0" spc="-5" dirty="0">
                          <a:effectLst/>
                        </a:rPr>
                        <a:t> </a:t>
                      </a:r>
                      <a:r>
                        <a:rPr lang="en-US" sz="1600" b="0" dirty="0">
                          <a:effectLst/>
                        </a:rPr>
                        <a:t>for</a:t>
                      </a:r>
                      <a:r>
                        <a:rPr lang="en-US" sz="1600" b="0" spc="-10" dirty="0">
                          <a:effectLst/>
                        </a:rPr>
                        <a:t> </a:t>
                      </a:r>
                      <a:r>
                        <a:rPr lang="en-US" sz="1600" b="0" dirty="0">
                          <a:effectLst/>
                        </a:rPr>
                        <a:t>PSO:</a:t>
                      </a:r>
                      <a:r>
                        <a:rPr lang="en-US" sz="1600" b="0" spc="-10" dirty="0">
                          <a:effectLst/>
                        </a:rPr>
                        <a:t> </a:t>
                      </a:r>
                      <a:r>
                        <a:rPr lang="en-US" sz="1600" b="0" dirty="0">
                          <a:effectLst/>
                        </a:rPr>
                        <a:t>Take a Dive into PSO 2025</a:t>
                      </a:r>
                      <a:endParaRPr lang="en-US" sz="1600" b="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945" marR="0">
                        <a:lnSpc>
                          <a:spcPct val="107000"/>
                        </a:lnSpc>
                        <a:spcBef>
                          <a:spcPts val="0"/>
                        </a:spcBef>
                        <a:spcAft>
                          <a:spcPts val="0"/>
                        </a:spcAft>
                      </a:pPr>
                      <a:r>
                        <a:rPr lang="en-US" sz="1600" dirty="0">
                          <a:effectLst/>
                        </a:rPr>
                        <a:t>Data</a:t>
                      </a:r>
                      <a:r>
                        <a:rPr lang="en-US" sz="1600" spc="-45" dirty="0">
                          <a:effectLst/>
                        </a:rPr>
                        <a:t> </a:t>
                      </a:r>
                      <a:r>
                        <a:rPr lang="en-US" sz="1600" dirty="0">
                          <a:effectLst/>
                        </a:rPr>
                        <a:t>collectors</a:t>
                      </a:r>
                      <a:r>
                        <a:rPr lang="en-US" sz="1600" spc="-40" dirty="0">
                          <a:effectLst/>
                        </a:rPr>
                        <a:t> </a:t>
                      </a:r>
                      <a:r>
                        <a:rPr lang="en-US" sz="1600" dirty="0">
                          <a:effectLst/>
                        </a:rPr>
                        <a:t>&amp;</a:t>
                      </a:r>
                      <a:r>
                        <a:rPr lang="en-US" sz="1600" spc="-25" dirty="0">
                          <a:effectLst/>
                        </a:rPr>
                        <a:t> </a:t>
                      </a:r>
                      <a:r>
                        <a:rPr lang="en-US" sz="1600" dirty="0">
                          <a:effectLst/>
                        </a:rPr>
                        <a:t>administrators</a:t>
                      </a:r>
                      <a:r>
                        <a:rPr lang="en-US" sz="1600" spc="-40" dirty="0">
                          <a:effectLst/>
                        </a:rPr>
                        <a:t> </a:t>
                      </a:r>
                      <a:r>
                        <a:rPr lang="en-US" sz="1600" dirty="0">
                          <a:effectLst/>
                        </a:rPr>
                        <a:t>collecting and reporting PSO data</a:t>
                      </a:r>
                      <a:endParaRPr lang="en-US" sz="16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67945" marR="0">
                        <a:lnSpc>
                          <a:spcPct val="107000"/>
                        </a:lnSpc>
                        <a:spcBef>
                          <a:spcPts val="0"/>
                        </a:spcBef>
                        <a:spcAft>
                          <a:spcPts val="0"/>
                        </a:spcAft>
                      </a:pPr>
                      <a:r>
                        <a:rPr lang="en-US" sz="1600" dirty="0">
                          <a:effectLst/>
                        </a:rPr>
                        <a:t>Provide an overview of PSO processes,</a:t>
                      </a:r>
                      <a:r>
                        <a:rPr lang="en-US" sz="1600" spc="-60" dirty="0">
                          <a:effectLst/>
                        </a:rPr>
                        <a:t> </a:t>
                      </a:r>
                      <a:r>
                        <a:rPr lang="en-US" sz="1600" dirty="0">
                          <a:effectLst/>
                        </a:rPr>
                        <a:t>timeline,</a:t>
                      </a:r>
                      <a:r>
                        <a:rPr lang="en-US" sz="1600" spc="-55" dirty="0">
                          <a:effectLst/>
                        </a:rPr>
                        <a:t> </a:t>
                      </a:r>
                      <a:r>
                        <a:rPr lang="en-US" sz="1600" dirty="0">
                          <a:effectLst/>
                        </a:rPr>
                        <a:t>and</a:t>
                      </a:r>
                      <a:r>
                        <a:rPr lang="en-US" sz="1600" spc="-60" dirty="0">
                          <a:effectLst/>
                        </a:rPr>
                        <a:t> </a:t>
                      </a:r>
                      <a:r>
                        <a:rPr lang="en-US" sz="1600" dirty="0">
                          <a:effectLst/>
                        </a:rPr>
                        <a:t>resources for 2025</a:t>
                      </a:r>
                      <a:endParaRPr lang="en-US" sz="16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66675" marR="0" algn="just">
                        <a:lnSpc>
                          <a:spcPts val="1340"/>
                        </a:lnSpc>
                        <a:spcBef>
                          <a:spcPts val="0"/>
                        </a:spcBef>
                        <a:spcAft>
                          <a:spcPts val="0"/>
                        </a:spcAft>
                      </a:pPr>
                      <a:r>
                        <a:rPr lang="en-US" sz="1600" dirty="0">
                          <a:effectLst/>
                        </a:rPr>
                        <a:t>Recorded</a:t>
                      </a:r>
                      <a:r>
                        <a:rPr lang="en-US" sz="1600" spc="-25" dirty="0">
                          <a:effectLst/>
                        </a:rPr>
                        <a:t> </a:t>
                      </a:r>
                      <a:r>
                        <a:rPr lang="en-US" sz="1600" spc="-20" dirty="0">
                          <a:effectLst/>
                        </a:rPr>
                        <a:t>Only</a:t>
                      </a:r>
                      <a:endParaRPr lang="en-US" sz="16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1295392"/>
                  </a:ext>
                </a:extLst>
              </a:tr>
              <a:tr h="582032">
                <a:tc>
                  <a:txBody>
                    <a:bodyPr/>
                    <a:lstStyle/>
                    <a:p>
                      <a:pPr marL="55245" marR="0">
                        <a:lnSpc>
                          <a:spcPts val="1460"/>
                        </a:lnSpc>
                        <a:spcBef>
                          <a:spcPts val="0"/>
                        </a:spcBef>
                        <a:spcAft>
                          <a:spcPts val="0"/>
                        </a:spcAft>
                      </a:pPr>
                      <a:r>
                        <a:rPr lang="en-US" sz="1600" dirty="0">
                          <a:effectLst/>
                        </a:rPr>
                        <a:t>May</a:t>
                      </a:r>
                      <a:r>
                        <a:rPr lang="en-US" sz="1600" spc="-5" dirty="0">
                          <a:effectLst/>
                        </a:rPr>
                        <a:t> </a:t>
                      </a:r>
                      <a:r>
                        <a:rPr lang="en-US" sz="1600" dirty="0">
                          <a:effectLst/>
                        </a:rPr>
                        <a:t>20 -</a:t>
                      </a:r>
                      <a:r>
                        <a:rPr lang="en-US" sz="1600" spc="5" dirty="0">
                          <a:effectLst/>
                        </a:rPr>
                        <a:t> </a:t>
                      </a:r>
                      <a:r>
                        <a:rPr lang="en-US" sz="1600" spc="-10" dirty="0">
                          <a:effectLst/>
                        </a:rPr>
                        <a:t>@2:00 PM (PDT)</a:t>
                      </a:r>
                      <a:endParaRPr lang="en-US" sz="1600" dirty="0">
                        <a:effectLst/>
                      </a:endParaRPr>
                    </a:p>
                    <a:p>
                      <a:pPr marL="55245" marR="0">
                        <a:lnSpc>
                          <a:spcPct val="107000"/>
                        </a:lnSpc>
                        <a:spcBef>
                          <a:spcPts val="0"/>
                        </a:spcBef>
                        <a:spcAft>
                          <a:spcPts val="0"/>
                        </a:spcAft>
                      </a:pPr>
                      <a:r>
                        <a:rPr lang="en-US" sz="1600" b="0" dirty="0">
                          <a:effectLst/>
                        </a:rPr>
                        <a:t>ODE</a:t>
                      </a:r>
                      <a:r>
                        <a:rPr lang="en-US" sz="1600" b="0" spc="-25" dirty="0">
                          <a:effectLst/>
                        </a:rPr>
                        <a:t> </a:t>
                      </a:r>
                      <a:r>
                        <a:rPr lang="en-US" sz="1600" b="0" dirty="0">
                          <a:effectLst/>
                        </a:rPr>
                        <a:t>Spring</a:t>
                      </a:r>
                      <a:r>
                        <a:rPr lang="en-US" sz="1600" b="0" spc="-20" dirty="0">
                          <a:effectLst/>
                        </a:rPr>
                        <a:t> </a:t>
                      </a:r>
                      <a:r>
                        <a:rPr lang="en-US" sz="1600" b="0" dirty="0">
                          <a:effectLst/>
                        </a:rPr>
                        <a:t>Training</a:t>
                      </a:r>
                      <a:r>
                        <a:rPr lang="en-US" sz="1600" b="0" spc="-20" dirty="0">
                          <a:effectLst/>
                        </a:rPr>
                        <a:t> </a:t>
                      </a:r>
                      <a:r>
                        <a:rPr lang="en-US" sz="1600" b="0" spc="-10" dirty="0">
                          <a:effectLst/>
                        </a:rPr>
                        <a:t>Webinar</a:t>
                      </a:r>
                      <a:endParaRPr lang="en-US" sz="1600" b="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945" marR="0">
                        <a:lnSpc>
                          <a:spcPts val="1340"/>
                        </a:lnSpc>
                        <a:spcBef>
                          <a:spcPts val="0"/>
                        </a:spcBef>
                        <a:spcAft>
                          <a:spcPts val="0"/>
                        </a:spcAft>
                      </a:pPr>
                      <a:r>
                        <a:rPr lang="en-US" sz="1600" dirty="0">
                          <a:effectLst/>
                        </a:rPr>
                        <a:t>By</a:t>
                      </a:r>
                      <a:r>
                        <a:rPr lang="en-US" sz="1600" spc="-10" dirty="0">
                          <a:effectLst/>
                        </a:rPr>
                        <a:t> </a:t>
                      </a:r>
                      <a:r>
                        <a:rPr lang="en-US" sz="1600" dirty="0">
                          <a:effectLst/>
                        </a:rPr>
                        <a:t>ODE</a:t>
                      </a:r>
                      <a:r>
                        <a:rPr lang="en-US" sz="1600" spc="-20" dirty="0">
                          <a:effectLst/>
                        </a:rPr>
                        <a:t> </a:t>
                      </a:r>
                      <a:r>
                        <a:rPr lang="en-US" sz="1600" b="1" dirty="0">
                          <a:effectLst/>
                        </a:rPr>
                        <a:t>invitation</a:t>
                      </a:r>
                      <a:r>
                        <a:rPr lang="en-US" sz="1600" b="1" spc="-15" dirty="0">
                          <a:effectLst/>
                        </a:rPr>
                        <a:t> </a:t>
                      </a:r>
                      <a:r>
                        <a:rPr lang="en-US" sz="1600" b="1" dirty="0">
                          <a:effectLst/>
                        </a:rPr>
                        <a:t>only</a:t>
                      </a:r>
                      <a:r>
                        <a:rPr lang="en-US" sz="1600" b="1" spc="-10" dirty="0">
                          <a:effectLst/>
                        </a:rPr>
                        <a:t> </a:t>
                      </a:r>
                      <a:r>
                        <a:rPr lang="en-US" sz="1600" dirty="0">
                          <a:effectLst/>
                        </a:rPr>
                        <a:t>–</a:t>
                      </a:r>
                      <a:r>
                        <a:rPr lang="en-US" sz="1600" spc="-20" dirty="0">
                          <a:effectLst/>
                        </a:rPr>
                        <a:t> </a:t>
                      </a:r>
                      <a:r>
                        <a:rPr lang="en-US" sz="1600" dirty="0">
                          <a:effectLst/>
                        </a:rPr>
                        <a:t>watch</a:t>
                      </a:r>
                      <a:r>
                        <a:rPr lang="en-US" sz="1600" spc="-15" dirty="0">
                          <a:effectLst/>
                        </a:rPr>
                        <a:t> </a:t>
                      </a:r>
                      <a:r>
                        <a:rPr lang="en-US" sz="1600" dirty="0">
                          <a:effectLst/>
                        </a:rPr>
                        <a:t>for</a:t>
                      </a:r>
                      <a:r>
                        <a:rPr lang="en-US" sz="1600" spc="-20" dirty="0">
                          <a:effectLst/>
                        </a:rPr>
                        <a:t> </a:t>
                      </a:r>
                      <a:r>
                        <a:rPr lang="en-US" sz="1600" spc="-10" dirty="0">
                          <a:effectLst/>
                        </a:rPr>
                        <a:t>notification</a:t>
                      </a:r>
                      <a:endParaRPr lang="en-US" sz="16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effectLst/>
                        </a:rPr>
                        <a:t> </a:t>
                      </a:r>
                      <a:endParaRPr lang="en-US" sz="16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6675" marR="0" algn="just">
                        <a:lnSpc>
                          <a:spcPts val="1340"/>
                        </a:lnSpc>
                        <a:spcBef>
                          <a:spcPts val="0"/>
                        </a:spcBef>
                        <a:spcAft>
                          <a:spcPts val="0"/>
                        </a:spcAft>
                      </a:pPr>
                      <a:r>
                        <a:rPr lang="en-US" sz="1600" spc="-20" dirty="0">
                          <a:effectLst/>
                        </a:rPr>
                        <a:t>LIVE-Virtual</a:t>
                      </a:r>
                      <a:endParaRPr lang="en-US" sz="16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9621110"/>
                  </a:ext>
                </a:extLst>
              </a:tr>
              <a:tr h="825443">
                <a:tc>
                  <a:txBody>
                    <a:bodyPr/>
                    <a:lstStyle/>
                    <a:p>
                      <a:pPr marL="55245" marR="0">
                        <a:lnSpc>
                          <a:spcPts val="1460"/>
                        </a:lnSpc>
                        <a:spcBef>
                          <a:spcPts val="0"/>
                        </a:spcBef>
                        <a:spcAft>
                          <a:spcPts val="0"/>
                        </a:spcAft>
                      </a:pPr>
                      <a:r>
                        <a:rPr lang="en-US" sz="1600" dirty="0">
                          <a:effectLst/>
                        </a:rPr>
                        <a:t>May</a:t>
                      </a:r>
                      <a:r>
                        <a:rPr lang="en-US" sz="1600" spc="-15" dirty="0">
                          <a:effectLst/>
                        </a:rPr>
                        <a:t> </a:t>
                      </a:r>
                      <a:endParaRPr lang="en-US" sz="1600" dirty="0">
                        <a:effectLst/>
                      </a:endParaRPr>
                    </a:p>
                    <a:p>
                      <a:pPr marL="55245" marR="249555">
                        <a:lnSpc>
                          <a:spcPct val="107000"/>
                        </a:lnSpc>
                        <a:spcBef>
                          <a:spcPts val="0"/>
                        </a:spcBef>
                        <a:spcAft>
                          <a:spcPts val="0"/>
                        </a:spcAft>
                      </a:pPr>
                      <a:r>
                        <a:rPr lang="en-US" sz="1600" b="0" dirty="0">
                          <a:effectLst/>
                        </a:rPr>
                        <a:t>Why</a:t>
                      </a:r>
                      <a:r>
                        <a:rPr lang="en-US" sz="1600" b="0" spc="-30" dirty="0">
                          <a:effectLst/>
                        </a:rPr>
                        <a:t> </a:t>
                      </a:r>
                      <a:r>
                        <a:rPr lang="en-US" sz="1600" b="0" dirty="0">
                          <a:effectLst/>
                        </a:rPr>
                        <a:t>Does</a:t>
                      </a:r>
                      <a:r>
                        <a:rPr lang="en-US" sz="1600" b="0" spc="-25" dirty="0">
                          <a:effectLst/>
                        </a:rPr>
                        <a:t> </a:t>
                      </a:r>
                      <a:r>
                        <a:rPr lang="en-US" sz="1600" b="0" dirty="0">
                          <a:effectLst/>
                        </a:rPr>
                        <a:t>It</a:t>
                      </a:r>
                      <a:r>
                        <a:rPr lang="en-US" sz="1600" b="0" spc="-40" dirty="0">
                          <a:effectLst/>
                        </a:rPr>
                        <a:t> </a:t>
                      </a:r>
                      <a:r>
                        <a:rPr lang="en-US" sz="1600" b="0" dirty="0">
                          <a:effectLst/>
                        </a:rPr>
                        <a:t>Matter:</a:t>
                      </a:r>
                      <a:r>
                        <a:rPr lang="en-US" sz="1600" b="0" spc="185" dirty="0">
                          <a:effectLst/>
                        </a:rPr>
                        <a:t> </a:t>
                      </a:r>
                    </a:p>
                    <a:p>
                      <a:pPr marL="55245" marR="249555">
                        <a:lnSpc>
                          <a:spcPct val="107000"/>
                        </a:lnSpc>
                        <a:spcBef>
                          <a:spcPts val="0"/>
                        </a:spcBef>
                        <a:spcAft>
                          <a:spcPts val="0"/>
                        </a:spcAft>
                      </a:pPr>
                      <a:r>
                        <a:rPr lang="en-US" sz="1600" b="0" dirty="0">
                          <a:effectLst/>
                        </a:rPr>
                        <a:t>What,</a:t>
                      </a:r>
                      <a:r>
                        <a:rPr lang="en-US" sz="1600" b="0" spc="-30" dirty="0">
                          <a:effectLst/>
                        </a:rPr>
                        <a:t> </a:t>
                      </a:r>
                      <a:r>
                        <a:rPr lang="en-US" sz="1600" b="0" dirty="0">
                          <a:effectLst/>
                        </a:rPr>
                        <a:t>Why, When and Who</a:t>
                      </a:r>
                      <a:endParaRPr lang="en-US" sz="1600" b="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945" marR="0">
                        <a:lnSpc>
                          <a:spcPts val="1335"/>
                        </a:lnSpc>
                        <a:spcBef>
                          <a:spcPts val="0"/>
                        </a:spcBef>
                        <a:spcAft>
                          <a:spcPts val="0"/>
                        </a:spcAft>
                      </a:pPr>
                      <a:r>
                        <a:rPr lang="en-US" sz="1600" dirty="0">
                          <a:effectLst/>
                        </a:rPr>
                        <a:t>All interested parties</a:t>
                      </a:r>
                    </a:p>
                    <a:p>
                      <a:pPr marL="67945" marR="0">
                        <a:lnSpc>
                          <a:spcPts val="1335"/>
                        </a:lnSpc>
                        <a:spcBef>
                          <a:spcPts val="0"/>
                        </a:spcBef>
                        <a:spcAft>
                          <a:spcPts val="0"/>
                        </a:spcAft>
                      </a:pPr>
                      <a:r>
                        <a:rPr lang="en-US" sz="1600" dirty="0">
                          <a:effectLst/>
                        </a:rPr>
                        <a:t> </a:t>
                      </a:r>
                    </a:p>
                    <a:p>
                      <a:pPr marL="67945" marR="0">
                        <a:lnSpc>
                          <a:spcPts val="1335"/>
                        </a:lnSpc>
                        <a:spcBef>
                          <a:spcPts val="0"/>
                        </a:spcBef>
                        <a:spcAft>
                          <a:spcPts val="0"/>
                        </a:spcAft>
                      </a:pPr>
                      <a:r>
                        <a:rPr lang="en-US" sz="1600" dirty="0">
                          <a:effectLst/>
                        </a:rPr>
                        <a:t>Registration</a:t>
                      </a:r>
                      <a:r>
                        <a:rPr lang="en-US" sz="1600" spc="-25" dirty="0">
                          <a:effectLst/>
                        </a:rPr>
                        <a:t> </a:t>
                      </a:r>
                      <a:r>
                        <a:rPr lang="en-US" sz="1600" dirty="0">
                          <a:effectLst/>
                        </a:rPr>
                        <a:t>required</a:t>
                      </a:r>
                      <a:r>
                        <a:rPr lang="en-US" sz="1600" spc="-30" dirty="0">
                          <a:effectLst/>
                        </a:rPr>
                        <a:t> </a:t>
                      </a:r>
                      <a:r>
                        <a:rPr lang="en-US" sz="1600" dirty="0">
                          <a:effectLst/>
                        </a:rPr>
                        <a:t>–</a:t>
                      </a:r>
                      <a:r>
                        <a:rPr lang="en-US" sz="1600" spc="-10" dirty="0">
                          <a:effectLst/>
                        </a:rPr>
                        <a:t> </a:t>
                      </a:r>
                      <a:r>
                        <a:rPr lang="en-US" sz="1600" dirty="0">
                          <a:effectLst/>
                        </a:rPr>
                        <a:t>watch</a:t>
                      </a:r>
                      <a:r>
                        <a:rPr lang="en-US" sz="1600" spc="-15" dirty="0">
                          <a:effectLst/>
                        </a:rPr>
                        <a:t> </a:t>
                      </a:r>
                      <a:r>
                        <a:rPr lang="en-US" sz="1600" dirty="0">
                          <a:effectLst/>
                        </a:rPr>
                        <a:t>for</a:t>
                      </a:r>
                      <a:r>
                        <a:rPr lang="en-US" sz="1600" spc="-25" dirty="0">
                          <a:effectLst/>
                        </a:rPr>
                        <a:t> </a:t>
                      </a:r>
                      <a:r>
                        <a:rPr lang="en-US" sz="1600" spc="-10" dirty="0">
                          <a:effectLst/>
                        </a:rPr>
                        <a:t>notification</a:t>
                      </a:r>
                      <a:endParaRPr lang="en-US" sz="16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67945" marR="0">
                        <a:lnSpc>
                          <a:spcPct val="107000"/>
                        </a:lnSpc>
                        <a:spcBef>
                          <a:spcPts val="0"/>
                        </a:spcBef>
                        <a:spcAft>
                          <a:spcPts val="0"/>
                        </a:spcAft>
                      </a:pPr>
                      <a:r>
                        <a:rPr lang="en-US" sz="1600" dirty="0">
                          <a:effectLst/>
                        </a:rPr>
                        <a:t>How to use PSO Data to inform programs</a:t>
                      </a:r>
                      <a:endParaRPr lang="en-US" sz="16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just">
                        <a:lnSpc>
                          <a:spcPct val="107000"/>
                        </a:lnSpc>
                        <a:spcBef>
                          <a:spcPts val="0"/>
                        </a:spcBef>
                        <a:spcAft>
                          <a:spcPts val="0"/>
                        </a:spcAft>
                      </a:pPr>
                      <a:r>
                        <a:rPr lang="en-US" sz="1600" dirty="0">
                          <a:effectLst/>
                        </a:rPr>
                        <a:t>  Recorded Only</a:t>
                      </a:r>
                      <a:endParaRPr lang="en-US" sz="16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0655048"/>
                  </a:ext>
                </a:extLst>
              </a:tr>
              <a:tr h="1079887">
                <a:tc>
                  <a:txBody>
                    <a:bodyPr/>
                    <a:lstStyle/>
                    <a:p>
                      <a:pPr marL="55245" marR="0">
                        <a:lnSpc>
                          <a:spcPts val="1460"/>
                        </a:lnSpc>
                        <a:spcBef>
                          <a:spcPts val="0"/>
                        </a:spcBef>
                        <a:spcAft>
                          <a:spcPts val="0"/>
                        </a:spcAft>
                      </a:pPr>
                      <a:r>
                        <a:rPr lang="en-US" sz="1600" dirty="0">
                          <a:effectLst/>
                        </a:rPr>
                        <a:t>June</a:t>
                      </a:r>
                      <a:r>
                        <a:rPr lang="en-US" sz="1600" spc="-10" dirty="0">
                          <a:effectLst/>
                        </a:rPr>
                        <a:t> </a:t>
                      </a:r>
                      <a:r>
                        <a:rPr lang="en-US" sz="1600" dirty="0">
                          <a:effectLst/>
                        </a:rPr>
                        <a:t>13</a:t>
                      </a:r>
                      <a:r>
                        <a:rPr lang="en-US" sz="1600" spc="-5" dirty="0">
                          <a:effectLst/>
                        </a:rPr>
                        <a:t> </a:t>
                      </a:r>
                      <a:r>
                        <a:rPr lang="en-US" sz="1600" dirty="0">
                          <a:effectLst/>
                        </a:rPr>
                        <a:t>-</a:t>
                      </a:r>
                      <a:r>
                        <a:rPr lang="en-US" sz="1600" spc="-5" dirty="0">
                          <a:effectLst/>
                        </a:rPr>
                        <a:t> </a:t>
                      </a:r>
                      <a:r>
                        <a:rPr lang="en-US" sz="1600" dirty="0">
                          <a:effectLst/>
                        </a:rPr>
                        <a:t>@3:00-</a:t>
                      </a:r>
                      <a:r>
                        <a:rPr lang="en-US" sz="1600" spc="-10" dirty="0">
                          <a:effectLst/>
                        </a:rPr>
                        <a:t>4:00 PM (PDT)</a:t>
                      </a:r>
                      <a:endParaRPr lang="en-US" sz="1600" dirty="0">
                        <a:effectLst/>
                      </a:endParaRPr>
                    </a:p>
                    <a:p>
                      <a:pPr marL="55245" marR="0">
                        <a:lnSpc>
                          <a:spcPct val="107000"/>
                        </a:lnSpc>
                        <a:spcBef>
                          <a:spcPts val="0"/>
                        </a:spcBef>
                        <a:spcAft>
                          <a:spcPts val="0"/>
                        </a:spcAft>
                      </a:pPr>
                      <a:r>
                        <a:rPr lang="en-US" sz="1600" spc="-25" dirty="0">
                          <a:effectLst/>
                        </a:rPr>
                        <a:t>and</a:t>
                      </a:r>
                      <a:endParaRPr lang="en-US" sz="1600" dirty="0">
                        <a:effectLst/>
                      </a:endParaRPr>
                    </a:p>
                    <a:p>
                      <a:pPr marL="55245" marR="0">
                        <a:lnSpc>
                          <a:spcPct val="107000"/>
                        </a:lnSpc>
                        <a:spcBef>
                          <a:spcPts val="0"/>
                        </a:spcBef>
                        <a:spcAft>
                          <a:spcPts val="0"/>
                        </a:spcAft>
                      </a:pPr>
                      <a:r>
                        <a:rPr lang="en-US" sz="1600" dirty="0">
                          <a:effectLst/>
                        </a:rPr>
                        <a:t>August</a:t>
                      </a:r>
                      <a:r>
                        <a:rPr lang="en-US" sz="1600" spc="-15" dirty="0">
                          <a:effectLst/>
                        </a:rPr>
                        <a:t> </a:t>
                      </a:r>
                      <a:r>
                        <a:rPr lang="en-US" sz="1600" dirty="0">
                          <a:effectLst/>
                        </a:rPr>
                        <a:t>15</a:t>
                      </a:r>
                      <a:r>
                        <a:rPr lang="en-US" sz="1600" spc="-15" dirty="0">
                          <a:effectLst/>
                        </a:rPr>
                        <a:t> </a:t>
                      </a:r>
                      <a:r>
                        <a:rPr lang="en-US" sz="1600" dirty="0">
                          <a:effectLst/>
                        </a:rPr>
                        <a:t>-</a:t>
                      </a:r>
                      <a:r>
                        <a:rPr lang="en-US" sz="1600" spc="5" dirty="0">
                          <a:effectLst/>
                        </a:rPr>
                        <a:t> </a:t>
                      </a:r>
                      <a:r>
                        <a:rPr lang="en-US" sz="1600" dirty="0">
                          <a:effectLst/>
                        </a:rPr>
                        <a:t>@3:00-</a:t>
                      </a:r>
                      <a:r>
                        <a:rPr lang="en-US" sz="1600" spc="-10" dirty="0">
                          <a:effectLst/>
                        </a:rPr>
                        <a:t>4:00 PM (PDT)</a:t>
                      </a:r>
                      <a:endParaRPr lang="en-US" sz="1600" dirty="0">
                        <a:effectLst/>
                      </a:endParaRPr>
                    </a:p>
                    <a:p>
                      <a:pPr marL="55245" marR="0">
                        <a:lnSpc>
                          <a:spcPts val="1410"/>
                        </a:lnSpc>
                        <a:spcBef>
                          <a:spcPts val="0"/>
                        </a:spcBef>
                        <a:spcAft>
                          <a:spcPts val="0"/>
                        </a:spcAft>
                      </a:pPr>
                      <a:r>
                        <a:rPr lang="en-US" sz="1600" b="0" dirty="0">
                          <a:effectLst/>
                        </a:rPr>
                        <a:t>Open</a:t>
                      </a:r>
                      <a:r>
                        <a:rPr lang="en-US" sz="1600" b="0" spc="-10" dirty="0">
                          <a:effectLst/>
                        </a:rPr>
                        <a:t> </a:t>
                      </a:r>
                      <a:r>
                        <a:rPr lang="en-US" sz="1600" b="0" dirty="0">
                          <a:effectLst/>
                        </a:rPr>
                        <a:t>Mic</a:t>
                      </a:r>
                      <a:r>
                        <a:rPr lang="en-US" sz="1600" b="0" spc="5" dirty="0">
                          <a:effectLst/>
                        </a:rPr>
                        <a:t> </a:t>
                      </a:r>
                      <a:r>
                        <a:rPr lang="en-US" sz="1600" b="0" dirty="0">
                          <a:effectLst/>
                        </a:rPr>
                        <a:t>Q</a:t>
                      </a:r>
                      <a:r>
                        <a:rPr lang="en-US" sz="1600" b="0" spc="-5" dirty="0">
                          <a:effectLst/>
                        </a:rPr>
                        <a:t> </a:t>
                      </a:r>
                      <a:r>
                        <a:rPr lang="en-US" sz="1600" b="0" dirty="0">
                          <a:effectLst/>
                        </a:rPr>
                        <a:t>&amp; </a:t>
                      </a:r>
                      <a:r>
                        <a:rPr lang="en-US" sz="1600" b="0" spc="-50" dirty="0">
                          <a:effectLst/>
                        </a:rPr>
                        <a:t>A</a:t>
                      </a:r>
                      <a:endParaRPr lang="en-US" sz="1600" b="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945" marR="0">
                        <a:lnSpc>
                          <a:spcPts val="1340"/>
                        </a:lnSpc>
                        <a:spcBef>
                          <a:spcPts val="0"/>
                        </a:spcBef>
                        <a:spcAft>
                          <a:spcPts val="0"/>
                        </a:spcAft>
                      </a:pPr>
                      <a:r>
                        <a:rPr lang="en-US" sz="1600" dirty="0">
                          <a:effectLst/>
                        </a:rPr>
                        <a:t>Anyone</a:t>
                      </a:r>
                      <a:r>
                        <a:rPr lang="en-US" sz="1600" spc="-40" dirty="0">
                          <a:effectLst/>
                        </a:rPr>
                        <a:t> </a:t>
                      </a:r>
                      <a:r>
                        <a:rPr lang="en-US" sz="1600" dirty="0">
                          <a:effectLst/>
                        </a:rPr>
                        <a:t>affiliated</a:t>
                      </a:r>
                      <a:r>
                        <a:rPr lang="en-US" sz="1600" spc="-30" dirty="0">
                          <a:effectLst/>
                        </a:rPr>
                        <a:t> </a:t>
                      </a:r>
                      <a:r>
                        <a:rPr lang="en-US" sz="1600" dirty="0">
                          <a:effectLst/>
                        </a:rPr>
                        <a:t>with</a:t>
                      </a:r>
                      <a:r>
                        <a:rPr lang="en-US" sz="1600" spc="-30" dirty="0">
                          <a:effectLst/>
                        </a:rPr>
                        <a:t> </a:t>
                      </a:r>
                      <a:r>
                        <a:rPr lang="en-US" sz="1600" spc="-25" dirty="0">
                          <a:effectLst/>
                        </a:rPr>
                        <a:t>PSO</a:t>
                      </a:r>
                      <a:endParaRPr lang="en-US" sz="1600" dirty="0">
                        <a:effectLst/>
                      </a:endParaRPr>
                    </a:p>
                    <a:p>
                      <a:pPr marL="67945" marR="0">
                        <a:lnSpc>
                          <a:spcPct val="107000"/>
                        </a:lnSpc>
                        <a:spcBef>
                          <a:spcPts val="0"/>
                        </a:spcBef>
                        <a:spcAft>
                          <a:spcPts val="0"/>
                        </a:spcAft>
                      </a:pPr>
                      <a:r>
                        <a:rPr lang="en-US" sz="1600" dirty="0">
                          <a:effectLst/>
                        </a:rPr>
                        <a:t>Registration</a:t>
                      </a:r>
                      <a:r>
                        <a:rPr lang="en-US" sz="1600" spc="-25" dirty="0">
                          <a:effectLst/>
                        </a:rPr>
                        <a:t> </a:t>
                      </a:r>
                      <a:r>
                        <a:rPr lang="en-US" sz="1600" dirty="0">
                          <a:effectLst/>
                        </a:rPr>
                        <a:t>required</a:t>
                      </a:r>
                      <a:r>
                        <a:rPr lang="en-US" sz="1600" spc="-30" dirty="0">
                          <a:effectLst/>
                        </a:rPr>
                        <a:t> </a:t>
                      </a:r>
                      <a:r>
                        <a:rPr lang="en-US" sz="1600" dirty="0">
                          <a:effectLst/>
                        </a:rPr>
                        <a:t>–</a:t>
                      </a:r>
                      <a:r>
                        <a:rPr lang="en-US" sz="1600" spc="-10" dirty="0">
                          <a:effectLst/>
                        </a:rPr>
                        <a:t> </a:t>
                      </a:r>
                      <a:r>
                        <a:rPr lang="en-US" sz="1600" dirty="0">
                          <a:effectLst/>
                        </a:rPr>
                        <a:t>watch</a:t>
                      </a:r>
                      <a:r>
                        <a:rPr lang="en-US" sz="1600" spc="-20" dirty="0">
                          <a:effectLst/>
                        </a:rPr>
                        <a:t> </a:t>
                      </a:r>
                      <a:r>
                        <a:rPr lang="en-US" sz="1600" dirty="0">
                          <a:effectLst/>
                        </a:rPr>
                        <a:t>for</a:t>
                      </a:r>
                      <a:r>
                        <a:rPr lang="en-US" sz="1600" spc="-25" dirty="0">
                          <a:effectLst/>
                        </a:rPr>
                        <a:t> </a:t>
                      </a:r>
                      <a:r>
                        <a:rPr lang="en-US" sz="1600" spc="-10" dirty="0">
                          <a:effectLst/>
                        </a:rPr>
                        <a:t>notification</a:t>
                      </a:r>
                      <a:endParaRPr lang="en-US" sz="16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effectLst/>
                        </a:rPr>
                        <a:t>  Open Q &amp; A Discussion regarding       </a:t>
                      </a:r>
                    </a:p>
                    <a:p>
                      <a:pPr marL="0" marR="0">
                        <a:lnSpc>
                          <a:spcPct val="107000"/>
                        </a:lnSpc>
                        <a:spcBef>
                          <a:spcPts val="0"/>
                        </a:spcBef>
                        <a:spcAft>
                          <a:spcPts val="0"/>
                        </a:spcAft>
                      </a:pPr>
                      <a:r>
                        <a:rPr lang="en-US" sz="1600" dirty="0">
                          <a:effectLst/>
                        </a:rPr>
                        <a:t>   Oregon PSO    </a:t>
                      </a:r>
                      <a:endParaRPr lang="en-US" sz="16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6675" marR="0" algn="just">
                        <a:lnSpc>
                          <a:spcPts val="1340"/>
                        </a:lnSpc>
                        <a:spcBef>
                          <a:spcPts val="0"/>
                        </a:spcBef>
                        <a:spcAft>
                          <a:spcPts val="0"/>
                        </a:spcAft>
                      </a:pPr>
                      <a:r>
                        <a:rPr lang="en-US" sz="1600" dirty="0">
                          <a:effectLst/>
                        </a:rPr>
                        <a:t>LIVE</a:t>
                      </a:r>
                      <a:r>
                        <a:rPr lang="en-US" sz="1600" spc="-10" dirty="0">
                          <a:effectLst/>
                        </a:rPr>
                        <a:t> </a:t>
                      </a:r>
                      <a:r>
                        <a:rPr lang="en-US" sz="1600" dirty="0">
                          <a:effectLst/>
                        </a:rPr>
                        <a:t>and</a:t>
                      </a:r>
                      <a:r>
                        <a:rPr lang="en-US" sz="1600" spc="-5" dirty="0">
                          <a:effectLst/>
                        </a:rPr>
                        <a:t> </a:t>
                      </a:r>
                      <a:r>
                        <a:rPr lang="en-US" sz="1600" spc="-10" dirty="0">
                          <a:effectLst/>
                        </a:rPr>
                        <a:t>Recorded</a:t>
                      </a:r>
                      <a:endParaRPr lang="en-US" sz="16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990520"/>
                  </a:ext>
                </a:extLst>
              </a:tr>
              <a:tr h="615816">
                <a:tc gridSpan="4">
                  <a:txBody>
                    <a:bodyPr/>
                    <a:lstStyle/>
                    <a:p>
                      <a:pPr marL="6985" marR="1905" algn="ctr">
                        <a:lnSpc>
                          <a:spcPct val="107000"/>
                        </a:lnSpc>
                        <a:spcBef>
                          <a:spcPts val="5"/>
                        </a:spcBef>
                        <a:spcAft>
                          <a:spcPts val="0"/>
                        </a:spcAft>
                      </a:pPr>
                      <a:r>
                        <a:rPr lang="en-US" sz="1600" dirty="0">
                          <a:effectLst/>
                          <a:latin typeface="+mj-lt"/>
                        </a:rPr>
                        <a:t>Up-to-date</a:t>
                      </a:r>
                      <a:r>
                        <a:rPr lang="en-US" sz="1600" spc="-35" dirty="0">
                          <a:effectLst/>
                          <a:latin typeface="+mj-lt"/>
                        </a:rPr>
                        <a:t> </a:t>
                      </a:r>
                      <a:r>
                        <a:rPr lang="en-US" sz="1600" dirty="0">
                          <a:effectLst/>
                          <a:latin typeface="+mj-lt"/>
                        </a:rPr>
                        <a:t>training</a:t>
                      </a:r>
                      <a:r>
                        <a:rPr lang="en-US" sz="1600" spc="-15" dirty="0">
                          <a:effectLst/>
                          <a:latin typeface="+mj-lt"/>
                        </a:rPr>
                        <a:t> </a:t>
                      </a:r>
                      <a:r>
                        <a:rPr lang="en-US" sz="1600" dirty="0">
                          <a:effectLst/>
                          <a:latin typeface="+mj-lt"/>
                        </a:rPr>
                        <a:t>information</a:t>
                      </a:r>
                      <a:r>
                        <a:rPr lang="en-US" sz="1600" spc="-30" dirty="0">
                          <a:effectLst/>
                          <a:latin typeface="+mj-lt"/>
                        </a:rPr>
                        <a:t> </a:t>
                      </a:r>
                      <a:r>
                        <a:rPr lang="en-US" sz="1600" dirty="0">
                          <a:effectLst/>
                          <a:latin typeface="+mj-lt"/>
                        </a:rPr>
                        <a:t>will</a:t>
                      </a:r>
                      <a:r>
                        <a:rPr lang="en-US" sz="1600" spc="-10" dirty="0">
                          <a:effectLst/>
                          <a:latin typeface="+mj-lt"/>
                        </a:rPr>
                        <a:t> </a:t>
                      </a:r>
                      <a:r>
                        <a:rPr lang="en-US" sz="1600" dirty="0">
                          <a:effectLst/>
                          <a:latin typeface="+mj-lt"/>
                        </a:rPr>
                        <a:t>be</a:t>
                      </a:r>
                      <a:r>
                        <a:rPr lang="en-US" sz="1600" spc="-10" dirty="0">
                          <a:effectLst/>
                          <a:latin typeface="+mj-lt"/>
                        </a:rPr>
                        <a:t> </a:t>
                      </a:r>
                      <a:r>
                        <a:rPr lang="en-US" sz="1600" dirty="0">
                          <a:effectLst/>
                          <a:latin typeface="+mj-lt"/>
                        </a:rPr>
                        <a:t>posted</a:t>
                      </a:r>
                      <a:r>
                        <a:rPr lang="en-US" sz="1600" spc="-15" dirty="0">
                          <a:effectLst/>
                          <a:latin typeface="+mj-lt"/>
                        </a:rPr>
                        <a:t> </a:t>
                      </a:r>
                      <a:r>
                        <a:rPr lang="en-US" sz="1600" dirty="0">
                          <a:effectLst/>
                          <a:latin typeface="+mj-lt"/>
                        </a:rPr>
                        <a:t>on</a:t>
                      </a:r>
                      <a:r>
                        <a:rPr lang="en-US" sz="1600" spc="-30" dirty="0">
                          <a:effectLst/>
                          <a:latin typeface="+mj-lt"/>
                        </a:rPr>
                        <a:t> </a:t>
                      </a:r>
                      <a:r>
                        <a:rPr lang="en-US" sz="1600" dirty="0">
                          <a:effectLst/>
                          <a:latin typeface="+mj-lt"/>
                        </a:rPr>
                        <a:t>the</a:t>
                      </a:r>
                      <a:r>
                        <a:rPr lang="en-US" sz="1600" spc="-20" dirty="0">
                          <a:effectLst/>
                          <a:latin typeface="+mj-lt"/>
                        </a:rPr>
                        <a:t> </a:t>
                      </a:r>
                      <a:r>
                        <a:rPr lang="en-US" sz="1600" dirty="0">
                          <a:effectLst/>
                          <a:latin typeface="+mj-lt"/>
                        </a:rPr>
                        <a:t>ODE</a:t>
                      </a:r>
                      <a:r>
                        <a:rPr lang="en-US" sz="1600" spc="-25" dirty="0">
                          <a:effectLst/>
                          <a:latin typeface="+mj-lt"/>
                        </a:rPr>
                        <a:t> </a:t>
                      </a:r>
                      <a:r>
                        <a:rPr lang="en-US" sz="1600" dirty="0">
                          <a:effectLst/>
                          <a:latin typeface="+mj-lt"/>
                        </a:rPr>
                        <a:t>PSO</a:t>
                      </a:r>
                      <a:r>
                        <a:rPr lang="en-US" sz="1600" spc="-20" dirty="0">
                          <a:effectLst/>
                          <a:latin typeface="+mj-lt"/>
                        </a:rPr>
                        <a:t> </a:t>
                      </a:r>
                      <a:r>
                        <a:rPr lang="en-US" sz="1600" dirty="0">
                          <a:effectLst/>
                          <a:latin typeface="+mj-lt"/>
                        </a:rPr>
                        <a:t>2.0</a:t>
                      </a:r>
                      <a:r>
                        <a:rPr lang="en-US" sz="1600" spc="-20" dirty="0">
                          <a:effectLst/>
                          <a:latin typeface="+mj-lt"/>
                        </a:rPr>
                        <a:t> </a:t>
                      </a:r>
                      <a:r>
                        <a:rPr lang="en-US" sz="1600" dirty="0">
                          <a:effectLst/>
                          <a:latin typeface="+mj-lt"/>
                        </a:rPr>
                        <a:t>App</a:t>
                      </a:r>
                      <a:r>
                        <a:rPr lang="en-US" sz="1600" spc="-15" dirty="0">
                          <a:effectLst/>
                          <a:latin typeface="+mj-lt"/>
                        </a:rPr>
                        <a:t> </a:t>
                      </a:r>
                      <a:r>
                        <a:rPr lang="en-US" sz="1600" dirty="0">
                          <a:effectLst/>
                          <a:latin typeface="+mj-lt"/>
                        </a:rPr>
                        <a:t>Main</a:t>
                      </a:r>
                      <a:r>
                        <a:rPr lang="en-US" sz="1600" spc="-25" dirty="0">
                          <a:effectLst/>
                          <a:latin typeface="+mj-lt"/>
                        </a:rPr>
                        <a:t> </a:t>
                      </a:r>
                      <a:r>
                        <a:rPr lang="en-US" sz="1600" spc="-10" dirty="0">
                          <a:effectLst/>
                          <a:latin typeface="+mj-lt"/>
                        </a:rPr>
                        <a:t>Dashboard</a:t>
                      </a:r>
                      <a:endParaRPr lang="en-US" sz="1600" dirty="0">
                        <a:effectLst/>
                        <a:latin typeface="+mj-lt"/>
                      </a:endParaRPr>
                    </a:p>
                    <a:p>
                      <a:pPr marL="6985" marR="1905" algn="ctr">
                        <a:lnSpc>
                          <a:spcPct val="107000"/>
                        </a:lnSpc>
                        <a:spcBef>
                          <a:spcPts val="0"/>
                        </a:spcBef>
                        <a:spcAft>
                          <a:spcPts val="0"/>
                        </a:spcAft>
                      </a:pPr>
                      <a:r>
                        <a:rPr lang="en-US" sz="1600" dirty="0">
                          <a:effectLst/>
                          <a:latin typeface="+mj-lt"/>
                        </a:rPr>
                        <a:t>Links</a:t>
                      </a:r>
                      <a:r>
                        <a:rPr lang="en-US" sz="1600" spc="-40" dirty="0">
                          <a:effectLst/>
                          <a:latin typeface="+mj-lt"/>
                        </a:rPr>
                        <a:t> </a:t>
                      </a:r>
                      <a:r>
                        <a:rPr lang="en-US" sz="1600" dirty="0">
                          <a:effectLst/>
                          <a:latin typeface="+mj-lt"/>
                        </a:rPr>
                        <a:t>to</a:t>
                      </a:r>
                      <a:r>
                        <a:rPr lang="en-US" sz="1600" spc="-25" dirty="0">
                          <a:effectLst/>
                          <a:latin typeface="+mj-lt"/>
                        </a:rPr>
                        <a:t> </a:t>
                      </a:r>
                      <a:r>
                        <a:rPr lang="en-US" sz="1600" dirty="0">
                          <a:effectLst/>
                          <a:latin typeface="+mj-lt"/>
                        </a:rPr>
                        <a:t>recorded</a:t>
                      </a:r>
                      <a:r>
                        <a:rPr lang="en-US" sz="1600" spc="-30" dirty="0">
                          <a:effectLst/>
                          <a:latin typeface="+mj-lt"/>
                        </a:rPr>
                        <a:t> </a:t>
                      </a:r>
                      <a:r>
                        <a:rPr lang="en-US" sz="1600" dirty="0">
                          <a:effectLst/>
                          <a:latin typeface="+mj-lt"/>
                        </a:rPr>
                        <a:t>sessions</a:t>
                      </a:r>
                      <a:r>
                        <a:rPr lang="en-US" sz="1600" spc="-50" dirty="0">
                          <a:effectLst/>
                          <a:latin typeface="+mj-lt"/>
                        </a:rPr>
                        <a:t> </a:t>
                      </a:r>
                      <a:r>
                        <a:rPr lang="en-US" sz="1600" dirty="0">
                          <a:effectLst/>
                          <a:latin typeface="+mj-lt"/>
                        </a:rPr>
                        <a:t>and</a:t>
                      </a:r>
                      <a:r>
                        <a:rPr lang="en-US" sz="1600" spc="-30" dirty="0">
                          <a:effectLst/>
                          <a:latin typeface="+mj-lt"/>
                        </a:rPr>
                        <a:t> </a:t>
                      </a:r>
                      <a:r>
                        <a:rPr lang="en-US" sz="1600" dirty="0">
                          <a:effectLst/>
                          <a:latin typeface="+mj-lt"/>
                        </a:rPr>
                        <a:t>PSO</a:t>
                      </a:r>
                      <a:r>
                        <a:rPr lang="en-US" sz="1600" spc="-30" dirty="0">
                          <a:effectLst/>
                          <a:latin typeface="+mj-lt"/>
                        </a:rPr>
                        <a:t> </a:t>
                      </a:r>
                      <a:r>
                        <a:rPr lang="en-US" sz="1600" dirty="0">
                          <a:effectLst/>
                          <a:latin typeface="+mj-lt"/>
                        </a:rPr>
                        <a:t>Resources</a:t>
                      </a:r>
                      <a:r>
                        <a:rPr lang="en-US" sz="1600" spc="185" dirty="0">
                          <a:effectLst/>
                          <a:latin typeface="+mj-lt"/>
                        </a:rPr>
                        <a:t> </a:t>
                      </a:r>
                      <a:r>
                        <a:rPr lang="en-US" sz="1600" dirty="0">
                          <a:effectLst/>
                          <a:latin typeface="+mj-lt"/>
                        </a:rPr>
                        <a:t>are</a:t>
                      </a:r>
                      <a:r>
                        <a:rPr lang="en-US" sz="1600" spc="-40" dirty="0">
                          <a:effectLst/>
                          <a:latin typeface="+mj-lt"/>
                        </a:rPr>
                        <a:t> </a:t>
                      </a:r>
                      <a:r>
                        <a:rPr lang="en-US" sz="1600" dirty="0">
                          <a:effectLst/>
                          <a:latin typeface="+mj-lt"/>
                        </a:rPr>
                        <a:t>located</a:t>
                      </a:r>
                      <a:r>
                        <a:rPr lang="en-US" sz="1600" spc="-30" dirty="0">
                          <a:effectLst/>
                          <a:latin typeface="+mj-lt"/>
                        </a:rPr>
                        <a:t> </a:t>
                      </a:r>
                      <a:r>
                        <a:rPr lang="en-US" sz="1600" dirty="0">
                          <a:effectLst/>
                          <a:latin typeface="+mj-lt"/>
                        </a:rPr>
                        <a:t>under</a:t>
                      </a:r>
                      <a:r>
                        <a:rPr lang="en-US" sz="1600" spc="-25" dirty="0">
                          <a:effectLst/>
                          <a:latin typeface="+mj-lt"/>
                        </a:rPr>
                        <a:t> </a:t>
                      </a:r>
                      <a:r>
                        <a:rPr lang="en-US" sz="1600" dirty="0">
                          <a:effectLst/>
                          <a:latin typeface="+mj-lt"/>
                        </a:rPr>
                        <a:t>the</a:t>
                      </a:r>
                      <a:r>
                        <a:rPr lang="en-US" sz="1600" spc="-40" dirty="0">
                          <a:effectLst/>
                          <a:latin typeface="+mj-lt"/>
                        </a:rPr>
                        <a:t> </a:t>
                      </a:r>
                      <a:r>
                        <a:rPr lang="en-US" sz="1600" dirty="0">
                          <a:effectLst/>
                          <a:latin typeface="+mj-lt"/>
                        </a:rPr>
                        <a:t>PSO</a:t>
                      </a:r>
                      <a:r>
                        <a:rPr lang="en-US" sz="1600" spc="-25" dirty="0">
                          <a:effectLst/>
                          <a:latin typeface="+mj-lt"/>
                        </a:rPr>
                        <a:t> </a:t>
                      </a:r>
                      <a:r>
                        <a:rPr lang="en-US" sz="1600" dirty="0">
                          <a:effectLst/>
                          <a:latin typeface="+mj-lt"/>
                        </a:rPr>
                        <a:t>Resources</a:t>
                      </a:r>
                      <a:r>
                        <a:rPr lang="en-US" sz="1600" spc="-30" dirty="0">
                          <a:effectLst/>
                          <a:latin typeface="+mj-lt"/>
                        </a:rPr>
                        <a:t> </a:t>
                      </a:r>
                      <a:r>
                        <a:rPr lang="en-US" sz="1600" dirty="0">
                          <a:effectLst/>
                          <a:latin typeface="+mj-lt"/>
                        </a:rPr>
                        <a:t>tab: </a:t>
                      </a:r>
                      <a:r>
                        <a:rPr lang="en-US" sz="1600" dirty="0">
                          <a:effectLst/>
                          <a:latin typeface="+mj-lt"/>
                          <a:hlinkClick r:id="rId3"/>
                        </a:rPr>
                        <a:t>https://transitionoregon.org/post-school-outcomes/</a:t>
                      </a:r>
                      <a:endParaRPr lang="en-US" sz="1600" dirty="0">
                        <a:effectLst/>
                        <a:latin typeface="+mj-lt"/>
                      </a:endParaRPr>
                    </a:p>
                    <a:p>
                      <a:pPr marL="6985" marR="1905" algn="ctr">
                        <a:lnSpc>
                          <a:spcPct val="107000"/>
                        </a:lnSpc>
                        <a:spcBef>
                          <a:spcPts val="0"/>
                        </a:spcBef>
                        <a:spcAft>
                          <a:spcPts val="0"/>
                        </a:spcAft>
                      </a:pPr>
                      <a:endParaRPr lang="en-US" sz="1600" dirty="0">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7571575"/>
                  </a:ext>
                </a:extLst>
              </a:tr>
            </a:tbl>
          </a:graphicData>
        </a:graphic>
      </p:graphicFrame>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58" y="0"/>
            <a:ext cx="1679714" cy="83390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7E1C02B-C3DE-1D61-D7AC-2E3C74DB4578}"/>
              </a:ext>
            </a:extLst>
          </p:cNvPr>
          <p:cNvSpPr>
            <a:spLocks noGrp="1"/>
          </p:cNvSpPr>
          <p:nvPr>
            <p:ph type="sldNum" sz="quarter" idx="12"/>
          </p:nvPr>
        </p:nvSpPr>
        <p:spPr/>
        <p:txBody>
          <a:bodyPr/>
          <a:lstStyle/>
          <a:p>
            <a:fld id="{C58A48C9-2711-48EB-BD8E-2BFD34AD23C5}" type="slidenum">
              <a:rPr lang="en-US" smtClean="0"/>
              <a:t>34</a:t>
            </a:fld>
            <a:endParaRPr lang="en-US" dirty="0"/>
          </a:p>
        </p:txBody>
      </p:sp>
      <p:sp>
        <p:nvSpPr>
          <p:cNvPr id="4" name="Footer Placeholder 3">
            <a:extLst>
              <a:ext uri="{FF2B5EF4-FFF2-40B4-BE49-F238E27FC236}">
                <a16:creationId xmlns:a16="http://schemas.microsoft.com/office/drawing/2014/main" id="{31CBBB5C-9EA6-4A1E-7B9B-D011B83FD00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83376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91B691-A04A-46B1-9E0A-25ACE39ECC86}"/>
              </a:ext>
            </a:extLst>
          </p:cNvPr>
          <p:cNvSpPr>
            <a:spLocks noGrp="1"/>
          </p:cNvSpPr>
          <p:nvPr>
            <p:ph idx="1"/>
          </p:nvPr>
        </p:nvSpPr>
        <p:spPr>
          <a:xfrm>
            <a:off x="484892" y="1701383"/>
            <a:ext cx="7368624" cy="4148527"/>
          </a:xfrm>
        </p:spPr>
        <p:txBody>
          <a:bodyPr anchor="ctr">
            <a:normAutofit/>
          </a:bodyPr>
          <a:lstStyle/>
          <a:p>
            <a:pPr>
              <a:lnSpc>
                <a:spcPct val="100000"/>
              </a:lnSpc>
              <a:spcBef>
                <a:spcPts val="600"/>
              </a:spcBef>
              <a:spcAft>
                <a:spcPts val="600"/>
              </a:spcAft>
            </a:pPr>
            <a:r>
              <a:rPr lang="en-US" sz="3200" b="1" dirty="0">
                <a:solidFill>
                  <a:srgbClr val="0070C0"/>
                </a:solidFill>
              </a:rPr>
              <a:t>Student List Review will be available mid-April  </a:t>
            </a:r>
          </a:p>
          <a:p>
            <a:pPr>
              <a:lnSpc>
                <a:spcPct val="100000"/>
              </a:lnSpc>
              <a:spcBef>
                <a:spcPts val="600"/>
              </a:spcBef>
              <a:spcAft>
                <a:spcPts val="600"/>
              </a:spcAft>
            </a:pPr>
            <a:r>
              <a:rPr lang="en-US" sz="3200" b="1" dirty="0">
                <a:solidFill>
                  <a:srgbClr val="0070C0"/>
                </a:solidFill>
              </a:rPr>
              <a:t>PSO App 2.0 </a:t>
            </a:r>
          </a:p>
          <a:p>
            <a:pPr lvl="1">
              <a:lnSpc>
                <a:spcPct val="100000"/>
              </a:lnSpc>
              <a:spcBef>
                <a:spcPts val="600"/>
              </a:spcBef>
              <a:spcAft>
                <a:spcPts val="600"/>
              </a:spcAft>
            </a:pPr>
            <a:r>
              <a:rPr lang="en-US" sz="2800" b="1" dirty="0">
                <a:solidFill>
                  <a:srgbClr val="0070C0"/>
                </a:solidFill>
              </a:rPr>
              <a:t>Opens first Thursday in June – 6/6/25</a:t>
            </a:r>
          </a:p>
          <a:p>
            <a:pPr lvl="1">
              <a:lnSpc>
                <a:spcPct val="100000"/>
              </a:lnSpc>
              <a:spcBef>
                <a:spcPts val="600"/>
              </a:spcBef>
              <a:spcAft>
                <a:spcPts val="600"/>
              </a:spcAft>
            </a:pPr>
            <a:r>
              <a:rPr lang="en-US" sz="2800" b="1" dirty="0">
                <a:solidFill>
                  <a:srgbClr val="0070C0"/>
                </a:solidFill>
              </a:rPr>
              <a:t>Closes last Monday in September – 9/29/25</a:t>
            </a:r>
          </a:p>
        </p:txBody>
      </p:sp>
      <p:pic>
        <p:nvPicPr>
          <p:cNvPr id="1026" name="Picture 2" descr="announcement tag">
            <a:extLst>
              <a:ext uri="{FF2B5EF4-FFF2-40B4-BE49-F238E27FC236}">
                <a16:creationId xmlns:a16="http://schemas.microsoft.com/office/drawing/2014/main" id="{4DD629BB-EB17-4433-8999-7E6C3C40F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104" y="136525"/>
            <a:ext cx="4830247" cy="33666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AB7BB89-20B8-FAD6-F6F5-463C58F578E7}"/>
              </a:ext>
            </a:extLst>
          </p:cNvPr>
          <p:cNvSpPr>
            <a:spLocks noGrp="1"/>
          </p:cNvSpPr>
          <p:nvPr>
            <p:ph type="sldNum" sz="quarter" idx="12"/>
          </p:nvPr>
        </p:nvSpPr>
        <p:spPr/>
        <p:txBody>
          <a:bodyPr/>
          <a:lstStyle/>
          <a:p>
            <a:fld id="{C58A48C9-2711-48EB-BD8E-2BFD34AD23C5}" type="slidenum">
              <a:rPr lang="en-US" smtClean="0"/>
              <a:t>35</a:t>
            </a:fld>
            <a:endParaRPr lang="en-US" dirty="0"/>
          </a:p>
        </p:txBody>
      </p:sp>
      <p:sp>
        <p:nvSpPr>
          <p:cNvPr id="5" name="Footer Placeholder 4">
            <a:extLst>
              <a:ext uri="{FF2B5EF4-FFF2-40B4-BE49-F238E27FC236}">
                <a16:creationId xmlns:a16="http://schemas.microsoft.com/office/drawing/2014/main" id="{7734383E-3A72-ABB2-B938-601DBAF9D1E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46984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D6DCB9-9B59-63E8-ED6E-F944795D6C09}"/>
              </a:ext>
            </a:extLst>
          </p:cNvPr>
          <p:cNvPicPr>
            <a:picLocks noChangeAspect="1"/>
          </p:cNvPicPr>
          <p:nvPr/>
        </p:nvPicPr>
        <p:blipFill>
          <a:blip r:embed="rId2"/>
          <a:stretch>
            <a:fillRect/>
          </a:stretch>
        </p:blipFill>
        <p:spPr>
          <a:xfrm>
            <a:off x="3021632" y="191585"/>
            <a:ext cx="6381135" cy="3356477"/>
          </a:xfrm>
          <a:prstGeom prst="rect">
            <a:avLst/>
          </a:prstGeom>
        </p:spPr>
      </p:pic>
      <p:sp>
        <p:nvSpPr>
          <p:cNvPr id="2" name="Title 1">
            <a:extLst>
              <a:ext uri="{FF2B5EF4-FFF2-40B4-BE49-F238E27FC236}">
                <a16:creationId xmlns:a16="http://schemas.microsoft.com/office/drawing/2014/main" id="{A1E431B7-FF8F-4E5A-897B-25D605E7C0B4}"/>
              </a:ext>
            </a:extLst>
          </p:cNvPr>
          <p:cNvSpPr>
            <a:spLocks noGrp="1"/>
          </p:cNvSpPr>
          <p:nvPr>
            <p:ph type="title"/>
          </p:nvPr>
        </p:nvSpPr>
        <p:spPr>
          <a:xfrm>
            <a:off x="1757199" y="2587624"/>
            <a:ext cx="8677602" cy="1325563"/>
          </a:xfrm>
        </p:spPr>
        <p:txBody>
          <a:bodyPr/>
          <a:lstStyle/>
          <a:p>
            <a:pPr algn="ctr"/>
            <a:r>
              <a:rPr lang="en-US" dirty="0"/>
              <a:t>Contact Us  </a:t>
            </a:r>
          </a:p>
        </p:txBody>
      </p:sp>
      <p:sp>
        <p:nvSpPr>
          <p:cNvPr id="3" name="Content Placeholder 2">
            <a:extLst>
              <a:ext uri="{FF2B5EF4-FFF2-40B4-BE49-F238E27FC236}">
                <a16:creationId xmlns:a16="http://schemas.microsoft.com/office/drawing/2014/main" id="{C49D08C8-8331-4069-B0AC-C69566C78B9C}"/>
              </a:ext>
            </a:extLst>
          </p:cNvPr>
          <p:cNvSpPr>
            <a:spLocks noGrp="1"/>
          </p:cNvSpPr>
          <p:nvPr>
            <p:ph idx="1"/>
          </p:nvPr>
        </p:nvSpPr>
        <p:spPr>
          <a:xfrm>
            <a:off x="954400" y="3913187"/>
            <a:ext cx="10515600" cy="2443163"/>
          </a:xfrm>
        </p:spPr>
        <p:txBody>
          <a:bodyPr>
            <a:normAutofit/>
          </a:bodyPr>
          <a:lstStyle/>
          <a:p>
            <a:pPr marL="0" indent="0" algn="ctr">
              <a:buNone/>
            </a:pPr>
            <a:r>
              <a:rPr lang="en-US" dirty="0"/>
              <a:t>For help with PSO questions or technical issues please contact:</a:t>
            </a:r>
          </a:p>
          <a:p>
            <a:pPr marL="0" indent="0" algn="ctr">
              <a:buNone/>
            </a:pPr>
            <a:r>
              <a:rPr lang="en-US" dirty="0">
                <a:solidFill>
                  <a:srgbClr val="0070C0"/>
                </a:solidFill>
              </a:rPr>
              <a:t>Shava Feinstein, </a:t>
            </a:r>
            <a:r>
              <a:rPr lang="en-US" dirty="0">
                <a:solidFill>
                  <a:schemeClr val="bg1"/>
                </a:solidFill>
                <a:hlinkClick r:id="rId3"/>
              </a:rPr>
              <a:t>shava.feinstein@ode.oregon.gov</a:t>
            </a:r>
            <a:endParaRPr lang="en-US" dirty="0">
              <a:solidFill>
                <a:schemeClr val="bg1"/>
              </a:solidFill>
            </a:endParaRPr>
          </a:p>
          <a:p>
            <a:pPr marL="0" indent="0" algn="ctr">
              <a:buNone/>
            </a:pPr>
            <a:r>
              <a:rPr lang="en-US" dirty="0">
                <a:solidFill>
                  <a:srgbClr val="0070C0"/>
                </a:solidFill>
              </a:rPr>
              <a:t>Charlotte</a:t>
            </a:r>
            <a:r>
              <a:rPr lang="en-US" dirty="0">
                <a:solidFill>
                  <a:schemeClr val="bg1"/>
                </a:solidFill>
              </a:rPr>
              <a:t> </a:t>
            </a:r>
            <a:r>
              <a:rPr lang="en-US" dirty="0">
                <a:solidFill>
                  <a:srgbClr val="0070C0"/>
                </a:solidFill>
              </a:rPr>
              <a:t>Alverson,</a:t>
            </a:r>
            <a:r>
              <a:rPr lang="en-US" dirty="0">
                <a:solidFill>
                  <a:schemeClr val="bg1"/>
                </a:solidFill>
              </a:rPr>
              <a:t> </a:t>
            </a:r>
            <a:r>
              <a:rPr lang="en-US" dirty="0">
                <a:solidFill>
                  <a:schemeClr val="bg1"/>
                </a:solidFill>
                <a:hlinkClick r:id="rId4"/>
              </a:rPr>
              <a:t>calverso@uoregon.edu</a:t>
            </a:r>
            <a:endParaRPr lang="en-US" dirty="0">
              <a:solidFill>
                <a:schemeClr val="bg1"/>
              </a:solidFill>
            </a:endParaRPr>
          </a:p>
          <a:p>
            <a:pPr marL="0" indent="0" algn="ctr">
              <a:buNone/>
            </a:pPr>
            <a:r>
              <a:rPr lang="en-US" dirty="0">
                <a:solidFill>
                  <a:schemeClr val="bg1"/>
                </a:solidFill>
                <a:hlinkClick r:id="rId5"/>
              </a:rPr>
              <a:t>pso@uoregon.edu</a:t>
            </a:r>
            <a:endParaRPr lang="en-US" dirty="0">
              <a:solidFill>
                <a:schemeClr val="bg1"/>
              </a:solidFill>
            </a:endParaRPr>
          </a:p>
          <a:p>
            <a:pPr marL="0" indent="0" algn="ctr">
              <a:buNone/>
            </a:pPr>
            <a:endParaRPr lang="en-US" dirty="0"/>
          </a:p>
        </p:txBody>
      </p:sp>
      <p:sp>
        <p:nvSpPr>
          <p:cNvPr id="5" name="Slide Number Placeholder 4">
            <a:extLst>
              <a:ext uri="{FF2B5EF4-FFF2-40B4-BE49-F238E27FC236}">
                <a16:creationId xmlns:a16="http://schemas.microsoft.com/office/drawing/2014/main" id="{3F984519-794D-F4EF-BE88-1EEA6476D7C3}"/>
              </a:ext>
            </a:extLst>
          </p:cNvPr>
          <p:cNvSpPr>
            <a:spLocks noGrp="1"/>
          </p:cNvSpPr>
          <p:nvPr>
            <p:ph type="sldNum" sz="quarter" idx="12"/>
          </p:nvPr>
        </p:nvSpPr>
        <p:spPr/>
        <p:txBody>
          <a:bodyPr/>
          <a:lstStyle/>
          <a:p>
            <a:fld id="{C58A48C9-2711-48EB-BD8E-2BFD34AD23C5}" type="slidenum">
              <a:rPr lang="en-US" smtClean="0"/>
              <a:t>36</a:t>
            </a:fld>
            <a:endParaRPr lang="en-US" dirty="0"/>
          </a:p>
        </p:txBody>
      </p:sp>
    </p:spTree>
    <p:extLst>
      <p:ext uri="{BB962C8B-B14F-4D97-AF65-F5344CB8AC3E}">
        <p14:creationId xmlns:p14="http://schemas.microsoft.com/office/powerpoint/2010/main" val="248352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482E4-1C69-E0B8-7DEF-6F462C34FA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60B6D9-673D-9193-9559-C9DD9131BE25}"/>
              </a:ext>
            </a:extLst>
          </p:cNvPr>
          <p:cNvSpPr>
            <a:spLocks noGrp="1"/>
          </p:cNvSpPr>
          <p:nvPr>
            <p:ph type="ctrTitle"/>
          </p:nvPr>
        </p:nvSpPr>
        <p:spPr/>
        <p:txBody>
          <a:bodyPr/>
          <a:lstStyle/>
          <a:p>
            <a:r>
              <a:rPr lang="en-US" dirty="0"/>
              <a:t>Additional Data </a:t>
            </a:r>
          </a:p>
        </p:txBody>
      </p:sp>
      <p:sp>
        <p:nvSpPr>
          <p:cNvPr id="5" name="Subtitle 4">
            <a:extLst>
              <a:ext uri="{FF2B5EF4-FFF2-40B4-BE49-F238E27FC236}">
                <a16:creationId xmlns:a16="http://schemas.microsoft.com/office/drawing/2014/main" id="{E644F882-848B-46D7-A820-D05506082A5C}"/>
              </a:ext>
            </a:extLst>
          </p:cNvPr>
          <p:cNvSpPr>
            <a:spLocks noGrp="1"/>
          </p:cNvSpPr>
          <p:nvPr>
            <p:ph type="subTitle" idx="1"/>
          </p:nvPr>
        </p:nvSpPr>
        <p:spPr>
          <a:xfrm>
            <a:off x="1523999" y="3602038"/>
            <a:ext cx="10193867" cy="1655762"/>
          </a:xfrm>
        </p:spPr>
        <p:txBody>
          <a:bodyPr>
            <a:normAutofit/>
          </a:bodyPr>
          <a:lstStyle/>
          <a:p>
            <a:pPr marL="0" indent="0" algn="ctr">
              <a:buNone/>
            </a:pPr>
            <a:r>
              <a:rPr lang="en-US" dirty="0"/>
              <a:t>The following slides contain additional data that you may be interested in reviewing. See the notes in each slide for details. If  you have questions, or need help with your data, reach out to Shava Feinstein, </a:t>
            </a:r>
            <a:r>
              <a:rPr lang="en-US" dirty="0">
                <a:hlinkClick r:id="rId2">
                  <a:extLst>
                    <a:ext uri="{A12FA001-AC4F-418D-AE19-62706E023703}">
                      <ahyp:hlinkClr xmlns:ahyp="http://schemas.microsoft.com/office/drawing/2018/hyperlinkcolor" val="tx"/>
                    </a:ext>
                  </a:extLst>
                </a:hlinkClick>
              </a:rPr>
              <a:t>shava.feinstein@ode.oregon.gov</a:t>
            </a:r>
            <a:r>
              <a:rPr lang="en-US" dirty="0"/>
              <a:t> or Charlotte Alverson, c</a:t>
            </a:r>
            <a:r>
              <a:rPr lang="en-US" dirty="0">
                <a:hlinkClick r:id="rId3">
                  <a:extLst>
                    <a:ext uri="{A12FA001-AC4F-418D-AE19-62706E023703}">
                      <ahyp:hlinkClr xmlns:ahyp="http://schemas.microsoft.com/office/drawing/2018/hyperlinkcolor" val="tx"/>
                    </a:ext>
                  </a:extLst>
                </a:hlinkClick>
              </a:rPr>
              <a:t>alverso@uoregon.edu</a:t>
            </a:r>
            <a:endParaRPr lang="en-US" dirty="0"/>
          </a:p>
          <a:p>
            <a:endParaRPr lang="en-US" dirty="0"/>
          </a:p>
        </p:txBody>
      </p:sp>
    </p:spTree>
    <p:extLst>
      <p:ext uri="{BB962C8B-B14F-4D97-AF65-F5344CB8AC3E}">
        <p14:creationId xmlns:p14="http://schemas.microsoft.com/office/powerpoint/2010/main" val="3164590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B68B7881-DA4C-452D-83FB-4A3C80EA9006}"/>
              </a:ext>
            </a:extLst>
          </p:cNvPr>
          <p:cNvSpPr txBox="1">
            <a:spLocks/>
          </p:cNvSpPr>
          <p:nvPr/>
        </p:nvSpPr>
        <p:spPr>
          <a:xfrm>
            <a:off x="1816303" y="192341"/>
            <a:ext cx="10784542" cy="10264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Oregon’s PSO Results for School Year 22-23</a:t>
            </a:r>
          </a:p>
        </p:txBody>
      </p:sp>
      <p:sp>
        <p:nvSpPr>
          <p:cNvPr id="3" name="Content Placeholder 1">
            <a:extLst>
              <a:ext uri="{FF2B5EF4-FFF2-40B4-BE49-F238E27FC236}">
                <a16:creationId xmlns:a16="http://schemas.microsoft.com/office/drawing/2014/main" id="{98F5B4DF-02DC-42F8-A697-A03F95CD2BB0}"/>
              </a:ext>
            </a:extLst>
          </p:cNvPr>
          <p:cNvSpPr txBox="1">
            <a:spLocks/>
          </p:cNvSpPr>
          <p:nvPr/>
        </p:nvSpPr>
        <p:spPr>
          <a:xfrm>
            <a:off x="710738" y="1806872"/>
            <a:ext cx="490288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Total Former Student Leavers </a:t>
            </a:r>
          </a:p>
          <a:p>
            <a:pPr lvl="1"/>
            <a:r>
              <a:rPr lang="en-US" dirty="0"/>
              <a:t>5,007</a:t>
            </a:r>
          </a:p>
          <a:p>
            <a:r>
              <a:rPr lang="en-US" dirty="0"/>
              <a:t>Total Respondents </a:t>
            </a:r>
          </a:p>
          <a:p>
            <a:pPr lvl="1"/>
            <a:r>
              <a:rPr lang="en-US" dirty="0"/>
              <a:t>2,855 (52.7%)</a:t>
            </a:r>
          </a:p>
          <a:p>
            <a:r>
              <a:rPr lang="en-US" dirty="0"/>
              <a:t>Total Engaged </a:t>
            </a:r>
          </a:p>
          <a:p>
            <a:pPr lvl="1"/>
            <a:r>
              <a:rPr lang="en-US" dirty="0"/>
              <a:t>2,103 (73.66%)</a:t>
            </a:r>
          </a:p>
          <a:p>
            <a:r>
              <a:rPr lang="en-US" dirty="0"/>
              <a:t>Not Engaged </a:t>
            </a:r>
          </a:p>
          <a:p>
            <a:pPr lvl="1"/>
            <a:r>
              <a:rPr lang="en-US" dirty="0"/>
              <a:t>752 (26.34%)</a:t>
            </a:r>
          </a:p>
          <a:p>
            <a:endParaRPr lang="en-US" dirty="0"/>
          </a:p>
        </p:txBody>
      </p:sp>
      <p:pic>
        <p:nvPicPr>
          <p:cNvPr id="5" name="Picture 4" descr="A pie chart with text on it&#10;&#10;Description automatically generat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3621" y="884903"/>
            <a:ext cx="6155591" cy="5156621"/>
          </a:xfrm>
          <a:prstGeom prst="rect">
            <a:avLst/>
          </a:prstGeom>
          <a:noFill/>
        </p:spPr>
      </p:pic>
      <p:sp>
        <p:nvSpPr>
          <p:cNvPr id="6" name="Slide Number Placeholder 5">
            <a:extLst>
              <a:ext uri="{FF2B5EF4-FFF2-40B4-BE49-F238E27FC236}">
                <a16:creationId xmlns:a16="http://schemas.microsoft.com/office/drawing/2014/main" id="{AE9B802A-924F-3796-0FDA-54D3BBE39C21}"/>
              </a:ext>
            </a:extLst>
          </p:cNvPr>
          <p:cNvSpPr>
            <a:spLocks noGrp="1"/>
          </p:cNvSpPr>
          <p:nvPr>
            <p:ph type="sldNum" sz="quarter" idx="12"/>
          </p:nvPr>
        </p:nvSpPr>
        <p:spPr/>
        <p:txBody>
          <a:bodyPr/>
          <a:lstStyle/>
          <a:p>
            <a:fld id="{C58A48C9-2711-48EB-BD8E-2BFD34AD23C5}" type="slidenum">
              <a:rPr lang="en-US" smtClean="0"/>
              <a:t>38</a:t>
            </a:fld>
            <a:endParaRPr lang="en-US" dirty="0"/>
          </a:p>
        </p:txBody>
      </p:sp>
    </p:spTree>
    <p:extLst>
      <p:ext uri="{BB962C8B-B14F-4D97-AF65-F5344CB8AC3E}">
        <p14:creationId xmlns:p14="http://schemas.microsoft.com/office/powerpoint/2010/main" val="2962321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80F8FE7-DD98-468A-8566-0C458EF441C0}"/>
              </a:ext>
            </a:extLst>
          </p:cNvPr>
          <p:cNvGraphicFramePr>
            <a:graphicFrameLocks noGrp="1"/>
          </p:cNvGraphicFramePr>
          <p:nvPr>
            <p:extLst>
              <p:ext uri="{D42A27DB-BD31-4B8C-83A1-F6EECF244321}">
                <p14:modId xmlns:p14="http://schemas.microsoft.com/office/powerpoint/2010/main" val="3418296858"/>
              </p:ext>
            </p:extLst>
          </p:nvPr>
        </p:nvGraphicFramePr>
        <p:xfrm>
          <a:off x="838200" y="2105800"/>
          <a:ext cx="10012678" cy="3746361"/>
        </p:xfrm>
        <a:graphic>
          <a:graphicData uri="http://schemas.openxmlformats.org/drawingml/2006/table">
            <a:tbl>
              <a:tblPr firstRow="1" firstCol="1" bandRow="1"/>
              <a:tblGrid>
                <a:gridCol w="2451362">
                  <a:extLst>
                    <a:ext uri="{9D8B030D-6E8A-4147-A177-3AD203B41FA5}">
                      <a16:colId xmlns:a16="http://schemas.microsoft.com/office/drawing/2014/main" val="3289753139"/>
                    </a:ext>
                  </a:extLst>
                </a:gridCol>
                <a:gridCol w="1890329">
                  <a:extLst>
                    <a:ext uri="{9D8B030D-6E8A-4147-A177-3AD203B41FA5}">
                      <a16:colId xmlns:a16="http://schemas.microsoft.com/office/drawing/2014/main" val="3735092285"/>
                    </a:ext>
                  </a:extLst>
                </a:gridCol>
                <a:gridCol w="1890329">
                  <a:extLst>
                    <a:ext uri="{9D8B030D-6E8A-4147-A177-3AD203B41FA5}">
                      <a16:colId xmlns:a16="http://schemas.microsoft.com/office/drawing/2014/main" val="4046799826"/>
                    </a:ext>
                  </a:extLst>
                </a:gridCol>
                <a:gridCol w="1890329">
                  <a:extLst>
                    <a:ext uri="{9D8B030D-6E8A-4147-A177-3AD203B41FA5}">
                      <a16:colId xmlns:a16="http://schemas.microsoft.com/office/drawing/2014/main" val="3581693981"/>
                    </a:ext>
                  </a:extLst>
                </a:gridCol>
                <a:gridCol w="1890329">
                  <a:extLst>
                    <a:ext uri="{9D8B030D-6E8A-4147-A177-3AD203B41FA5}">
                      <a16:colId xmlns:a16="http://schemas.microsoft.com/office/drawing/2014/main" val="1432573090"/>
                    </a:ext>
                  </a:extLst>
                </a:gridCol>
              </a:tblGrid>
              <a:tr h="1905145">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Higher Education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Competitive Employment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Postsecondary Education or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4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Some Other Employment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5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Other or Not Engaged  </a:t>
                      </a:r>
                    </a:p>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(States are not required to report this number, but it is in the denominator.)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884116"/>
                  </a:ext>
                </a:extLst>
              </a:tr>
              <a:tr h="460304">
                <a:tc>
                  <a:txBody>
                    <a:bodyPr/>
                    <a:lstStyle/>
                    <a:p>
                      <a:pPr marL="0" marR="0">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 1/Total Respondents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04413381"/>
                  </a:ext>
                </a:extLst>
              </a:tr>
              <a:tr h="460304">
                <a:tc gridSpan="2">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 = 1 + 2 / Total Respondents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424436030"/>
                  </a:ext>
                </a:extLst>
              </a:tr>
              <a:tr h="460304">
                <a:tc gridSpan="4">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 = 1 + 2 + 3 + 4 /Total Respondents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45095472"/>
                  </a:ext>
                </a:extLst>
              </a:tr>
              <a:tr h="460304">
                <a:tc gridSpan="5">
                  <a:txBody>
                    <a:bodyPr/>
                    <a:lstStyle/>
                    <a:p>
                      <a:pPr marL="0" marR="0" algn="ctr">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Total Respondents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556435"/>
                  </a:ext>
                </a:extLst>
              </a:tr>
            </a:tbl>
          </a:graphicData>
        </a:graphic>
      </p:graphicFrame>
      <p:sp>
        <p:nvSpPr>
          <p:cNvPr id="3" name="Title 2">
            <a:extLst>
              <a:ext uri="{FF2B5EF4-FFF2-40B4-BE49-F238E27FC236}">
                <a16:creationId xmlns:a16="http://schemas.microsoft.com/office/drawing/2014/main" id="{3D4202E0-D6FB-48D1-9474-007BCD471E6D}"/>
              </a:ext>
            </a:extLst>
          </p:cNvPr>
          <p:cNvSpPr>
            <a:spLocks noGrp="1"/>
          </p:cNvSpPr>
          <p:nvPr>
            <p:ph type="title"/>
          </p:nvPr>
        </p:nvSpPr>
        <p:spPr>
          <a:xfrm>
            <a:off x="1817255" y="0"/>
            <a:ext cx="10515600" cy="1325563"/>
          </a:xfrm>
        </p:spPr>
        <p:txBody>
          <a:bodyPr>
            <a:normAutofit/>
          </a:bodyPr>
          <a:lstStyle/>
          <a:p>
            <a:r>
              <a:rPr lang="en-US" sz="4000" dirty="0"/>
              <a:t>5 Numbers                3 Engagement Rates A, B, C</a:t>
            </a:r>
          </a:p>
        </p:txBody>
      </p:sp>
      <p:sp>
        <p:nvSpPr>
          <p:cNvPr id="5" name="Arrow: Right 4">
            <a:extLst>
              <a:ext uri="{FF2B5EF4-FFF2-40B4-BE49-F238E27FC236}">
                <a16:creationId xmlns:a16="http://schemas.microsoft.com/office/drawing/2014/main" id="{604AABA0-FCC5-4703-BA4A-403017B91414}"/>
              </a:ext>
            </a:extLst>
          </p:cNvPr>
          <p:cNvSpPr/>
          <p:nvPr/>
        </p:nvSpPr>
        <p:spPr>
          <a:xfrm>
            <a:off x="4259515" y="415113"/>
            <a:ext cx="1585024" cy="495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7CB5E46-396D-E7F2-ACD2-5943702D6191}"/>
              </a:ext>
            </a:extLst>
          </p:cNvPr>
          <p:cNvSpPr txBox="1"/>
          <p:nvPr/>
        </p:nvSpPr>
        <p:spPr>
          <a:xfrm>
            <a:off x="1343342" y="1279011"/>
            <a:ext cx="9210470" cy="461665"/>
          </a:xfrm>
          <a:prstGeom prst="rect">
            <a:avLst/>
          </a:prstGeom>
          <a:noFill/>
        </p:spPr>
        <p:txBody>
          <a:bodyPr wrap="none" rtlCol="0">
            <a:spAutoFit/>
          </a:bodyPr>
          <a:lstStyle/>
          <a:p>
            <a:r>
              <a:rPr lang="en-US" sz="2400" dirty="0"/>
              <a:t>Five outcome categories are combined into three engagement measures</a:t>
            </a:r>
          </a:p>
        </p:txBody>
      </p:sp>
      <p:sp>
        <p:nvSpPr>
          <p:cNvPr id="7" name="Slide Number Placeholder 6">
            <a:extLst>
              <a:ext uri="{FF2B5EF4-FFF2-40B4-BE49-F238E27FC236}">
                <a16:creationId xmlns:a16="http://schemas.microsoft.com/office/drawing/2014/main" id="{B50CE53F-B1EE-F85A-698A-9BD261E86C6E}"/>
              </a:ext>
            </a:extLst>
          </p:cNvPr>
          <p:cNvSpPr>
            <a:spLocks noGrp="1"/>
          </p:cNvSpPr>
          <p:nvPr>
            <p:ph type="sldNum" sz="quarter" idx="12"/>
          </p:nvPr>
        </p:nvSpPr>
        <p:spPr/>
        <p:txBody>
          <a:bodyPr/>
          <a:lstStyle/>
          <a:p>
            <a:fld id="{C58A48C9-2711-48EB-BD8E-2BFD34AD23C5}" type="slidenum">
              <a:rPr lang="en-US" smtClean="0"/>
              <a:t>39</a:t>
            </a:fld>
            <a:endParaRPr lang="en-US" dirty="0"/>
          </a:p>
        </p:txBody>
      </p:sp>
      <p:sp>
        <p:nvSpPr>
          <p:cNvPr id="8" name="Footer Placeholder 7">
            <a:extLst>
              <a:ext uri="{FF2B5EF4-FFF2-40B4-BE49-F238E27FC236}">
                <a16:creationId xmlns:a16="http://schemas.microsoft.com/office/drawing/2014/main" id="{70BACE2B-3F50-7037-B1A0-E498474E2C1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7954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189CE-6C89-8E40-A2F5-DBE2AADDA351}"/>
              </a:ext>
            </a:extLst>
          </p:cNvPr>
          <p:cNvSpPr>
            <a:spLocks noGrp="1"/>
          </p:cNvSpPr>
          <p:nvPr>
            <p:ph type="title"/>
          </p:nvPr>
        </p:nvSpPr>
        <p:spPr>
          <a:xfrm>
            <a:off x="2005444" y="365125"/>
            <a:ext cx="9348355" cy="1325563"/>
          </a:xfrm>
        </p:spPr>
        <p:txBody>
          <a:bodyPr/>
          <a:lstStyle/>
          <a:p>
            <a:r>
              <a:rPr lang="en-US" dirty="0"/>
              <a:t>Tracking Post-School Success</a:t>
            </a:r>
          </a:p>
        </p:txBody>
      </p:sp>
      <p:sp>
        <p:nvSpPr>
          <p:cNvPr id="3" name="Content Placeholder 2">
            <a:extLst>
              <a:ext uri="{FF2B5EF4-FFF2-40B4-BE49-F238E27FC236}">
                <a16:creationId xmlns:a16="http://schemas.microsoft.com/office/drawing/2014/main" id="{67C5C894-EAA7-B64F-3197-75E5043BFBA1}"/>
              </a:ext>
            </a:extLst>
          </p:cNvPr>
          <p:cNvSpPr>
            <a:spLocks noGrp="1"/>
          </p:cNvSpPr>
          <p:nvPr>
            <p:ph idx="1"/>
          </p:nvPr>
        </p:nvSpPr>
        <p:spPr/>
        <p:txBody>
          <a:bodyPr>
            <a:normAutofit/>
          </a:bodyPr>
          <a:lstStyle/>
          <a:p>
            <a:r>
              <a:rPr lang="en-US" dirty="0"/>
              <a:t>Indicators: Measures with established thresholds linked to college and career readiness.</a:t>
            </a:r>
          </a:p>
          <a:p>
            <a:r>
              <a:rPr lang="en-US" dirty="0"/>
              <a:t>Predictors: Strongly correlated with postsecondary success, but without an established numeric threshold.</a:t>
            </a:r>
          </a:p>
          <a:p>
            <a:r>
              <a:rPr lang="en-US" dirty="0"/>
              <a:t>Other Potential Factors: Skills and attributes important for success but lacking reliable metrics for independent testing.</a:t>
            </a:r>
          </a:p>
        </p:txBody>
      </p:sp>
      <p:sp>
        <p:nvSpPr>
          <p:cNvPr id="5" name="Slide Number Placeholder 4">
            <a:extLst>
              <a:ext uri="{FF2B5EF4-FFF2-40B4-BE49-F238E27FC236}">
                <a16:creationId xmlns:a16="http://schemas.microsoft.com/office/drawing/2014/main" id="{1F779073-7A04-8E9C-3812-C00D3E608F1C}"/>
              </a:ext>
            </a:extLst>
          </p:cNvPr>
          <p:cNvSpPr>
            <a:spLocks noGrp="1"/>
          </p:cNvSpPr>
          <p:nvPr>
            <p:ph type="sldNum" sz="quarter" idx="12"/>
          </p:nvPr>
        </p:nvSpPr>
        <p:spPr>
          <a:xfrm>
            <a:off x="8983133" y="5994400"/>
            <a:ext cx="2743200" cy="365125"/>
          </a:xfrm>
        </p:spPr>
        <p:txBody>
          <a:bodyPr/>
          <a:lstStyle/>
          <a:p>
            <a:fld id="{C58A48C9-2711-48EB-BD8E-2BFD34AD23C5}" type="slidenum">
              <a:rPr lang="en-US" smtClean="0"/>
              <a:t>4</a:t>
            </a:fld>
            <a:endParaRPr lang="en-US" dirty="0"/>
          </a:p>
        </p:txBody>
      </p:sp>
      <p:sp>
        <p:nvSpPr>
          <p:cNvPr id="6" name="Footer Placeholder 5">
            <a:extLst>
              <a:ext uri="{FF2B5EF4-FFF2-40B4-BE49-F238E27FC236}">
                <a16:creationId xmlns:a16="http://schemas.microsoft.com/office/drawing/2014/main" id="{ADE96DC4-28F3-5618-502A-0FAF98746A7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44223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930" y="0"/>
            <a:ext cx="10515600" cy="1325563"/>
          </a:xfrm>
        </p:spPr>
        <p:txBody>
          <a:bodyPr/>
          <a:lstStyle/>
          <a:p>
            <a:r>
              <a:rPr lang="en-US" dirty="0"/>
              <a:t>Historical Engagement/Not Engagement</a:t>
            </a:r>
          </a:p>
        </p:txBody>
      </p:sp>
      <p:graphicFrame>
        <p:nvGraphicFramePr>
          <p:cNvPr id="4" name="Content Placeholder 3">
            <a:extLst>
              <a:ext uri="{FF2B5EF4-FFF2-40B4-BE49-F238E27FC236}">
                <a16:creationId xmlns:a16="http://schemas.microsoft.com/office/drawing/2014/main" id="{38A155C6-D0F3-67DF-D0E8-FBC86F5C012C}"/>
              </a:ext>
            </a:extLst>
          </p:cNvPr>
          <p:cNvGraphicFramePr>
            <a:graphicFrameLocks noGrp="1"/>
          </p:cNvGraphicFramePr>
          <p:nvPr>
            <p:ph idx="1"/>
            <p:extLst>
              <p:ext uri="{D42A27DB-BD31-4B8C-83A1-F6EECF244321}">
                <p14:modId xmlns:p14="http://schemas.microsoft.com/office/powerpoint/2010/main" val="2304656205"/>
              </p:ext>
            </p:extLst>
          </p:nvPr>
        </p:nvGraphicFramePr>
        <p:xfrm>
          <a:off x="500269" y="1180057"/>
          <a:ext cx="11191461" cy="497432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31CED67E-B27B-FBC0-2F7F-7447BD5DDE73}"/>
              </a:ext>
            </a:extLst>
          </p:cNvPr>
          <p:cNvSpPr>
            <a:spLocks noGrp="1"/>
          </p:cNvSpPr>
          <p:nvPr>
            <p:ph type="sldNum" sz="quarter" idx="12"/>
          </p:nvPr>
        </p:nvSpPr>
        <p:spPr/>
        <p:txBody>
          <a:bodyPr/>
          <a:lstStyle/>
          <a:p>
            <a:fld id="{C58A48C9-2711-48EB-BD8E-2BFD34AD23C5}" type="slidenum">
              <a:rPr lang="en-US" smtClean="0"/>
              <a:t>40</a:t>
            </a:fld>
            <a:endParaRPr lang="en-US" dirty="0"/>
          </a:p>
        </p:txBody>
      </p:sp>
      <p:sp>
        <p:nvSpPr>
          <p:cNvPr id="6" name="Footer Placeholder 5">
            <a:extLst>
              <a:ext uri="{FF2B5EF4-FFF2-40B4-BE49-F238E27FC236}">
                <a16:creationId xmlns:a16="http://schemas.microsoft.com/office/drawing/2014/main" id="{9FD2A160-ABB2-B40F-C816-BF680BDFA2B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29585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the percentage of a company&#10;&#10;Description automatically generated with medium confidence">
            <a:extLst>
              <a:ext uri="{FF2B5EF4-FFF2-40B4-BE49-F238E27FC236}">
                <a16:creationId xmlns:a16="http://schemas.microsoft.com/office/drawing/2014/main" id="{48E94099-3413-B447-F517-02A41BD058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947" y="279123"/>
            <a:ext cx="9026013" cy="6299754"/>
          </a:xfrm>
          <a:prstGeom prst="rect">
            <a:avLst/>
          </a:prstGeom>
        </p:spPr>
      </p:pic>
      <p:sp>
        <p:nvSpPr>
          <p:cNvPr id="3" name="Slide Number Placeholder 2">
            <a:extLst>
              <a:ext uri="{FF2B5EF4-FFF2-40B4-BE49-F238E27FC236}">
                <a16:creationId xmlns:a16="http://schemas.microsoft.com/office/drawing/2014/main" id="{2F852AA9-4D09-A30C-66D5-FFE41F3355E2}"/>
              </a:ext>
            </a:extLst>
          </p:cNvPr>
          <p:cNvSpPr>
            <a:spLocks noGrp="1"/>
          </p:cNvSpPr>
          <p:nvPr>
            <p:ph type="sldNum" sz="quarter" idx="12"/>
          </p:nvPr>
        </p:nvSpPr>
        <p:spPr/>
        <p:txBody>
          <a:bodyPr/>
          <a:lstStyle/>
          <a:p>
            <a:fld id="{C58A48C9-2711-48EB-BD8E-2BFD34AD23C5}" type="slidenum">
              <a:rPr lang="en-US" smtClean="0"/>
              <a:t>41</a:t>
            </a:fld>
            <a:endParaRPr lang="en-US" dirty="0"/>
          </a:p>
        </p:txBody>
      </p:sp>
      <p:sp>
        <p:nvSpPr>
          <p:cNvPr id="5" name="Footer Placeholder 4">
            <a:extLst>
              <a:ext uri="{FF2B5EF4-FFF2-40B4-BE49-F238E27FC236}">
                <a16:creationId xmlns:a16="http://schemas.microsoft.com/office/drawing/2014/main" id="{034A10D5-DCD1-E5C9-9E4B-05F62C1E4DC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95657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687" y="0"/>
            <a:ext cx="10515600" cy="1325563"/>
          </a:xfrm>
        </p:spPr>
        <p:txBody>
          <a:bodyPr/>
          <a:lstStyle/>
          <a:p>
            <a:r>
              <a:rPr lang="en-US" dirty="0"/>
              <a:t>Oregon’s Response Rate by School Year</a:t>
            </a:r>
          </a:p>
        </p:txBody>
      </p:sp>
      <p:graphicFrame>
        <p:nvGraphicFramePr>
          <p:cNvPr id="4" name="Chart 3">
            <a:extLst>
              <a:ext uri="{FF2B5EF4-FFF2-40B4-BE49-F238E27FC236}">
                <a16:creationId xmlns:a16="http://schemas.microsoft.com/office/drawing/2014/main" id="{78A9F50A-9BBC-991A-9C4E-AEF92BD8B990}"/>
              </a:ext>
            </a:extLst>
          </p:cNvPr>
          <p:cNvGraphicFramePr>
            <a:graphicFrameLocks/>
          </p:cNvGraphicFramePr>
          <p:nvPr/>
        </p:nvGraphicFramePr>
        <p:xfrm>
          <a:off x="657822" y="1292842"/>
          <a:ext cx="10515600" cy="504525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2924ECD0-502F-3146-7E18-39C176920917}"/>
              </a:ext>
            </a:extLst>
          </p:cNvPr>
          <p:cNvSpPr>
            <a:spLocks noGrp="1"/>
          </p:cNvSpPr>
          <p:nvPr>
            <p:ph type="sldNum" sz="quarter" idx="12"/>
          </p:nvPr>
        </p:nvSpPr>
        <p:spPr>
          <a:xfrm>
            <a:off x="9265355" y="6021301"/>
            <a:ext cx="2743200" cy="365125"/>
          </a:xfrm>
        </p:spPr>
        <p:txBody>
          <a:bodyPr/>
          <a:lstStyle/>
          <a:p>
            <a:fld id="{C58A48C9-2711-48EB-BD8E-2BFD34AD23C5}" type="slidenum">
              <a:rPr lang="en-US" smtClean="0"/>
              <a:t>42</a:t>
            </a:fld>
            <a:endParaRPr lang="en-US" dirty="0"/>
          </a:p>
        </p:txBody>
      </p:sp>
      <p:sp>
        <p:nvSpPr>
          <p:cNvPr id="6" name="Footer Placeholder 5">
            <a:extLst>
              <a:ext uri="{FF2B5EF4-FFF2-40B4-BE49-F238E27FC236}">
                <a16:creationId xmlns:a16="http://schemas.microsoft.com/office/drawing/2014/main" id="{F0CA6191-3721-EEB5-8495-5837CE598E4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0592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0F0BA1-5B18-E8B1-3EB6-5F774FC50155}"/>
              </a:ext>
            </a:extLst>
          </p:cNvPr>
          <p:cNvSpPr>
            <a:spLocks noGrp="1"/>
          </p:cNvSpPr>
          <p:nvPr>
            <p:ph type="body" idx="1"/>
          </p:nvPr>
        </p:nvSpPr>
        <p:spPr>
          <a:xfrm>
            <a:off x="-239890" y="1037166"/>
            <a:ext cx="3245556" cy="2887134"/>
          </a:xfrm>
        </p:spPr>
        <p:txBody>
          <a:bodyPr>
            <a:normAutofit/>
          </a:bodyPr>
          <a:lstStyle/>
          <a:p>
            <a:r>
              <a:rPr lang="en-US" sz="2400" dirty="0">
                <a:solidFill>
                  <a:schemeClr val="tx2"/>
                </a:solidFill>
              </a:rPr>
              <a:t>Oregon’s Response Rate for leavers in school year 2021-22 compared to the national median response rate and the other 59 states &amp; territories</a:t>
            </a:r>
          </a:p>
        </p:txBody>
      </p:sp>
      <p:pic>
        <p:nvPicPr>
          <p:cNvPr id="6" name="Picture 5">
            <a:extLst>
              <a:ext uri="{FF2B5EF4-FFF2-40B4-BE49-F238E27FC236}">
                <a16:creationId xmlns:a16="http://schemas.microsoft.com/office/drawing/2014/main" id="{9764613B-2ADC-D750-C85A-98AD901FDB4F}"/>
              </a:ext>
            </a:extLst>
          </p:cNvPr>
          <p:cNvPicPr>
            <a:picLocks noChangeAspect="1"/>
          </p:cNvPicPr>
          <p:nvPr/>
        </p:nvPicPr>
        <p:blipFill>
          <a:blip r:embed="rId3"/>
          <a:stretch>
            <a:fillRect/>
          </a:stretch>
        </p:blipFill>
        <p:spPr>
          <a:xfrm>
            <a:off x="2957689" y="189658"/>
            <a:ext cx="8923113" cy="6668342"/>
          </a:xfrm>
          <a:prstGeom prst="rect">
            <a:avLst/>
          </a:prstGeom>
        </p:spPr>
      </p:pic>
      <p:sp>
        <p:nvSpPr>
          <p:cNvPr id="7" name="Text Placeholder 4">
            <a:extLst>
              <a:ext uri="{FF2B5EF4-FFF2-40B4-BE49-F238E27FC236}">
                <a16:creationId xmlns:a16="http://schemas.microsoft.com/office/drawing/2014/main" id="{678ED424-BFC0-640D-5717-2588B88552EC}"/>
              </a:ext>
            </a:extLst>
          </p:cNvPr>
          <p:cNvSpPr txBox="1">
            <a:spLocks/>
          </p:cNvSpPr>
          <p:nvPr/>
        </p:nvSpPr>
        <p:spPr>
          <a:xfrm>
            <a:off x="-335845" y="3788968"/>
            <a:ext cx="3341511" cy="2887134"/>
          </a:xfrm>
          <a:prstGeom prst="rect">
            <a:avLst/>
          </a:prstGeom>
          <a:noFill/>
          <a:ln>
            <a:noFill/>
          </a:ln>
        </p:spPr>
        <p:txBody>
          <a:bodyPr spcFirstLastPara="1" vert="horz" wrap="square" lIns="91425" tIns="45700" rIns="91425" bIns="45700" rtlCol="0" anchor="ctr" anchorCtr="0">
            <a:normAutofit/>
          </a:bodyPr>
          <a:lstStyle>
            <a:lvl1pPr marL="342891" lvl="0" indent="-171446" algn="ctr" defTabSz="914400" rtl="0" eaLnBrk="1" latinLnBrk="0" hangingPunct="1">
              <a:lnSpc>
                <a:spcPct val="90000"/>
              </a:lnSpc>
              <a:spcBef>
                <a:spcPts val="751"/>
              </a:spcBef>
              <a:spcAft>
                <a:spcPts val="0"/>
              </a:spcAft>
              <a:buSzPts val="2520"/>
              <a:buFont typeface="Arial" panose="020B0604020202020204" pitchFamily="34" charset="0"/>
              <a:buNone/>
              <a:defRPr sz="2700" b="1" kern="1200">
                <a:solidFill>
                  <a:srgbClr val="01579B"/>
                </a:solidFill>
                <a:latin typeface="+mn-lt"/>
                <a:ea typeface="+mn-ea"/>
                <a:cs typeface="+mn-cs"/>
              </a:defRPr>
            </a:lvl1pPr>
            <a:lvl2pPr marL="685783" lvl="1" indent="-257168" algn="l" defTabSz="914400" rtl="0" eaLnBrk="1" latinLnBrk="0" hangingPunct="1">
              <a:lnSpc>
                <a:spcPct val="90000"/>
              </a:lnSpc>
              <a:spcBef>
                <a:spcPts val="375"/>
              </a:spcBef>
              <a:spcAft>
                <a:spcPts val="0"/>
              </a:spcAft>
              <a:buSzPts val="1800"/>
              <a:buFont typeface="Arial" panose="020B0604020202020204" pitchFamily="34" charset="0"/>
              <a:buChar char="•"/>
              <a:defRPr sz="2400" kern="1200">
                <a:solidFill>
                  <a:schemeClr val="tx1"/>
                </a:solidFill>
                <a:latin typeface="+mn-lt"/>
                <a:ea typeface="+mn-ea"/>
                <a:cs typeface="+mn-cs"/>
              </a:defRPr>
            </a:lvl2pPr>
            <a:lvl3pPr marL="1028674" lvl="2" indent="-257168" algn="l" defTabSz="914400" rtl="0" eaLnBrk="1" latinLnBrk="0" hangingPunct="1">
              <a:lnSpc>
                <a:spcPct val="90000"/>
              </a:lnSpc>
              <a:spcBef>
                <a:spcPts val="375"/>
              </a:spcBef>
              <a:spcAft>
                <a:spcPts val="0"/>
              </a:spcAft>
              <a:buSzPts val="1800"/>
              <a:buFont typeface="Arial" panose="020B0604020202020204" pitchFamily="34" charset="0"/>
              <a:buChar char="o"/>
              <a:defRPr sz="2000" kern="1200">
                <a:solidFill>
                  <a:schemeClr val="tx1"/>
                </a:solidFill>
                <a:latin typeface="+mn-lt"/>
                <a:ea typeface="+mn-ea"/>
                <a:cs typeface="+mn-cs"/>
              </a:defRPr>
            </a:lvl3pPr>
            <a:lvl4pPr marL="1371566" lvl="3" indent="-257168" algn="l" defTabSz="914400" rtl="0" eaLnBrk="1" latinLnBrk="0" hangingPunct="1">
              <a:lnSpc>
                <a:spcPct val="90000"/>
              </a:lnSpc>
              <a:spcBef>
                <a:spcPts val="375"/>
              </a:spcBef>
              <a:spcAft>
                <a:spcPts val="0"/>
              </a:spcAft>
              <a:buSzPts val="1800"/>
              <a:buFont typeface="Arial" panose="020B0604020202020204" pitchFamily="34" charset="0"/>
              <a:buChar char="▪"/>
              <a:defRPr sz="1800" kern="1200">
                <a:solidFill>
                  <a:schemeClr val="tx1"/>
                </a:solidFill>
                <a:latin typeface="+mn-lt"/>
                <a:ea typeface="+mn-ea"/>
                <a:cs typeface="+mn-cs"/>
              </a:defRPr>
            </a:lvl4pPr>
            <a:lvl5pPr marL="1714457" lvl="4" indent="-257168" algn="l" defTabSz="914400" rtl="0" eaLnBrk="1" latinLnBrk="0" hangingPunct="1">
              <a:lnSpc>
                <a:spcPct val="90000"/>
              </a:lnSpc>
              <a:spcBef>
                <a:spcPts val="375"/>
              </a:spcBef>
              <a:spcAft>
                <a:spcPts val="0"/>
              </a:spcAft>
              <a:buSzPts val="1800"/>
              <a:buFont typeface="Arial" panose="020B0604020202020204" pitchFamily="34" charset="0"/>
              <a:buChar char="▪"/>
              <a:defRPr sz="1800" kern="1200">
                <a:solidFill>
                  <a:schemeClr val="tx1"/>
                </a:solidFill>
                <a:latin typeface="+mn-lt"/>
                <a:ea typeface="+mn-ea"/>
                <a:cs typeface="+mn-cs"/>
              </a:defRPr>
            </a:lvl5pPr>
            <a:lvl6pPr marL="2057349" lvl="5" indent="-257168" algn="l" defTabSz="914400" rtl="0" eaLnBrk="1" latinLnBrk="0" hangingPunct="1">
              <a:lnSpc>
                <a:spcPct val="90000"/>
              </a:lnSpc>
              <a:spcBef>
                <a:spcPts val="375"/>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2400240" lvl="6" indent="-257168" algn="l" defTabSz="914400" rtl="0" eaLnBrk="1" latinLnBrk="0" hangingPunct="1">
              <a:lnSpc>
                <a:spcPct val="90000"/>
              </a:lnSpc>
              <a:spcBef>
                <a:spcPts val="375"/>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2743131" lvl="7" indent="-257168" algn="l" defTabSz="914400" rtl="0" eaLnBrk="1" latinLnBrk="0" hangingPunct="1">
              <a:lnSpc>
                <a:spcPct val="90000"/>
              </a:lnSpc>
              <a:spcBef>
                <a:spcPts val="375"/>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3086023" lvl="8" indent="-257168" algn="l" defTabSz="914400" rtl="0" eaLnBrk="1" latinLnBrk="0" hangingPunct="1">
              <a:lnSpc>
                <a:spcPct val="90000"/>
              </a:lnSpc>
              <a:spcBef>
                <a:spcPts val="375"/>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2"/>
                </a:solidFill>
              </a:rPr>
              <a:t>Oregon’s Response Rate </a:t>
            </a:r>
            <a:r>
              <a:rPr lang="en-US" sz="2400" dirty="0">
                <a:solidFill>
                  <a:srgbClr val="7030A0"/>
                </a:solidFill>
              </a:rPr>
              <a:t>increased </a:t>
            </a:r>
            <a:r>
              <a:rPr lang="en-US" sz="2400" dirty="0">
                <a:solidFill>
                  <a:schemeClr val="tx2"/>
                </a:solidFill>
              </a:rPr>
              <a:t>to 57.02% for leavers in school year 2022-23</a:t>
            </a:r>
          </a:p>
        </p:txBody>
      </p:sp>
    </p:spTree>
    <p:extLst>
      <p:ext uri="{BB962C8B-B14F-4D97-AF65-F5344CB8AC3E}">
        <p14:creationId xmlns:p14="http://schemas.microsoft.com/office/powerpoint/2010/main" val="4292764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45F52-473C-5DFF-80A2-8EA746485CFF}"/>
              </a:ext>
            </a:extLst>
          </p:cNvPr>
          <p:cNvSpPr>
            <a:spLocks noGrp="1"/>
          </p:cNvSpPr>
          <p:nvPr>
            <p:ph type="body" idx="1"/>
          </p:nvPr>
        </p:nvSpPr>
        <p:spPr>
          <a:xfrm>
            <a:off x="79325" y="1143000"/>
            <a:ext cx="3160887" cy="4572000"/>
          </a:xfrm>
        </p:spPr>
        <p:txBody>
          <a:bodyPr/>
          <a:lstStyle/>
          <a:p>
            <a:r>
              <a:rPr lang="en-US" dirty="0"/>
              <a:t>Oregon’s Measure C in School Year 2021-22 compared to the national median and the other 59 states and territories. </a:t>
            </a:r>
          </a:p>
        </p:txBody>
      </p:sp>
      <p:pic>
        <p:nvPicPr>
          <p:cNvPr id="3" name="Picture 2">
            <a:extLst>
              <a:ext uri="{FF2B5EF4-FFF2-40B4-BE49-F238E27FC236}">
                <a16:creationId xmlns:a16="http://schemas.microsoft.com/office/drawing/2014/main" id="{AE1084B4-B985-57DE-F0C5-5147DC736950}"/>
              </a:ext>
            </a:extLst>
          </p:cNvPr>
          <p:cNvPicPr>
            <a:picLocks noChangeAspect="1"/>
          </p:cNvPicPr>
          <p:nvPr/>
        </p:nvPicPr>
        <p:blipFill>
          <a:blip r:embed="rId3"/>
          <a:stretch>
            <a:fillRect/>
          </a:stretch>
        </p:blipFill>
        <p:spPr>
          <a:xfrm>
            <a:off x="3341812" y="280143"/>
            <a:ext cx="8669263" cy="6297714"/>
          </a:xfrm>
          <a:prstGeom prst="rect">
            <a:avLst/>
          </a:prstGeom>
        </p:spPr>
      </p:pic>
    </p:spTree>
    <p:extLst>
      <p:ext uri="{BB962C8B-B14F-4D97-AF65-F5344CB8AC3E}">
        <p14:creationId xmlns:p14="http://schemas.microsoft.com/office/powerpoint/2010/main" val="803668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9961-0543-ADC4-E231-E64C08E6ED0C}"/>
              </a:ext>
            </a:extLst>
          </p:cNvPr>
          <p:cNvSpPr>
            <a:spLocks noGrp="1"/>
          </p:cNvSpPr>
          <p:nvPr>
            <p:ph type="title"/>
          </p:nvPr>
        </p:nvSpPr>
        <p:spPr>
          <a:xfrm>
            <a:off x="2020710" y="113669"/>
            <a:ext cx="9728181" cy="1325563"/>
          </a:xfrm>
        </p:spPr>
        <p:txBody>
          <a:bodyPr/>
          <a:lstStyle/>
          <a:p>
            <a:r>
              <a:rPr lang="en-US" dirty="0"/>
              <a:t>Increasing Response Rates</a:t>
            </a:r>
          </a:p>
        </p:txBody>
      </p:sp>
      <p:sp>
        <p:nvSpPr>
          <p:cNvPr id="3" name="Content Placeholder 2">
            <a:extLst>
              <a:ext uri="{FF2B5EF4-FFF2-40B4-BE49-F238E27FC236}">
                <a16:creationId xmlns:a16="http://schemas.microsoft.com/office/drawing/2014/main" id="{780905E6-1C6F-9640-15FC-287C1F01F2CD}"/>
              </a:ext>
            </a:extLst>
          </p:cNvPr>
          <p:cNvSpPr>
            <a:spLocks noGrp="1"/>
          </p:cNvSpPr>
          <p:nvPr>
            <p:ph idx="1"/>
          </p:nvPr>
        </p:nvSpPr>
        <p:spPr>
          <a:xfrm>
            <a:off x="637188" y="1309760"/>
            <a:ext cx="11351611" cy="5163868"/>
          </a:xfrm>
        </p:spPr>
        <p:txBody>
          <a:bodyPr>
            <a:normAutofit/>
          </a:bodyPr>
          <a:lstStyle/>
          <a:p>
            <a:pPr>
              <a:spcBef>
                <a:spcPts val="600"/>
              </a:spcBef>
            </a:pPr>
            <a:r>
              <a:rPr lang="en-US" b="1" dirty="0"/>
              <a:t>Respondents</a:t>
            </a:r>
            <a:r>
              <a:rPr lang="en-US" dirty="0"/>
              <a:t> </a:t>
            </a:r>
          </a:p>
          <a:p>
            <a:pPr lvl="1">
              <a:spcBef>
                <a:spcPts val="600"/>
              </a:spcBef>
            </a:pPr>
            <a:r>
              <a:rPr lang="en-US" dirty="0"/>
              <a:t>How are potential respondents notified about the survey/interview? </a:t>
            </a:r>
          </a:p>
          <a:p>
            <a:pPr lvl="2">
              <a:spcBef>
                <a:spcPts val="600"/>
              </a:spcBef>
            </a:pPr>
            <a:r>
              <a:rPr lang="en-US" dirty="0"/>
              <a:t>Post-card, email, flyer, letter</a:t>
            </a:r>
          </a:p>
          <a:p>
            <a:pPr lvl="1">
              <a:spcBef>
                <a:spcPts val="600"/>
              </a:spcBef>
            </a:pPr>
            <a:r>
              <a:rPr lang="en-US" dirty="0"/>
              <a:t>Who is (and is not) responding – former students; parent/family</a:t>
            </a:r>
          </a:p>
          <a:p>
            <a:pPr>
              <a:spcBef>
                <a:spcPts val="600"/>
              </a:spcBef>
            </a:pPr>
            <a:r>
              <a:rPr lang="en-US" b="1" dirty="0"/>
              <a:t>Questions</a:t>
            </a:r>
            <a:r>
              <a:rPr lang="en-US" dirty="0"/>
              <a:t> </a:t>
            </a:r>
          </a:p>
          <a:p>
            <a:pPr lvl="1">
              <a:spcBef>
                <a:spcPts val="600"/>
              </a:spcBef>
            </a:pPr>
            <a:r>
              <a:rPr lang="en-US" dirty="0"/>
              <a:t>Asked rotely or as a conversation? </a:t>
            </a:r>
          </a:p>
          <a:p>
            <a:pPr lvl="1">
              <a:spcBef>
                <a:spcPts val="600"/>
              </a:spcBef>
            </a:pPr>
            <a:r>
              <a:rPr lang="en-US" dirty="0"/>
              <a:t>Do respondents understand the question (language and vocabulary)? </a:t>
            </a:r>
          </a:p>
          <a:p>
            <a:pPr>
              <a:spcBef>
                <a:spcPts val="600"/>
              </a:spcBef>
            </a:pPr>
            <a:r>
              <a:rPr lang="en-US" b="1" dirty="0"/>
              <a:t>Interview</a:t>
            </a:r>
          </a:p>
          <a:p>
            <a:pPr lvl="1">
              <a:spcBef>
                <a:spcPts val="600"/>
              </a:spcBef>
            </a:pPr>
            <a:r>
              <a:rPr lang="en-US" dirty="0"/>
              <a:t>Who conducts interviews – preferred person; person known to the former student? </a:t>
            </a:r>
          </a:p>
          <a:p>
            <a:pPr lvl="1">
              <a:spcBef>
                <a:spcPts val="600"/>
              </a:spcBef>
            </a:pPr>
            <a:r>
              <a:rPr lang="en-US" dirty="0"/>
              <a:t>How are interviewers trained? </a:t>
            </a:r>
          </a:p>
          <a:p>
            <a:pPr lvl="1">
              <a:spcBef>
                <a:spcPts val="600"/>
              </a:spcBef>
            </a:pPr>
            <a:r>
              <a:rPr lang="en-US" dirty="0"/>
              <a:t>When are attempts made to collect data: over multiple days and times</a:t>
            </a:r>
          </a:p>
        </p:txBody>
      </p:sp>
      <p:sp>
        <p:nvSpPr>
          <p:cNvPr id="5" name="Slide Number Placeholder 4">
            <a:extLst>
              <a:ext uri="{FF2B5EF4-FFF2-40B4-BE49-F238E27FC236}">
                <a16:creationId xmlns:a16="http://schemas.microsoft.com/office/drawing/2014/main" id="{F9A70B3D-FF66-6E20-8B29-6FA866A61C5F}"/>
              </a:ext>
            </a:extLst>
          </p:cNvPr>
          <p:cNvSpPr>
            <a:spLocks noGrp="1"/>
          </p:cNvSpPr>
          <p:nvPr>
            <p:ph type="sldNum" sz="quarter" idx="12"/>
          </p:nvPr>
        </p:nvSpPr>
        <p:spPr>
          <a:xfrm>
            <a:off x="9245599" y="6097920"/>
            <a:ext cx="2743200" cy="365125"/>
          </a:xfrm>
        </p:spPr>
        <p:txBody>
          <a:bodyPr/>
          <a:lstStyle/>
          <a:p>
            <a:fld id="{C58A48C9-2711-48EB-BD8E-2BFD34AD23C5}" type="slidenum">
              <a:rPr lang="en-US" smtClean="0"/>
              <a:t>45</a:t>
            </a:fld>
            <a:endParaRPr lang="en-US" dirty="0"/>
          </a:p>
        </p:txBody>
      </p:sp>
      <p:sp>
        <p:nvSpPr>
          <p:cNvPr id="6" name="Footer Placeholder 5">
            <a:extLst>
              <a:ext uri="{FF2B5EF4-FFF2-40B4-BE49-F238E27FC236}">
                <a16:creationId xmlns:a16="http://schemas.microsoft.com/office/drawing/2014/main" id="{F98694D1-C944-DED3-2CC7-22ABA659ECF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75185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53E7-E4F2-38FC-2F23-B564ADFAD68F}"/>
              </a:ext>
            </a:extLst>
          </p:cNvPr>
          <p:cNvSpPr>
            <a:spLocks noGrp="1"/>
          </p:cNvSpPr>
          <p:nvPr>
            <p:ph type="title"/>
          </p:nvPr>
        </p:nvSpPr>
        <p:spPr>
          <a:xfrm>
            <a:off x="1964266" y="365125"/>
            <a:ext cx="9389533" cy="1325563"/>
          </a:xfrm>
        </p:spPr>
        <p:txBody>
          <a:bodyPr/>
          <a:lstStyle/>
          <a:p>
            <a:r>
              <a:rPr lang="en-US" dirty="0"/>
              <a:t>Representation/Representativeness</a:t>
            </a:r>
          </a:p>
        </p:txBody>
      </p:sp>
      <p:sp>
        <p:nvSpPr>
          <p:cNvPr id="3" name="Text Placeholder 2">
            <a:extLst>
              <a:ext uri="{FF2B5EF4-FFF2-40B4-BE49-F238E27FC236}">
                <a16:creationId xmlns:a16="http://schemas.microsoft.com/office/drawing/2014/main" id="{32E3AAA2-BD3A-21B0-99DC-9C94D62B68A1}"/>
              </a:ext>
            </a:extLst>
          </p:cNvPr>
          <p:cNvSpPr>
            <a:spLocks noGrp="1"/>
          </p:cNvSpPr>
          <p:nvPr>
            <p:ph type="body" idx="1"/>
          </p:nvPr>
        </p:nvSpPr>
        <p:spPr>
          <a:xfrm>
            <a:off x="257432" y="1634183"/>
            <a:ext cx="11567984" cy="4960418"/>
          </a:xfrm>
        </p:spPr>
        <p:txBody>
          <a:bodyPr>
            <a:normAutofit/>
          </a:bodyPr>
          <a:lstStyle/>
          <a:p>
            <a:pPr>
              <a:spcBef>
                <a:spcPts val="1200"/>
              </a:spcBef>
              <a:spcAft>
                <a:spcPts val="1200"/>
              </a:spcAft>
            </a:pPr>
            <a:r>
              <a:rPr lang="en-US" dirty="0">
                <a:solidFill>
                  <a:srgbClr val="211D1E"/>
                </a:solidFill>
                <a:latin typeface="+mj-lt"/>
              </a:rPr>
              <a:t>Representativeness means that a subgroup of individuals (i.e., respondents) mirrors the larger group (i.e., all leavers) on important demographic characteristics. </a:t>
            </a:r>
          </a:p>
          <a:p>
            <a:pPr lvl="1">
              <a:spcBef>
                <a:spcPts val="1200"/>
              </a:spcBef>
              <a:spcAft>
                <a:spcPts val="1200"/>
              </a:spcAft>
            </a:pPr>
            <a:r>
              <a:rPr lang="en-US" dirty="0">
                <a:solidFill>
                  <a:srgbClr val="211D1E"/>
                </a:solidFill>
                <a:latin typeface="+mj-lt"/>
              </a:rPr>
              <a:t>Those who responded to the interview are like the population of total leavers on key demographic characteristics </a:t>
            </a:r>
            <a:endParaRPr lang="en-US" dirty="0">
              <a:latin typeface="+mj-lt"/>
            </a:endParaRPr>
          </a:p>
          <a:p>
            <a:pPr>
              <a:spcBef>
                <a:spcPts val="1200"/>
              </a:spcBef>
              <a:spcAft>
                <a:spcPts val="1200"/>
              </a:spcAft>
            </a:pPr>
            <a:r>
              <a:rPr lang="en-US" dirty="0">
                <a:latin typeface="+mj-lt"/>
                <a:ea typeface="Times New Roman" panose="02020603050405020304" pitchFamily="18" charset="0"/>
              </a:rPr>
              <a:t>Oregon examines PSO results by: race/ethnicity, gender, disability, geographic location, exit method, and language</a:t>
            </a:r>
            <a:endParaRPr lang="en-US" dirty="0">
              <a:latin typeface="+mj-lt"/>
            </a:endParaRPr>
          </a:p>
        </p:txBody>
      </p:sp>
      <p:sp>
        <p:nvSpPr>
          <p:cNvPr id="5" name="Slide Number Placeholder 4">
            <a:extLst>
              <a:ext uri="{FF2B5EF4-FFF2-40B4-BE49-F238E27FC236}">
                <a16:creationId xmlns:a16="http://schemas.microsoft.com/office/drawing/2014/main" id="{D3740978-047B-EEE4-BA2E-A9230AEAC29F}"/>
              </a:ext>
            </a:extLst>
          </p:cNvPr>
          <p:cNvSpPr>
            <a:spLocks noGrp="1"/>
          </p:cNvSpPr>
          <p:nvPr>
            <p:ph type="sldNum" sz="quarter" idx="12"/>
          </p:nvPr>
        </p:nvSpPr>
        <p:spPr>
          <a:xfrm>
            <a:off x="9082216" y="6110351"/>
            <a:ext cx="2743200" cy="365125"/>
          </a:xfrm>
        </p:spPr>
        <p:txBody>
          <a:bodyPr/>
          <a:lstStyle/>
          <a:p>
            <a:fld id="{C58A48C9-2711-48EB-BD8E-2BFD34AD23C5}" type="slidenum">
              <a:rPr lang="en-US" smtClean="0"/>
              <a:t>46</a:t>
            </a:fld>
            <a:endParaRPr lang="en-US" dirty="0"/>
          </a:p>
        </p:txBody>
      </p:sp>
      <p:sp>
        <p:nvSpPr>
          <p:cNvPr id="6" name="Footer Placeholder 5">
            <a:extLst>
              <a:ext uri="{FF2B5EF4-FFF2-40B4-BE49-F238E27FC236}">
                <a16:creationId xmlns:a16="http://schemas.microsoft.com/office/drawing/2014/main" id="{1B4CC1DB-2152-1D0A-A5CE-C3549E51F05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79585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675FF-C611-6AB0-B904-2EBF4AB1DB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96E7C4-7A38-920F-F9E5-D08363C82716}"/>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BC0A1F90-DB65-F2A3-2082-98384388B8F1}"/>
              </a:ext>
            </a:extLst>
          </p:cNvPr>
          <p:cNvSpPr>
            <a:spLocks noGrp="1"/>
          </p:cNvSpPr>
          <p:nvPr>
            <p:ph type="body" idx="1"/>
          </p:nvPr>
        </p:nvSpPr>
        <p:spPr>
          <a:xfrm>
            <a:off x="4730495" y="2422212"/>
            <a:ext cx="6559297" cy="4307772"/>
          </a:xfrm>
        </p:spPr>
        <p:txBody>
          <a:bodyPr anchor="ctr">
            <a:normAutofit/>
          </a:bodyPr>
          <a:lstStyle/>
          <a:p>
            <a:pPr>
              <a:spcBef>
                <a:spcPts val="1200"/>
              </a:spcBef>
            </a:pPr>
            <a:r>
              <a:rPr lang="en" sz="3200" dirty="0"/>
              <a:t>Do you trust your data?</a:t>
            </a:r>
          </a:p>
          <a:p>
            <a:pPr marL="111438" indent="0">
              <a:spcBef>
                <a:spcPts val="1200"/>
              </a:spcBef>
              <a:buNone/>
            </a:pPr>
            <a:endParaRPr lang="en" sz="3200" dirty="0"/>
          </a:p>
          <a:p>
            <a:pPr>
              <a:spcBef>
                <a:spcPts val="1200"/>
              </a:spcBef>
            </a:pPr>
            <a:r>
              <a:rPr lang="en" sz="3200" dirty="0"/>
              <a:t>What do you need in order to trust your data? </a:t>
            </a:r>
          </a:p>
        </p:txBody>
      </p:sp>
      <p:pic>
        <p:nvPicPr>
          <p:cNvPr id="4" name="Picture 3">
            <a:extLst>
              <a:ext uri="{FF2B5EF4-FFF2-40B4-BE49-F238E27FC236}">
                <a16:creationId xmlns:a16="http://schemas.microsoft.com/office/drawing/2014/main" id="{1097B51B-08CF-4F44-2296-24E10334F287}"/>
              </a:ext>
            </a:extLst>
          </p:cNvPr>
          <p:cNvPicPr>
            <a:picLocks noChangeAspect="1"/>
          </p:cNvPicPr>
          <p:nvPr/>
        </p:nvPicPr>
        <p:blipFill>
          <a:blip r:embed="rId3"/>
          <a:stretch>
            <a:fillRect/>
          </a:stretch>
        </p:blipFill>
        <p:spPr>
          <a:xfrm>
            <a:off x="0" y="-37207"/>
            <a:ext cx="12250520" cy="1914144"/>
          </a:xfrm>
          <a:prstGeom prst="rect">
            <a:avLst/>
          </a:prstGeom>
        </p:spPr>
      </p:pic>
      <p:pic>
        <p:nvPicPr>
          <p:cNvPr id="7" name="Picture 6" descr="A statue of a person thinking&#10;&#10;Description automatically generated">
            <a:extLst>
              <a:ext uri="{FF2B5EF4-FFF2-40B4-BE49-F238E27FC236}">
                <a16:creationId xmlns:a16="http://schemas.microsoft.com/office/drawing/2014/main" id="{542B5B1A-49DE-0B64-885D-16E7BA2AA475}"/>
              </a:ext>
            </a:extLst>
          </p:cNvPr>
          <p:cNvPicPr>
            <a:picLocks noChangeAspect="1"/>
          </p:cNvPicPr>
          <p:nvPr/>
        </p:nvPicPr>
        <p:blipFill>
          <a:blip r:embed="rId4"/>
          <a:srcRect t="5762" r="-2" b="9424"/>
          <a:stretch/>
        </p:blipFill>
        <p:spPr>
          <a:xfrm>
            <a:off x="0" y="2846392"/>
            <a:ext cx="4305107" cy="2318170"/>
          </a:xfrm>
          <a:prstGeom prst="rect">
            <a:avLst/>
          </a:prstGeom>
          <a:noFill/>
        </p:spPr>
      </p:pic>
      <p:sp>
        <p:nvSpPr>
          <p:cNvPr id="3" name="Slide Number Placeholder 2">
            <a:extLst>
              <a:ext uri="{FF2B5EF4-FFF2-40B4-BE49-F238E27FC236}">
                <a16:creationId xmlns:a16="http://schemas.microsoft.com/office/drawing/2014/main" id="{AE8CA583-ADC6-4450-1CAD-AFAA9B820EAB}"/>
              </a:ext>
            </a:extLst>
          </p:cNvPr>
          <p:cNvSpPr>
            <a:spLocks noGrp="1"/>
          </p:cNvSpPr>
          <p:nvPr>
            <p:ph type="sldNum" sz="quarter" idx="12"/>
          </p:nvPr>
        </p:nvSpPr>
        <p:spPr>
          <a:xfrm>
            <a:off x="9141178" y="6127750"/>
            <a:ext cx="2743200" cy="365125"/>
          </a:xfrm>
        </p:spPr>
        <p:txBody>
          <a:bodyPr/>
          <a:lstStyle/>
          <a:p>
            <a:fld id="{C58A48C9-2711-48EB-BD8E-2BFD34AD23C5}" type="slidenum">
              <a:rPr lang="en-US" smtClean="0"/>
              <a:t>47</a:t>
            </a:fld>
            <a:endParaRPr lang="en-US" dirty="0"/>
          </a:p>
        </p:txBody>
      </p:sp>
      <p:sp>
        <p:nvSpPr>
          <p:cNvPr id="8" name="Footer Placeholder 7">
            <a:extLst>
              <a:ext uri="{FF2B5EF4-FFF2-40B4-BE49-F238E27FC236}">
                <a16:creationId xmlns:a16="http://schemas.microsoft.com/office/drawing/2014/main" id="{899D4150-487B-3A01-3D3E-5D2D65E7F61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91823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3" name="Google Shape;413;g124ecb5e1fb_0_0"/>
          <p:cNvSpPr txBox="1"/>
          <p:nvPr/>
        </p:nvSpPr>
        <p:spPr>
          <a:xfrm>
            <a:off x="3843222" y="1529143"/>
            <a:ext cx="4359900" cy="150806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1" i="0" u="none" strike="noStrike" kern="0" cap="none" spc="0" normalizeH="0" baseline="0" noProof="0" dirty="0">
                <a:ln>
                  <a:noFill/>
                </a:ln>
                <a:solidFill>
                  <a:srgbClr val="303077"/>
                </a:solidFill>
                <a:effectLst/>
                <a:uLnTx/>
                <a:uFillTx/>
                <a:latin typeface="Calibri"/>
                <a:ea typeface="Calibri"/>
                <a:cs typeface="Calibri"/>
                <a:sym typeface="Calibri"/>
              </a:rPr>
              <a:t>What was the response</a:t>
            </a:r>
            <a:r>
              <a:rPr kumimoji="0" lang="en-US" sz="1600" b="1" i="0" u="none" strike="noStrike" kern="0" cap="none" spc="0" normalizeH="0" noProof="0" dirty="0">
                <a:ln>
                  <a:noFill/>
                </a:ln>
                <a:solidFill>
                  <a:srgbClr val="303077"/>
                </a:solidFill>
                <a:effectLst/>
                <a:uLnTx/>
                <a:uFillTx/>
                <a:latin typeface="Calibri"/>
                <a:ea typeface="Calibri"/>
                <a:cs typeface="Calibri"/>
                <a:sym typeface="Calibri"/>
              </a:rPr>
              <a:t> rate? </a:t>
            </a:r>
            <a:r>
              <a:rPr kumimoji="0" lang="en-US" sz="1600" b="1" i="0" u="none" strike="noStrike" kern="0" cap="none" spc="0" normalizeH="0" baseline="0" noProof="0" dirty="0">
                <a:ln>
                  <a:noFill/>
                </a:ln>
                <a:solidFill>
                  <a:srgbClr val="303077"/>
                </a:solidFill>
                <a:effectLst/>
                <a:uLnTx/>
                <a:uFillTx/>
                <a:latin typeface="Calibri"/>
                <a:ea typeface="Calibri"/>
                <a:cs typeface="Calibri"/>
                <a:sym typeface="Calibri"/>
              </a:rPr>
              <a:t> </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lang="en-US" sz="1600" b="1" kern="0" dirty="0">
              <a:solidFill>
                <a:srgbClr val="303077"/>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en-US" sz="1600" b="1" i="0" u="none" strike="noStrike" kern="0" cap="none" spc="0" normalizeH="0" baseline="0" noProof="0" dirty="0">
              <a:ln>
                <a:noFill/>
              </a:ln>
              <a:solidFill>
                <a:srgbClr val="303077"/>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600" b="1" kern="0" dirty="0">
                <a:solidFill>
                  <a:srgbClr val="303077"/>
                </a:solidFill>
                <a:latin typeface="Calibri"/>
                <a:ea typeface="Calibri"/>
                <a:cs typeface="Calibri"/>
                <a:sym typeface="Calibri"/>
              </a:rPr>
              <a:t>How well are all students represented?   </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en-US" sz="1600" b="1" i="0" u="none" strike="noStrike" kern="0" cap="none" spc="0" normalizeH="0" baseline="0" noProof="0" dirty="0">
              <a:ln>
                <a:noFill/>
              </a:ln>
              <a:solidFill>
                <a:srgbClr val="303077"/>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200" b="1" i="0" u="none" strike="noStrike" kern="0" cap="none" spc="0" normalizeH="0" baseline="0" noProof="0" dirty="0">
              <a:ln>
                <a:noFill/>
              </a:ln>
              <a:solidFill>
                <a:srgbClr val="303077"/>
              </a:solidFill>
              <a:effectLst/>
              <a:uLnTx/>
              <a:uFillTx/>
              <a:latin typeface="Calibri"/>
              <a:ea typeface="Calibri"/>
              <a:cs typeface="Calibri"/>
              <a:sym typeface="Calibri"/>
            </a:endParaRPr>
          </a:p>
        </p:txBody>
      </p:sp>
      <p:grpSp>
        <p:nvGrpSpPr>
          <p:cNvPr id="2" name="Group 1">
            <a:extLst>
              <a:ext uri="{FF2B5EF4-FFF2-40B4-BE49-F238E27FC236}">
                <a16:creationId xmlns:a16="http://schemas.microsoft.com/office/drawing/2014/main" id="{F13EB757-8742-4302-8F1C-FBB111C93740}"/>
              </a:ext>
            </a:extLst>
          </p:cNvPr>
          <p:cNvGrpSpPr/>
          <p:nvPr/>
        </p:nvGrpSpPr>
        <p:grpSpPr>
          <a:xfrm>
            <a:off x="941728" y="1624282"/>
            <a:ext cx="10151540" cy="1029868"/>
            <a:chOff x="941728" y="1624282"/>
            <a:chExt cx="10151540" cy="1029868"/>
          </a:xfrm>
        </p:grpSpPr>
        <p:cxnSp>
          <p:nvCxnSpPr>
            <p:cNvPr id="424" name="Google Shape;424;g124ecb5e1fb_0_0">
              <a:extLst>
                <a:ext uri="{C183D7F6-B498-43B3-948B-1728B52AA6E4}">
                  <adec:decorative xmlns:adec="http://schemas.microsoft.com/office/drawing/2017/decorative" val="1"/>
                </a:ext>
              </a:extLst>
            </p:cNvPr>
            <p:cNvCxnSpPr>
              <a:endCxn id="418" idx="7"/>
            </p:cNvCxnSpPr>
            <p:nvPr/>
          </p:nvCxnSpPr>
          <p:spPr>
            <a:xfrm flipH="1">
              <a:off x="2904739" y="1624282"/>
              <a:ext cx="938400" cy="444900"/>
            </a:xfrm>
            <a:prstGeom prst="straightConnector1">
              <a:avLst/>
            </a:prstGeom>
            <a:noFill/>
            <a:ln w="28575" cap="flat" cmpd="sng">
              <a:solidFill>
                <a:schemeClr val="dk2"/>
              </a:solidFill>
              <a:prstDash val="solid"/>
              <a:miter lim="800000"/>
              <a:headEnd type="none" w="sm" len="sm"/>
              <a:tailEnd type="triangle" w="lg" len="lg"/>
            </a:ln>
          </p:spPr>
        </p:cxnSp>
        <p:cxnSp>
          <p:nvCxnSpPr>
            <p:cNvPr id="423" name="Google Shape;423;g124ecb5e1fb_0_0">
              <a:extLst>
                <a:ext uri="{C183D7F6-B498-43B3-948B-1728B52AA6E4}">
                  <adec:decorative xmlns:adec="http://schemas.microsoft.com/office/drawing/2017/decorative" val="1"/>
                </a:ext>
              </a:extLst>
            </p:cNvPr>
            <p:cNvCxnSpPr>
              <a:endCxn id="421" idx="1"/>
            </p:cNvCxnSpPr>
            <p:nvPr/>
          </p:nvCxnSpPr>
          <p:spPr>
            <a:xfrm>
              <a:off x="8202657" y="1657970"/>
              <a:ext cx="927600" cy="400800"/>
            </a:xfrm>
            <a:prstGeom prst="straightConnector1">
              <a:avLst/>
            </a:prstGeom>
            <a:noFill/>
            <a:ln w="28575" cap="flat" cmpd="sng">
              <a:solidFill>
                <a:schemeClr val="dk2"/>
              </a:solidFill>
              <a:prstDash val="solid"/>
              <a:miter lim="800000"/>
              <a:headEnd type="none" w="sm" len="sm"/>
              <a:tailEnd type="triangle" w="lg" len="lg"/>
            </a:ln>
          </p:spPr>
        </p:cxnSp>
        <p:grpSp>
          <p:nvGrpSpPr>
            <p:cNvPr id="417" name="Google Shape;417;g124ecb5e1fb_0_0" descr="An oval reads, &quot;Not so good?&quot;">
              <a:extLst>
                <a:ext uri="{C183D7F6-B498-43B3-948B-1728B52AA6E4}">
                  <adec:decorative xmlns:adec="http://schemas.microsoft.com/office/drawing/2017/decorative" val="0"/>
                </a:ext>
              </a:extLst>
            </p:cNvPr>
            <p:cNvGrpSpPr/>
            <p:nvPr/>
          </p:nvGrpSpPr>
          <p:grpSpPr>
            <a:xfrm>
              <a:off x="941728" y="1968817"/>
              <a:ext cx="2299811" cy="685333"/>
              <a:chOff x="723331" y="1651379"/>
              <a:chExt cx="2265600" cy="642600"/>
            </a:xfrm>
          </p:grpSpPr>
          <p:sp>
            <p:nvSpPr>
              <p:cNvPr id="418" name="Google Shape;418;g124ecb5e1fb_0_0"/>
              <p:cNvSpPr/>
              <p:nvPr/>
            </p:nvSpPr>
            <p:spPr>
              <a:xfrm>
                <a:off x="723331" y="1651379"/>
                <a:ext cx="2265600" cy="642600"/>
              </a:xfrm>
              <a:prstGeom prst="ellipse">
                <a:avLst/>
              </a:prstGeom>
              <a:solidFill>
                <a:schemeClr val="lt1"/>
              </a:solidFill>
              <a:ln w="25400" cap="flat" cmpd="sng">
                <a:solidFill>
                  <a:srgbClr val="004B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19" name="Google Shape;419;g124ecb5e1fb_0_0"/>
              <p:cNvSpPr txBox="1"/>
              <p:nvPr/>
            </p:nvSpPr>
            <p:spPr>
              <a:xfrm>
                <a:off x="1132764" y="1788004"/>
                <a:ext cx="1610400" cy="3174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1" i="0" u="none" strike="noStrike" kern="0" cap="none" spc="0" normalizeH="0" baseline="0" noProof="0" dirty="0">
                    <a:ln>
                      <a:noFill/>
                    </a:ln>
                    <a:solidFill>
                      <a:srgbClr val="303077"/>
                    </a:solidFill>
                    <a:effectLst/>
                    <a:uLnTx/>
                    <a:uFillTx/>
                    <a:latin typeface="Calibri"/>
                    <a:ea typeface="Calibri"/>
                    <a:cs typeface="Calibri"/>
                    <a:sym typeface="Calibri"/>
                  </a:rPr>
                  <a:t>Good?</a:t>
                </a:r>
                <a:endParaRPr kumimoji="0" sz="1200" b="1" i="0" u="none" strike="noStrike" kern="0" cap="none" spc="0" normalizeH="0" baseline="0" noProof="0" dirty="0">
                  <a:ln>
                    <a:noFill/>
                  </a:ln>
                  <a:solidFill>
                    <a:srgbClr val="303077"/>
                  </a:solidFill>
                  <a:effectLst/>
                  <a:uLnTx/>
                  <a:uFillTx/>
                  <a:latin typeface="Arial"/>
                  <a:ea typeface="Arial"/>
                  <a:cs typeface="Arial"/>
                  <a:sym typeface="Arial"/>
                </a:endParaRPr>
              </a:p>
            </p:txBody>
          </p:sp>
        </p:grpSp>
        <p:grpSp>
          <p:nvGrpSpPr>
            <p:cNvPr id="420" name="Google Shape;420;g124ecb5e1fb_0_0" descr="An oval reads, &quot;Good?&quot;">
              <a:extLst>
                <a:ext uri="{C183D7F6-B498-43B3-948B-1728B52AA6E4}">
                  <adec:decorative xmlns:adec="http://schemas.microsoft.com/office/drawing/2017/decorative" val="0"/>
                </a:ext>
              </a:extLst>
            </p:cNvPr>
            <p:cNvGrpSpPr/>
            <p:nvPr/>
          </p:nvGrpSpPr>
          <p:grpSpPr>
            <a:xfrm>
              <a:off x="8793457" y="1958405"/>
              <a:ext cx="2299811" cy="685333"/>
              <a:chOff x="8793707" y="1572731"/>
              <a:chExt cx="2265600" cy="642600"/>
            </a:xfrm>
          </p:grpSpPr>
          <p:sp>
            <p:nvSpPr>
              <p:cNvPr id="421" name="Google Shape;421;g124ecb5e1fb_0_0"/>
              <p:cNvSpPr/>
              <p:nvPr/>
            </p:nvSpPr>
            <p:spPr>
              <a:xfrm>
                <a:off x="8793707" y="1572731"/>
                <a:ext cx="2265600" cy="642600"/>
              </a:xfrm>
              <a:prstGeom prst="ellipse">
                <a:avLst/>
              </a:prstGeom>
              <a:solidFill>
                <a:schemeClr val="lt1"/>
              </a:solidFill>
              <a:ln w="25400" cap="flat" cmpd="sng">
                <a:solidFill>
                  <a:srgbClr val="004B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2" name="Google Shape;422;g124ecb5e1fb_0_0"/>
              <p:cNvSpPr txBox="1"/>
              <p:nvPr/>
            </p:nvSpPr>
            <p:spPr>
              <a:xfrm>
                <a:off x="9203140" y="1709356"/>
                <a:ext cx="1428600" cy="3174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1" i="0" u="none" strike="noStrike" kern="0" cap="none" spc="0" normalizeH="0" baseline="0" noProof="0" dirty="0">
                    <a:ln>
                      <a:noFill/>
                    </a:ln>
                    <a:solidFill>
                      <a:srgbClr val="303077"/>
                    </a:solidFill>
                    <a:effectLst/>
                    <a:uLnTx/>
                    <a:uFillTx/>
                    <a:latin typeface="Calibri"/>
                    <a:ea typeface="Calibri"/>
                    <a:cs typeface="Calibri"/>
                    <a:sym typeface="Calibri"/>
                  </a:rPr>
                  <a:t>Not so good?</a:t>
                </a:r>
                <a:endParaRPr kumimoji="0" sz="1200" b="1" i="0" u="none" strike="noStrike" kern="0" cap="none" spc="0" normalizeH="0" baseline="0" noProof="0" dirty="0">
                  <a:ln>
                    <a:noFill/>
                  </a:ln>
                  <a:solidFill>
                    <a:srgbClr val="303077"/>
                  </a:solidFill>
                  <a:effectLst/>
                  <a:uLnTx/>
                  <a:uFillTx/>
                  <a:latin typeface="Arial"/>
                  <a:ea typeface="Arial"/>
                  <a:cs typeface="Arial"/>
                  <a:sym typeface="Arial"/>
                </a:endParaRPr>
              </a:p>
            </p:txBody>
          </p:sp>
        </p:grpSp>
      </p:grpSp>
      <p:grpSp>
        <p:nvGrpSpPr>
          <p:cNvPr id="3" name="Group 2">
            <a:extLst>
              <a:ext uri="{FF2B5EF4-FFF2-40B4-BE49-F238E27FC236}">
                <a16:creationId xmlns:a16="http://schemas.microsoft.com/office/drawing/2014/main" id="{E1F9E98D-1A02-42D3-ACC4-4E29E379A03D}"/>
              </a:ext>
            </a:extLst>
          </p:cNvPr>
          <p:cNvGrpSpPr/>
          <p:nvPr/>
        </p:nvGrpSpPr>
        <p:grpSpPr>
          <a:xfrm>
            <a:off x="2904739" y="2529685"/>
            <a:ext cx="6225518" cy="1122299"/>
            <a:chOff x="2904739" y="2543373"/>
            <a:chExt cx="6225518" cy="1108611"/>
          </a:xfrm>
        </p:grpSpPr>
        <p:cxnSp>
          <p:nvCxnSpPr>
            <p:cNvPr id="427" name="Google Shape;427;g124ecb5e1fb_0_0">
              <a:extLst>
                <a:ext uri="{C183D7F6-B498-43B3-948B-1728B52AA6E4}">
                  <adec:decorative xmlns:adec="http://schemas.microsoft.com/office/drawing/2017/decorative" val="1"/>
                </a:ext>
              </a:extLst>
            </p:cNvPr>
            <p:cNvCxnSpPr>
              <a:stCxn id="418" idx="5"/>
              <a:endCxn id="426" idx="1"/>
            </p:cNvCxnSpPr>
            <p:nvPr/>
          </p:nvCxnSpPr>
          <p:spPr>
            <a:xfrm>
              <a:off x="2904739" y="2553785"/>
              <a:ext cx="2126700" cy="928800"/>
            </a:xfrm>
            <a:prstGeom prst="straightConnector1">
              <a:avLst/>
            </a:prstGeom>
            <a:noFill/>
            <a:ln w="28575" cap="flat" cmpd="sng">
              <a:solidFill>
                <a:schemeClr val="dk2"/>
              </a:solidFill>
              <a:prstDash val="solid"/>
              <a:miter lim="800000"/>
              <a:headEnd type="none" w="sm" len="sm"/>
              <a:tailEnd type="triangle" w="lg" len="lg"/>
            </a:ln>
          </p:spPr>
        </p:cxnSp>
        <p:cxnSp>
          <p:nvCxnSpPr>
            <p:cNvPr id="425" name="Google Shape;425;g124ecb5e1fb_0_0">
              <a:extLst>
                <a:ext uri="{C183D7F6-B498-43B3-948B-1728B52AA6E4}">
                  <adec:decorative xmlns:adec="http://schemas.microsoft.com/office/drawing/2017/decorative" val="1"/>
                </a:ext>
              </a:extLst>
            </p:cNvPr>
            <p:cNvCxnSpPr>
              <a:stCxn id="421" idx="3"/>
              <a:endCxn id="426" idx="3"/>
            </p:cNvCxnSpPr>
            <p:nvPr/>
          </p:nvCxnSpPr>
          <p:spPr>
            <a:xfrm flipH="1">
              <a:off x="7068357" y="2543373"/>
              <a:ext cx="2061900" cy="939300"/>
            </a:xfrm>
            <a:prstGeom prst="straightConnector1">
              <a:avLst/>
            </a:prstGeom>
            <a:noFill/>
            <a:ln w="28575" cap="flat" cmpd="sng">
              <a:solidFill>
                <a:schemeClr val="dk2"/>
              </a:solidFill>
              <a:prstDash val="solid"/>
              <a:miter lim="800000"/>
              <a:headEnd type="none" w="sm" len="sm"/>
              <a:tailEnd type="triangle" w="lg" len="lg"/>
            </a:ln>
          </p:spPr>
        </p:cxnSp>
        <p:sp>
          <p:nvSpPr>
            <p:cNvPr id="426" name="Google Shape;426;g124ecb5e1fb_0_0"/>
            <p:cNvSpPr txBox="1"/>
            <p:nvPr/>
          </p:nvSpPr>
          <p:spPr>
            <a:xfrm>
              <a:off x="5031437" y="3313284"/>
              <a:ext cx="2037000" cy="338700"/>
            </a:xfrm>
            <a:prstGeom prst="rect">
              <a:avLst/>
            </a:prstGeom>
            <a:solidFill>
              <a:schemeClr val="lt1"/>
            </a:solidFill>
            <a:ln w="31750" cap="flat" cmpd="sng">
              <a:solidFill>
                <a:srgbClr val="303077"/>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1" i="0" u="none" strike="noStrike" kern="0" cap="none" spc="0" normalizeH="0" baseline="0" noProof="0">
                  <a:ln>
                    <a:noFill/>
                  </a:ln>
                  <a:solidFill>
                    <a:srgbClr val="303077"/>
                  </a:solidFill>
                  <a:effectLst/>
                  <a:uLnTx/>
                  <a:uFillTx/>
                  <a:latin typeface="Calibri"/>
                  <a:ea typeface="Calibri"/>
                  <a:cs typeface="Calibri"/>
                  <a:sym typeface="Calibri"/>
                </a:rPr>
                <a:t>Why or Why Not?  </a:t>
              </a:r>
              <a:endParaRPr kumimoji="0" sz="1200" b="1" i="0" u="none" strike="noStrike" kern="0" cap="none" spc="0" normalizeH="0" baseline="0" noProof="0">
                <a:ln>
                  <a:noFill/>
                </a:ln>
                <a:solidFill>
                  <a:srgbClr val="303077"/>
                </a:solidFill>
                <a:effectLst/>
                <a:uLnTx/>
                <a:uFillTx/>
                <a:latin typeface="Arial"/>
                <a:ea typeface="Arial"/>
                <a:cs typeface="Arial"/>
                <a:sym typeface="Arial"/>
              </a:endParaRPr>
            </a:p>
          </p:txBody>
        </p:sp>
      </p:grpSp>
      <p:grpSp>
        <p:nvGrpSpPr>
          <p:cNvPr id="6" name="Group 5">
            <a:extLst>
              <a:ext uri="{FF2B5EF4-FFF2-40B4-BE49-F238E27FC236}">
                <a16:creationId xmlns:a16="http://schemas.microsoft.com/office/drawing/2014/main" id="{7603B90E-175D-4B1C-B464-25ACB08EE4B4}"/>
              </a:ext>
            </a:extLst>
          </p:cNvPr>
          <p:cNvGrpSpPr/>
          <p:nvPr/>
        </p:nvGrpSpPr>
        <p:grpSpPr>
          <a:xfrm>
            <a:off x="2418435" y="5202776"/>
            <a:ext cx="7234501" cy="1658911"/>
            <a:chOff x="2418435" y="5074184"/>
            <a:chExt cx="7234501" cy="1658911"/>
          </a:xfrm>
        </p:grpSpPr>
        <p:cxnSp>
          <p:nvCxnSpPr>
            <p:cNvPr id="431" name="Google Shape;431;g124ecb5e1fb_0_0">
              <a:extLst>
                <a:ext uri="{C183D7F6-B498-43B3-948B-1728B52AA6E4}">
                  <adec:decorative xmlns:adec="http://schemas.microsoft.com/office/drawing/2017/decorative" val="1"/>
                </a:ext>
              </a:extLst>
            </p:cNvPr>
            <p:cNvCxnSpPr>
              <a:cxnSpLocks/>
              <a:stCxn id="416" idx="2"/>
            </p:cNvCxnSpPr>
            <p:nvPr/>
          </p:nvCxnSpPr>
          <p:spPr>
            <a:xfrm>
              <a:off x="2418435" y="5074184"/>
              <a:ext cx="1395600" cy="901652"/>
            </a:xfrm>
            <a:prstGeom prst="straightConnector1">
              <a:avLst/>
            </a:prstGeom>
            <a:noFill/>
            <a:ln w="28575" cap="flat" cmpd="sng">
              <a:solidFill>
                <a:schemeClr val="dk2"/>
              </a:solidFill>
              <a:prstDash val="solid"/>
              <a:miter lim="800000"/>
              <a:headEnd type="none" w="sm" len="sm"/>
              <a:tailEnd type="triangle" w="lg" len="lg"/>
            </a:ln>
          </p:spPr>
        </p:cxnSp>
        <p:sp>
          <p:nvSpPr>
            <p:cNvPr id="415" name="Google Shape;415;g124ecb5e1fb_0_0">
              <a:extLst>
                <a:ext uri="{C183D7F6-B498-43B3-948B-1728B52AA6E4}">
                  <adec:decorative xmlns:adec="http://schemas.microsoft.com/office/drawing/2017/decorative" val="0"/>
                </a:ext>
              </a:extLst>
            </p:cNvPr>
            <p:cNvSpPr txBox="1"/>
            <p:nvPr/>
          </p:nvSpPr>
          <p:spPr>
            <a:xfrm>
              <a:off x="3862557" y="5225030"/>
              <a:ext cx="4422300" cy="1508065"/>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303077"/>
                  </a:solidFill>
                  <a:effectLst/>
                  <a:uLnTx/>
                  <a:uFillTx/>
                  <a:latin typeface="Calibri"/>
                  <a:ea typeface="Calibri"/>
                  <a:cs typeface="Calibri"/>
                  <a:sym typeface="Calibri"/>
                </a:rPr>
                <a:t>What could you do differently? </a:t>
              </a:r>
              <a:endParaRPr kumimoji="0" sz="1200" b="1" i="0" u="none" strike="noStrike" kern="0" cap="none" spc="0" normalizeH="0" baseline="0" noProof="0" dirty="0">
                <a:ln>
                  <a:noFill/>
                </a:ln>
                <a:solidFill>
                  <a:srgbClr val="303077"/>
                </a:solidFill>
                <a:effectLst/>
                <a:uLnTx/>
                <a:uFillTx/>
                <a:latin typeface="Arial"/>
                <a:ea typeface="Arial"/>
                <a:cs typeface="Arial"/>
                <a:sym typeface="Arial"/>
              </a:endParaRPr>
            </a:p>
            <a:p>
              <a:pPr marR="0" lvl="0" algn="l" defTabSz="914400" rtl="0" eaLnBrk="1" fontAlgn="auto" latinLnBrk="0" hangingPunct="1">
                <a:lnSpc>
                  <a:spcPct val="100000"/>
                </a:lnSpc>
                <a:spcBef>
                  <a:spcPts val="0"/>
                </a:spcBef>
                <a:spcAft>
                  <a:spcPts val="0"/>
                </a:spcAft>
                <a:buClr>
                  <a:srgbClr val="000000"/>
                </a:buClr>
                <a:buSzPts val="1800"/>
                <a:tabLst/>
                <a:defRPr/>
              </a:pPr>
              <a:endParaRPr lang="en-US" sz="1600" kern="0" dirty="0">
                <a:solidFill>
                  <a:srgbClr val="000000"/>
                </a:solidFill>
                <a:latin typeface="Calibri"/>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Pts val="1800"/>
                <a:tabLst/>
                <a:defRPr/>
              </a:pP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Pts val="1800"/>
                <a:tabLst/>
                <a:defRPr/>
              </a:pPr>
              <a:endParaRPr lang="en-US" sz="1600" kern="0" dirty="0">
                <a:solidFill>
                  <a:srgbClr val="000000"/>
                </a:solidFill>
                <a:latin typeface="Calibri"/>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Pts val="1800"/>
                <a:tabLst/>
                <a:defRPr/>
              </a:pP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Pts val="1800"/>
                <a:tabLst/>
                <a:defRPr/>
              </a:pP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430" name="Google Shape;430;g124ecb5e1fb_0_0">
              <a:extLst>
                <a:ext uri="{C183D7F6-B498-43B3-948B-1728B52AA6E4}">
                  <adec:decorative xmlns:adec="http://schemas.microsoft.com/office/drawing/2017/decorative" val="1"/>
                </a:ext>
              </a:extLst>
            </p:cNvPr>
            <p:cNvCxnSpPr>
              <a:cxnSpLocks/>
              <a:stCxn id="414" idx="2"/>
            </p:cNvCxnSpPr>
            <p:nvPr/>
          </p:nvCxnSpPr>
          <p:spPr>
            <a:xfrm flipH="1">
              <a:off x="8345863" y="5074184"/>
              <a:ext cx="1307073" cy="901652"/>
            </a:xfrm>
            <a:prstGeom prst="straightConnector1">
              <a:avLst/>
            </a:prstGeom>
            <a:noFill/>
            <a:ln w="28575" cap="flat" cmpd="sng">
              <a:solidFill>
                <a:schemeClr val="dk2"/>
              </a:solidFill>
              <a:prstDash val="solid"/>
              <a:miter lim="800000"/>
              <a:headEnd type="none" w="sm" len="sm"/>
              <a:tailEnd type="triangle" w="lg" len="lg"/>
            </a:ln>
          </p:spPr>
        </p:cxnSp>
      </p:grpSp>
      <p:grpSp>
        <p:nvGrpSpPr>
          <p:cNvPr id="5" name="Group 4">
            <a:extLst>
              <a:ext uri="{FF2B5EF4-FFF2-40B4-BE49-F238E27FC236}">
                <a16:creationId xmlns:a16="http://schemas.microsoft.com/office/drawing/2014/main" id="{4C9A3FAE-D3E8-4158-AB6B-2528986ED5BD}"/>
              </a:ext>
            </a:extLst>
          </p:cNvPr>
          <p:cNvGrpSpPr/>
          <p:nvPr/>
        </p:nvGrpSpPr>
        <p:grpSpPr>
          <a:xfrm>
            <a:off x="6318436" y="3633156"/>
            <a:ext cx="5509500" cy="1569620"/>
            <a:chOff x="6318436" y="3633156"/>
            <a:chExt cx="5509500" cy="1569620"/>
          </a:xfrm>
        </p:grpSpPr>
        <p:cxnSp>
          <p:nvCxnSpPr>
            <p:cNvPr id="429" name="Google Shape;429;g124ecb5e1fb_0_0">
              <a:extLst>
                <a:ext uri="{C183D7F6-B498-43B3-948B-1728B52AA6E4}">
                  <adec:decorative xmlns:adec="http://schemas.microsoft.com/office/drawing/2017/decorative" val="1"/>
                </a:ext>
              </a:extLst>
            </p:cNvPr>
            <p:cNvCxnSpPr>
              <a:endCxn id="414" idx="1"/>
            </p:cNvCxnSpPr>
            <p:nvPr/>
          </p:nvCxnSpPr>
          <p:spPr>
            <a:xfrm>
              <a:off x="6318436" y="3709806"/>
              <a:ext cx="1159500" cy="708160"/>
            </a:xfrm>
            <a:prstGeom prst="straightConnector1">
              <a:avLst/>
            </a:prstGeom>
            <a:noFill/>
            <a:ln w="28575" cap="flat" cmpd="sng">
              <a:solidFill>
                <a:schemeClr val="dk2"/>
              </a:solidFill>
              <a:prstDash val="solid"/>
              <a:miter lim="800000"/>
              <a:headEnd type="none" w="sm" len="sm"/>
              <a:tailEnd type="triangle" w="lg" len="lg"/>
            </a:ln>
          </p:spPr>
        </p:cxnSp>
        <p:sp>
          <p:nvSpPr>
            <p:cNvPr id="414" name="Google Shape;414;g124ecb5e1fb_0_0">
              <a:extLst>
                <a:ext uri="{C183D7F6-B498-43B3-948B-1728B52AA6E4}">
                  <adec:decorative xmlns:adec="http://schemas.microsoft.com/office/drawing/2017/decorative" val="0"/>
                </a:ext>
              </a:extLst>
            </p:cNvPr>
            <p:cNvSpPr txBox="1"/>
            <p:nvPr/>
          </p:nvSpPr>
          <p:spPr>
            <a:xfrm>
              <a:off x="7477936" y="3633156"/>
              <a:ext cx="4350000" cy="156962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1" i="0" u="none" strike="noStrike" kern="0" cap="none" spc="0" normalizeH="0" baseline="0" noProof="0" dirty="0">
                  <a:ln>
                    <a:noFill/>
                  </a:ln>
                  <a:solidFill>
                    <a:srgbClr val="303077"/>
                  </a:solidFill>
                  <a:effectLst/>
                  <a:uLnTx/>
                  <a:uFillTx/>
                  <a:latin typeface="Calibri"/>
                  <a:ea typeface="Calibri"/>
                  <a:cs typeface="Calibri"/>
                  <a:sym typeface="Calibri"/>
                </a:rPr>
                <a:t>Student Groups Not Represented</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600" kern="0" dirty="0">
                  <a:solidFill>
                    <a:srgbClr val="303077"/>
                  </a:solidFill>
                  <a:latin typeface="Calibri"/>
                  <a:ea typeface="Calibri"/>
                  <a:cs typeface="Calibri"/>
                  <a:sym typeface="Calibri"/>
                </a:rPr>
                <a:t>If students or families are non-English speakers, do you use interpreters or send information home in a language other than English? </a:t>
              </a:r>
            </a:p>
            <a:p>
              <a:pPr marR="0" lvl="0" algn="l" defTabSz="914400" rtl="0" eaLnBrk="1" fontAlgn="auto" latinLnBrk="0" hangingPunct="1">
                <a:lnSpc>
                  <a:spcPct val="100000"/>
                </a:lnSpc>
                <a:spcBef>
                  <a:spcPts val="0"/>
                </a:spcBef>
                <a:spcAft>
                  <a:spcPts val="0"/>
                </a:spcAft>
                <a:buClr>
                  <a:srgbClr val="000000"/>
                </a:buClr>
                <a:buSzPts val="1800"/>
                <a:tabLst/>
                <a:defRPr/>
              </a:pPr>
              <a:r>
                <a:rPr kumimoji="0" lang="en-US" sz="1600" b="0" i="0" u="none" strike="noStrike" kern="0" cap="none" spc="0" normalizeH="0" baseline="0" noProof="0" dirty="0">
                  <a:ln>
                    <a:noFill/>
                  </a:ln>
                  <a:solidFill>
                    <a:srgbClr val="303077"/>
                  </a:solidFill>
                  <a:effectLst/>
                  <a:uLnTx/>
                  <a:uFillTx/>
                  <a:latin typeface="Calibri"/>
                  <a:ea typeface="Calibri"/>
                  <a:cs typeface="Calibri"/>
                  <a:sym typeface="Calibri"/>
                </a:rPr>
                <a:t>Are multiple contacts collected for each student?</a:t>
              </a:r>
            </a:p>
            <a:p>
              <a:pPr marR="0" lvl="0" algn="l" defTabSz="914400" rtl="0" eaLnBrk="1" fontAlgn="auto" latinLnBrk="0" hangingPunct="1">
                <a:lnSpc>
                  <a:spcPct val="100000"/>
                </a:lnSpc>
                <a:spcBef>
                  <a:spcPts val="0"/>
                </a:spcBef>
                <a:spcAft>
                  <a:spcPts val="0"/>
                </a:spcAft>
                <a:buClr>
                  <a:srgbClr val="000000"/>
                </a:buClr>
                <a:buSzPts val="1800"/>
                <a:tabLst/>
                <a:defRPr/>
              </a:pPr>
              <a:r>
                <a:rPr kumimoji="0" lang="en-US" sz="1600" b="0" i="0" u="none" strike="noStrike" kern="0" cap="none" spc="0" normalizeH="0" baseline="0" noProof="0" dirty="0">
                  <a:ln>
                    <a:noFill/>
                  </a:ln>
                  <a:solidFill>
                    <a:srgbClr val="303077"/>
                  </a:solidFill>
                  <a:effectLst/>
                  <a:uLnTx/>
                  <a:uFillTx/>
                  <a:latin typeface="Calibri"/>
                  <a:ea typeface="Calibri"/>
                  <a:cs typeface="Calibri"/>
                  <a:sym typeface="Calibri"/>
                </a:rPr>
                <a:t>Is the Exit Interview conducted? </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7" name="Title 6">
            <a:extLst>
              <a:ext uri="{FF2B5EF4-FFF2-40B4-BE49-F238E27FC236}">
                <a16:creationId xmlns:a16="http://schemas.microsoft.com/office/drawing/2014/main" id="{D46D6F12-D8BF-F832-0405-FEBD4CDD7C0F}"/>
              </a:ext>
            </a:extLst>
          </p:cNvPr>
          <p:cNvSpPr>
            <a:spLocks noGrp="1"/>
          </p:cNvSpPr>
          <p:nvPr>
            <p:ph type="title"/>
          </p:nvPr>
        </p:nvSpPr>
        <p:spPr>
          <a:xfrm>
            <a:off x="2091633" y="4155"/>
            <a:ext cx="9423400" cy="1325563"/>
          </a:xfrm>
        </p:spPr>
        <p:txBody>
          <a:bodyPr/>
          <a:lstStyle/>
          <a:p>
            <a:pPr algn="ctr"/>
            <a:r>
              <a:rPr lang="en-US" dirty="0"/>
              <a:t>PSO Response Rate &amp; Representation </a:t>
            </a:r>
          </a:p>
        </p:txBody>
      </p:sp>
      <p:sp>
        <p:nvSpPr>
          <p:cNvPr id="412" name="Google Shape;412;g124ecb5e1fb_0_0">
            <a:extLst>
              <a:ext uri="{C183D7F6-B498-43B3-948B-1728B52AA6E4}">
                <adec:decorative xmlns:adec="http://schemas.microsoft.com/office/drawing/2017/decorative" val="1"/>
              </a:ext>
            </a:extLst>
          </p:cNvPr>
          <p:cNvSpPr txBox="1">
            <a:spLocks noGrp="1"/>
          </p:cNvSpPr>
          <p:nvPr>
            <p:ph type="sldNum" sz="quarter" idx="12"/>
          </p:nvPr>
        </p:nvSpPr>
        <p:spPr>
          <a:xfrm>
            <a:off x="9209073" y="6104428"/>
            <a:ext cx="2743200" cy="365125"/>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defTabSz="914400" rtl="0" eaLnBrk="1" fontAlgn="auto" latinLnBrk="0" hangingPunct="1">
                <a:lnSpc>
                  <a:spcPct val="100000"/>
                </a:lnSpc>
                <a:spcBef>
                  <a:spcPts val="0"/>
                </a:spcBef>
                <a:spcAft>
                  <a:spcPts val="0"/>
                </a:spcAft>
                <a:buClr>
                  <a:srgbClr val="000000"/>
                </a:buClr>
                <a:buSzPts val="1200"/>
                <a:buFont typeface="Arial"/>
                <a:buNone/>
                <a:tabLst/>
                <a:defRPr/>
              </a:pPr>
              <a:t>48</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4" name="Group 3">
            <a:extLst>
              <a:ext uri="{FF2B5EF4-FFF2-40B4-BE49-F238E27FC236}">
                <a16:creationId xmlns:a16="http://schemas.microsoft.com/office/drawing/2014/main" id="{4D42C4D8-9489-4341-87AF-8927BD6B8865}"/>
              </a:ext>
            </a:extLst>
          </p:cNvPr>
          <p:cNvGrpSpPr/>
          <p:nvPr/>
        </p:nvGrpSpPr>
        <p:grpSpPr>
          <a:xfrm>
            <a:off x="254235" y="3633156"/>
            <a:ext cx="5460000" cy="1569620"/>
            <a:chOff x="254235" y="3633156"/>
            <a:chExt cx="5460000" cy="1569620"/>
          </a:xfrm>
        </p:grpSpPr>
        <p:cxnSp>
          <p:nvCxnSpPr>
            <p:cNvPr id="428" name="Google Shape;428;g124ecb5e1fb_0_0">
              <a:extLst>
                <a:ext uri="{C183D7F6-B498-43B3-948B-1728B52AA6E4}">
                  <adec:decorative xmlns:adec="http://schemas.microsoft.com/office/drawing/2017/decorative" val="1"/>
                </a:ext>
              </a:extLst>
            </p:cNvPr>
            <p:cNvCxnSpPr>
              <a:endCxn id="416" idx="3"/>
            </p:cNvCxnSpPr>
            <p:nvPr/>
          </p:nvCxnSpPr>
          <p:spPr>
            <a:xfrm flipH="1">
              <a:off x="4582635" y="3716406"/>
              <a:ext cx="1131600" cy="701560"/>
            </a:xfrm>
            <a:prstGeom prst="straightConnector1">
              <a:avLst/>
            </a:prstGeom>
            <a:noFill/>
            <a:ln w="28575" cap="flat" cmpd="sng">
              <a:solidFill>
                <a:schemeClr val="dk2"/>
              </a:solidFill>
              <a:prstDash val="solid"/>
              <a:miter lim="800000"/>
              <a:headEnd type="none" w="sm" len="sm"/>
              <a:tailEnd type="triangle" w="lg" len="lg"/>
            </a:ln>
          </p:spPr>
        </p:cxnSp>
        <p:sp>
          <p:nvSpPr>
            <p:cNvPr id="416" name="Google Shape;416;g124ecb5e1fb_0_0">
              <a:extLst>
                <a:ext uri="{C183D7F6-B498-43B3-948B-1728B52AA6E4}">
                  <adec:decorative xmlns:adec="http://schemas.microsoft.com/office/drawing/2017/decorative" val="0"/>
                </a:ext>
              </a:extLst>
            </p:cNvPr>
            <p:cNvSpPr txBox="1"/>
            <p:nvPr/>
          </p:nvSpPr>
          <p:spPr>
            <a:xfrm>
              <a:off x="254235" y="3633156"/>
              <a:ext cx="4328400" cy="156962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600" b="1" i="0" u="none" strike="noStrike" kern="0" cap="none" spc="0" normalizeH="0" baseline="0" noProof="0" dirty="0">
                  <a:ln>
                    <a:noFill/>
                  </a:ln>
                  <a:solidFill>
                    <a:srgbClr val="303077"/>
                  </a:solidFill>
                  <a:effectLst/>
                  <a:uLnTx/>
                  <a:uFillTx/>
                  <a:latin typeface="Calibri"/>
                  <a:ea typeface="Calibri"/>
                  <a:cs typeface="Calibri"/>
                  <a:sym typeface="Calibri"/>
                </a:rPr>
                <a:t>When are former students contacted? </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600" kern="0" dirty="0">
                  <a:solidFill>
                    <a:srgbClr val="303077"/>
                  </a:solidFill>
                  <a:latin typeface="Calibri"/>
                  <a:ea typeface="Calibri"/>
                  <a:cs typeface="Calibri"/>
                  <a:sym typeface="Calibri"/>
                </a:rPr>
                <a:t>Who contacts former students?</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600" kern="0" dirty="0">
                  <a:solidFill>
                    <a:srgbClr val="303077"/>
                  </a:solidFill>
                  <a:latin typeface="Calibri"/>
                  <a:ea typeface="Calibri"/>
                  <a:cs typeface="Calibri"/>
                  <a:sym typeface="Calibri"/>
                </a:rPr>
                <a:t>How many times do you attempt to contact former students? </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en-US" sz="1600" b="1" i="0" u="none" strike="noStrike" kern="0" cap="none" spc="0" normalizeH="0" baseline="0" noProof="0" dirty="0">
                <a:ln>
                  <a:noFill/>
                </a:ln>
                <a:solidFill>
                  <a:srgbClr val="303077"/>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en-US" sz="1600" b="1" i="0" u="none" strike="noStrike" kern="0" cap="none" spc="0" normalizeH="0" baseline="0" noProof="0" dirty="0">
                <a:ln>
                  <a:noFill/>
                </a:ln>
                <a:solidFill>
                  <a:srgbClr val="303077"/>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273854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500"/>
                                        <p:tgtEl>
                                          <p:spTgt spid="4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F878-A88F-403C-8169-58735A607CC8}"/>
              </a:ext>
            </a:extLst>
          </p:cNvPr>
          <p:cNvSpPr>
            <a:spLocks noGrp="1"/>
          </p:cNvSpPr>
          <p:nvPr>
            <p:ph type="title"/>
          </p:nvPr>
        </p:nvSpPr>
        <p:spPr>
          <a:xfrm>
            <a:off x="1676400" y="0"/>
            <a:ext cx="10515600" cy="1325563"/>
          </a:xfrm>
        </p:spPr>
        <p:txBody>
          <a:bodyPr/>
          <a:lstStyle/>
          <a:p>
            <a:r>
              <a:rPr lang="en-US" dirty="0"/>
              <a:t>Using PSO Data to Increase Response Rates </a:t>
            </a:r>
          </a:p>
        </p:txBody>
      </p:sp>
      <p:sp>
        <p:nvSpPr>
          <p:cNvPr id="3" name="Content Placeholder 2">
            <a:extLst>
              <a:ext uri="{FF2B5EF4-FFF2-40B4-BE49-F238E27FC236}">
                <a16:creationId xmlns:a16="http://schemas.microsoft.com/office/drawing/2014/main" id="{BE76B78B-BFDF-4E9D-B347-5E71FA670F1A}"/>
              </a:ext>
            </a:extLst>
          </p:cNvPr>
          <p:cNvSpPr>
            <a:spLocks noGrp="1"/>
          </p:cNvSpPr>
          <p:nvPr>
            <p:ph idx="1"/>
          </p:nvPr>
        </p:nvSpPr>
        <p:spPr>
          <a:xfrm>
            <a:off x="838199" y="1687079"/>
            <a:ext cx="10891345" cy="4673964"/>
          </a:xfrm>
        </p:spPr>
        <p:txBody>
          <a:bodyPr>
            <a:normAutofit/>
          </a:bodyPr>
          <a:lstStyle/>
          <a:p>
            <a:pPr marL="0" indent="0">
              <a:buNone/>
            </a:pPr>
            <a:r>
              <a:rPr lang="en-US" dirty="0"/>
              <a:t>Questions to Consider Related to Data Quality </a:t>
            </a:r>
          </a:p>
          <a:p>
            <a:pPr marL="914400" lvl="1" indent="-457200">
              <a:buFont typeface="+mj-lt"/>
              <a:buAutoNum type="alphaLcPeriod"/>
            </a:pPr>
            <a:r>
              <a:rPr lang="en-US" dirty="0"/>
              <a:t>What was our response rate and was it better or worse than last year? </a:t>
            </a:r>
          </a:p>
          <a:p>
            <a:pPr marL="1371600" lvl="2" indent="-457200">
              <a:buFont typeface="+mj-lt"/>
              <a:buAutoNum type="alphaLcPeriod"/>
            </a:pPr>
            <a:r>
              <a:rPr lang="en-US" dirty="0"/>
              <a:t>Are interviewers making multiple attempts on multiple days and at different times to reach former students? </a:t>
            </a:r>
          </a:p>
          <a:p>
            <a:pPr marL="1371600" lvl="2" indent="-457200">
              <a:buFont typeface="+mj-lt"/>
              <a:buAutoNum type="alphaLcPeriod"/>
            </a:pPr>
            <a:r>
              <a:rPr lang="en-US" dirty="0"/>
              <a:t>Are interviewers conducting an </a:t>
            </a:r>
            <a:r>
              <a:rPr lang="en-US" i="1" u="sng" dirty="0"/>
              <a:t>optional</a:t>
            </a:r>
            <a:r>
              <a:rPr lang="en-US" dirty="0"/>
              <a:t> Exit Interview before the student leaves school? </a:t>
            </a:r>
          </a:p>
          <a:p>
            <a:pPr marL="914400" lvl="1" indent="-457200">
              <a:buFont typeface="+mj-lt"/>
              <a:buAutoNum type="alphaLcPeriod"/>
            </a:pPr>
            <a:r>
              <a:rPr lang="en-US" dirty="0"/>
              <a:t>How representative were respondents compared to total leavers? </a:t>
            </a:r>
          </a:p>
          <a:p>
            <a:pPr marL="1371600" lvl="2" indent="-457200">
              <a:buFont typeface="+mj-lt"/>
              <a:buAutoNum type="alphaLcPeriod"/>
            </a:pPr>
            <a:r>
              <a:rPr lang="en-US" dirty="0"/>
              <a:t>Which student group is not responding to the interview? </a:t>
            </a:r>
          </a:p>
          <a:p>
            <a:pPr marL="1371600" lvl="2" indent="-457200">
              <a:buFont typeface="+mj-lt"/>
              <a:buAutoNum type="alphaLcPeriod"/>
            </a:pPr>
            <a:r>
              <a:rPr lang="en-US" dirty="0"/>
              <a:t>How can we get our students who dropout of school to respond to the interview?</a:t>
            </a:r>
          </a:p>
          <a:p>
            <a:pPr marL="1371600" lvl="2" indent="-457200">
              <a:buFont typeface="+mj-lt"/>
              <a:buAutoNum type="alphaLcPeriod"/>
            </a:pPr>
            <a:r>
              <a:rPr lang="en-US" dirty="0"/>
              <a:t>Are we getting multiple forms of contact information? </a:t>
            </a:r>
          </a:p>
          <a:p>
            <a:pPr marL="914400" lvl="1" indent="-457200">
              <a:buFont typeface="+mj-lt"/>
              <a:buAutoNum type="alphaLcPeriod"/>
            </a:pPr>
            <a:r>
              <a:rPr lang="en-US" dirty="0"/>
              <a:t>When do we tell students and families about the interview? </a:t>
            </a:r>
          </a:p>
          <a:p>
            <a:pPr marL="914400" lvl="1" indent="-457200">
              <a:buFont typeface="+mj-lt"/>
              <a:buAutoNum type="alphaLcPeriod"/>
            </a:pPr>
            <a:r>
              <a:rPr lang="en-US" dirty="0"/>
              <a:t>Who conducts the interviews? </a:t>
            </a:r>
          </a:p>
          <a:p>
            <a:pPr marL="914400" lvl="1" indent="-457200">
              <a:buFont typeface="+mj-lt"/>
              <a:buAutoNum type="alphaLcPeriod"/>
            </a:pPr>
            <a:r>
              <a:rPr lang="en-US" dirty="0"/>
              <a:t>How can we improve data quality? </a:t>
            </a:r>
          </a:p>
          <a:p>
            <a:endParaRPr lang="en-US" dirty="0"/>
          </a:p>
        </p:txBody>
      </p:sp>
      <p:sp>
        <p:nvSpPr>
          <p:cNvPr id="5" name="Slide Number Placeholder 4">
            <a:extLst>
              <a:ext uri="{FF2B5EF4-FFF2-40B4-BE49-F238E27FC236}">
                <a16:creationId xmlns:a16="http://schemas.microsoft.com/office/drawing/2014/main" id="{88973320-6531-1498-8CBA-3F8038A015CB}"/>
              </a:ext>
            </a:extLst>
          </p:cNvPr>
          <p:cNvSpPr>
            <a:spLocks noGrp="1"/>
          </p:cNvSpPr>
          <p:nvPr>
            <p:ph type="sldNum" sz="quarter" idx="12"/>
          </p:nvPr>
        </p:nvSpPr>
        <p:spPr/>
        <p:txBody>
          <a:bodyPr/>
          <a:lstStyle/>
          <a:p>
            <a:fld id="{C58A48C9-2711-48EB-BD8E-2BFD34AD23C5}" type="slidenum">
              <a:rPr lang="en-US" smtClean="0"/>
              <a:t>49</a:t>
            </a:fld>
            <a:endParaRPr lang="en-US" dirty="0"/>
          </a:p>
        </p:txBody>
      </p:sp>
      <p:sp>
        <p:nvSpPr>
          <p:cNvPr id="6" name="Footer Placeholder 5">
            <a:extLst>
              <a:ext uri="{FF2B5EF4-FFF2-40B4-BE49-F238E27FC236}">
                <a16:creationId xmlns:a16="http://schemas.microsoft.com/office/drawing/2014/main" id="{EA0FFDFB-8FCF-8E23-8D8F-17999BFB087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3916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1EB7-CB2F-1202-4639-ADFB40577246}"/>
              </a:ext>
            </a:extLst>
          </p:cNvPr>
          <p:cNvSpPr>
            <a:spLocks noGrp="1"/>
          </p:cNvSpPr>
          <p:nvPr>
            <p:ph type="title"/>
          </p:nvPr>
        </p:nvSpPr>
        <p:spPr>
          <a:xfrm>
            <a:off x="2050472" y="365125"/>
            <a:ext cx="9795164" cy="1325563"/>
          </a:xfrm>
        </p:spPr>
        <p:txBody>
          <a:bodyPr/>
          <a:lstStyle/>
          <a:p>
            <a:r>
              <a:rPr lang="en-US" dirty="0"/>
              <a:t>Understanding State Transition Indicators</a:t>
            </a:r>
          </a:p>
        </p:txBody>
      </p:sp>
      <p:sp>
        <p:nvSpPr>
          <p:cNvPr id="3" name="Content Placeholder 2">
            <a:extLst>
              <a:ext uri="{FF2B5EF4-FFF2-40B4-BE49-F238E27FC236}">
                <a16:creationId xmlns:a16="http://schemas.microsoft.com/office/drawing/2014/main" id="{56F856B9-56BA-73A2-317F-81F2969F8258}"/>
              </a:ext>
            </a:extLst>
          </p:cNvPr>
          <p:cNvSpPr>
            <a:spLocks noGrp="1"/>
          </p:cNvSpPr>
          <p:nvPr>
            <p:ph idx="1"/>
          </p:nvPr>
        </p:nvSpPr>
        <p:spPr/>
        <p:txBody>
          <a:bodyPr/>
          <a:lstStyle/>
          <a:p>
            <a:pPr marL="0" indent="0">
              <a:buNone/>
            </a:pPr>
            <a:r>
              <a:rPr lang="en-US" dirty="0"/>
              <a:t>Indicator 1: Percentage of youth with IEPs graduating with a regular diploma</a:t>
            </a:r>
          </a:p>
          <a:p>
            <a:pPr marL="0" indent="0">
              <a:buNone/>
            </a:pPr>
            <a:r>
              <a:rPr lang="en-US" dirty="0"/>
              <a:t>Indicator 2: Percentage of youth with IEPs who drop out </a:t>
            </a:r>
          </a:p>
          <a:p>
            <a:pPr marL="0" indent="0">
              <a:buNone/>
            </a:pPr>
            <a:r>
              <a:rPr lang="en-US" dirty="0"/>
              <a:t>Indicator 13: Percentage of youth aged 16 and above with IEPs that include appropriate post-secondary goals and transition services</a:t>
            </a:r>
          </a:p>
          <a:p>
            <a:pPr marL="0" indent="0">
              <a:buNone/>
            </a:pPr>
            <a:r>
              <a:rPr lang="en-US" dirty="0"/>
              <a:t>Indicator 14: Post-school outcomes, including higher education and competitive employment </a:t>
            </a:r>
          </a:p>
        </p:txBody>
      </p:sp>
      <p:sp>
        <p:nvSpPr>
          <p:cNvPr id="5" name="Slide Number Placeholder 4">
            <a:extLst>
              <a:ext uri="{FF2B5EF4-FFF2-40B4-BE49-F238E27FC236}">
                <a16:creationId xmlns:a16="http://schemas.microsoft.com/office/drawing/2014/main" id="{922F23E0-6F70-2AD1-8EFA-EBEAAE8C4D7B}"/>
              </a:ext>
            </a:extLst>
          </p:cNvPr>
          <p:cNvSpPr>
            <a:spLocks noGrp="1"/>
          </p:cNvSpPr>
          <p:nvPr>
            <p:ph type="sldNum" sz="quarter" idx="12"/>
          </p:nvPr>
        </p:nvSpPr>
        <p:spPr>
          <a:xfrm>
            <a:off x="9102436" y="6127750"/>
            <a:ext cx="2743200" cy="365125"/>
          </a:xfrm>
        </p:spPr>
        <p:txBody>
          <a:bodyPr/>
          <a:lstStyle/>
          <a:p>
            <a:fld id="{C58A48C9-2711-48EB-BD8E-2BFD34AD23C5}" type="slidenum">
              <a:rPr lang="en-US" smtClean="0"/>
              <a:t>5</a:t>
            </a:fld>
            <a:endParaRPr lang="en-US" dirty="0"/>
          </a:p>
        </p:txBody>
      </p:sp>
      <p:sp>
        <p:nvSpPr>
          <p:cNvPr id="6" name="Footer Placeholder 5">
            <a:extLst>
              <a:ext uri="{FF2B5EF4-FFF2-40B4-BE49-F238E27FC236}">
                <a16:creationId xmlns:a16="http://schemas.microsoft.com/office/drawing/2014/main" id="{03D6315B-A4BA-EA63-D1E3-8EC134DE325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4099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57B90-FE15-FE71-486B-69C7F3F45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2943C-94C6-3A61-E06F-5DEFE445B09F}"/>
              </a:ext>
            </a:extLst>
          </p:cNvPr>
          <p:cNvSpPr>
            <a:spLocks noGrp="1"/>
          </p:cNvSpPr>
          <p:nvPr>
            <p:ph type="title"/>
          </p:nvPr>
        </p:nvSpPr>
        <p:spPr>
          <a:xfrm>
            <a:off x="2122310" y="61150"/>
            <a:ext cx="8792577" cy="1325563"/>
          </a:xfrm>
        </p:spPr>
        <p:txBody>
          <a:bodyPr/>
          <a:lstStyle/>
          <a:p>
            <a:r>
              <a:rPr lang="en-US" b="1" dirty="0">
                <a:solidFill>
                  <a:srgbClr val="472C75"/>
                </a:solidFill>
              </a:rPr>
              <a:t>Predictors of Post-School Success</a:t>
            </a:r>
          </a:p>
        </p:txBody>
      </p:sp>
      <p:sp>
        <p:nvSpPr>
          <p:cNvPr id="3" name="Text Placeholder 2">
            <a:extLst>
              <a:ext uri="{FF2B5EF4-FFF2-40B4-BE49-F238E27FC236}">
                <a16:creationId xmlns:a16="http://schemas.microsoft.com/office/drawing/2014/main" id="{EEAFE847-2A2C-3AA5-A0FF-1CC71A932CF2}"/>
              </a:ext>
            </a:extLst>
          </p:cNvPr>
          <p:cNvSpPr>
            <a:spLocks noGrp="1"/>
          </p:cNvSpPr>
          <p:nvPr>
            <p:ph sz="half" idx="1"/>
          </p:nvPr>
        </p:nvSpPr>
        <p:spPr>
          <a:xfrm>
            <a:off x="658582" y="1386713"/>
            <a:ext cx="5181600" cy="4351339"/>
          </a:xfrm>
        </p:spPr>
        <p:txBody>
          <a:bodyPr>
            <a:noAutofit/>
          </a:bodyPr>
          <a:lstStyle/>
          <a:p>
            <a:pPr marL="514334" indent="-342891">
              <a:buSzPct val="100000"/>
              <a:buFont typeface="+mj-lt"/>
              <a:buAutoNum type="arabicPeriod"/>
            </a:pPr>
            <a:r>
              <a:rPr lang="en-US" sz="2200" dirty="0">
                <a:solidFill>
                  <a:srgbClr val="472C75"/>
                </a:solidFill>
              </a:rPr>
              <a:t>Career Awareness</a:t>
            </a:r>
          </a:p>
          <a:p>
            <a:pPr marL="514334" indent="-342891">
              <a:buSzPct val="100000"/>
              <a:buFont typeface="+mj-lt"/>
              <a:buAutoNum type="arabicPeriod"/>
            </a:pPr>
            <a:r>
              <a:rPr lang="en-US" sz="2200" dirty="0">
                <a:solidFill>
                  <a:srgbClr val="472C75"/>
                </a:solidFill>
              </a:rPr>
              <a:t>Career and Technical Education (i.e., vocational ed)</a:t>
            </a:r>
          </a:p>
          <a:p>
            <a:pPr marL="514334" indent="-342891">
              <a:buSzPct val="100000"/>
              <a:buFont typeface="+mj-lt"/>
              <a:buAutoNum type="arabicPeriod"/>
            </a:pPr>
            <a:r>
              <a:rPr lang="en-US" sz="2200" dirty="0">
                <a:solidFill>
                  <a:srgbClr val="472C75"/>
                </a:solidFill>
              </a:rPr>
              <a:t>Community Experiences</a:t>
            </a:r>
          </a:p>
          <a:p>
            <a:pPr marL="514334" indent="-342891">
              <a:buSzPct val="100000"/>
              <a:buFont typeface="+mj-lt"/>
              <a:buAutoNum type="arabicPeriod"/>
            </a:pPr>
            <a:r>
              <a:rPr lang="en-US" sz="2200" dirty="0">
                <a:solidFill>
                  <a:srgbClr val="472C75"/>
                </a:solidFill>
              </a:rPr>
              <a:t>Exit Exam Requirements/High School Diploma Status </a:t>
            </a:r>
          </a:p>
          <a:p>
            <a:pPr marL="514334" indent="-342891">
              <a:buSzPct val="100000"/>
              <a:buFont typeface="+mj-lt"/>
              <a:buAutoNum type="arabicPeriod"/>
            </a:pPr>
            <a:r>
              <a:rPr lang="en-US" sz="2200" dirty="0">
                <a:solidFill>
                  <a:srgbClr val="472C75"/>
                </a:solidFill>
              </a:rPr>
              <a:t>Goal Setting*</a:t>
            </a:r>
          </a:p>
          <a:p>
            <a:pPr marL="514334" indent="-342891">
              <a:buSzPct val="100000"/>
              <a:buFont typeface="+mj-lt"/>
              <a:buAutoNum type="arabicPeriod"/>
            </a:pPr>
            <a:r>
              <a:rPr lang="en-US" sz="2200" dirty="0">
                <a:solidFill>
                  <a:srgbClr val="472C75"/>
                </a:solidFill>
              </a:rPr>
              <a:t>Inclusion in General Education </a:t>
            </a:r>
          </a:p>
          <a:p>
            <a:pPr marL="514334" indent="-342891">
              <a:buSzPct val="100000"/>
              <a:buFont typeface="+mj-lt"/>
              <a:buAutoNum type="arabicPeriod"/>
            </a:pPr>
            <a:r>
              <a:rPr lang="en-US" sz="2200" dirty="0">
                <a:solidFill>
                  <a:srgbClr val="472C75"/>
                </a:solidFill>
              </a:rPr>
              <a:t>Interagency Collaboration</a:t>
            </a:r>
          </a:p>
          <a:p>
            <a:pPr marL="514334" indent="-342891">
              <a:buSzPct val="100000"/>
              <a:buFont typeface="+mj-lt"/>
              <a:buAutoNum type="arabicPeriod"/>
            </a:pPr>
            <a:r>
              <a:rPr lang="en-US" sz="2200" dirty="0">
                <a:solidFill>
                  <a:srgbClr val="472C75"/>
                </a:solidFill>
              </a:rPr>
              <a:t>Occupational Courses</a:t>
            </a:r>
          </a:p>
          <a:p>
            <a:pPr marL="514334" indent="-342891">
              <a:buSzPct val="100000"/>
              <a:buFont typeface="+mj-lt"/>
              <a:buAutoNum type="arabicPeriod"/>
            </a:pPr>
            <a:r>
              <a:rPr lang="en-US" sz="2200" dirty="0">
                <a:solidFill>
                  <a:srgbClr val="472C75"/>
                </a:solidFill>
              </a:rPr>
              <a:t>Paid Employment/Work Experience</a:t>
            </a:r>
          </a:p>
          <a:p>
            <a:pPr marL="514334" indent="-342891">
              <a:buSzPct val="100000"/>
              <a:buFont typeface="+mj-lt"/>
              <a:buAutoNum type="arabicPeriod"/>
            </a:pPr>
            <a:r>
              <a:rPr lang="en-US" sz="2200" dirty="0">
                <a:solidFill>
                  <a:srgbClr val="472C75"/>
                </a:solidFill>
              </a:rPr>
              <a:t>Parent Expectations</a:t>
            </a:r>
          </a:p>
          <a:p>
            <a:pPr marL="514334" indent="-342891">
              <a:buSzPct val="100000"/>
              <a:buFont typeface="+mj-lt"/>
              <a:buAutoNum type="arabicPeriod"/>
            </a:pPr>
            <a:r>
              <a:rPr lang="en-US" sz="2200" dirty="0">
                <a:solidFill>
                  <a:srgbClr val="472C75"/>
                </a:solidFill>
              </a:rPr>
              <a:t>Parental Involvement* </a:t>
            </a:r>
          </a:p>
        </p:txBody>
      </p:sp>
      <p:sp>
        <p:nvSpPr>
          <p:cNvPr id="8" name="Text Placeholder 2">
            <a:extLst>
              <a:ext uri="{FF2B5EF4-FFF2-40B4-BE49-F238E27FC236}">
                <a16:creationId xmlns:a16="http://schemas.microsoft.com/office/drawing/2014/main" id="{EE8EBD6E-D92E-2E6E-61DC-FC4AB625F2A8}"/>
              </a:ext>
            </a:extLst>
          </p:cNvPr>
          <p:cNvSpPr txBox="1">
            <a:spLocks/>
          </p:cNvSpPr>
          <p:nvPr/>
        </p:nvSpPr>
        <p:spPr>
          <a:xfrm>
            <a:off x="6847119" y="1239877"/>
            <a:ext cx="5398436" cy="3389709"/>
          </a:xfrm>
          <a:prstGeom prst="rect">
            <a:avLst/>
          </a:prstGeom>
          <a:noFill/>
          <a:ln>
            <a:noFill/>
          </a:ln>
        </p:spPr>
        <p:txBody>
          <a:bodyPr spcFirstLastPara="1" wrap="square" lIns="51431" tIns="25707" rIns="51431" bIns="25707" anchor="t" anchorCtr="0">
            <a:noAutofit/>
          </a:bodyPr>
          <a:lstStyle>
            <a:defPPr marR="0" lvl="0" algn="l" rtl="0">
              <a:lnSpc>
                <a:spcPct val="100000"/>
              </a:lnSpc>
              <a:spcBef>
                <a:spcPts val="0"/>
              </a:spcBef>
              <a:spcAft>
                <a:spcPts val="0"/>
              </a:spcAft>
            </a:defPPr>
            <a:lvl1pPr marL="609585" marR="0" lvl="0" indent="-380990" algn="l" rtl="0">
              <a:lnSpc>
                <a:spcPct val="90000"/>
              </a:lnSpc>
              <a:spcBef>
                <a:spcPts val="1067"/>
              </a:spcBef>
              <a:spcAft>
                <a:spcPts val="0"/>
              </a:spcAft>
              <a:buClr>
                <a:schemeClr val="accent6"/>
              </a:buClr>
              <a:buSzPts val="900"/>
              <a:buFont typeface="Arial"/>
              <a:buChar char="→"/>
              <a:defRPr sz="2100" b="0" i="0" u="none" strike="noStrike" cap="none">
                <a:solidFill>
                  <a:schemeClr val="dk1"/>
                </a:solidFill>
                <a:latin typeface="Arial"/>
                <a:ea typeface="Arial"/>
                <a:cs typeface="Arial"/>
                <a:sym typeface="Arial"/>
              </a:defRPr>
            </a:lvl1pPr>
            <a:lvl2pPr marL="1219170" marR="0" lvl="1" indent="-423323" algn="l" rtl="0">
              <a:lnSpc>
                <a:spcPct val="90000"/>
              </a:lnSpc>
              <a:spcBef>
                <a:spcPts val="533"/>
              </a:spcBef>
              <a:spcAft>
                <a:spcPts val="0"/>
              </a:spcAft>
              <a:buClr>
                <a:schemeClr val="accent1"/>
              </a:buClr>
              <a:buSzPts val="1400"/>
              <a:buFont typeface="Arial"/>
              <a:buChar char="•"/>
              <a:defRPr sz="1800" b="0" i="0" u="none" strike="noStrike" cap="none">
                <a:solidFill>
                  <a:schemeClr val="dk1"/>
                </a:solidFill>
                <a:latin typeface="Helvetica Neue"/>
                <a:ea typeface="Helvetica Neue"/>
                <a:cs typeface="Helvetica Neue"/>
                <a:sym typeface="Helvetica Neue"/>
              </a:defRPr>
            </a:lvl2pPr>
            <a:lvl3pPr marL="1828754" marR="0" lvl="2" indent="-423323" algn="l" rtl="0">
              <a:lnSpc>
                <a:spcPct val="90000"/>
              </a:lnSpc>
              <a:spcBef>
                <a:spcPts val="533"/>
              </a:spcBef>
              <a:spcAft>
                <a:spcPts val="0"/>
              </a:spcAft>
              <a:buClr>
                <a:schemeClr val="dk2"/>
              </a:buClr>
              <a:buSzPts val="1400"/>
              <a:buFont typeface="Courier New"/>
              <a:buChar char="o"/>
              <a:defRPr sz="1500" b="0" i="0" u="none" strike="noStrike" cap="none">
                <a:solidFill>
                  <a:schemeClr val="dk1"/>
                </a:solidFill>
                <a:latin typeface="Helvetica Neue"/>
                <a:ea typeface="Helvetica Neue"/>
                <a:cs typeface="Helvetica Neue"/>
                <a:sym typeface="Helvetica Neue"/>
              </a:defRPr>
            </a:lvl3pPr>
            <a:lvl4pPr marL="2438339" marR="0" lvl="3" indent="-423323" algn="l" rtl="0">
              <a:lnSpc>
                <a:spcPct val="90000"/>
              </a:lnSpc>
              <a:spcBef>
                <a:spcPts val="533"/>
              </a:spcBef>
              <a:spcAft>
                <a:spcPts val="0"/>
              </a:spcAft>
              <a:buClr>
                <a:schemeClr val="dk2"/>
              </a:buClr>
              <a:buSzPts val="1400"/>
              <a:buFont typeface="Noto Sans Symbols"/>
              <a:buChar char="▪"/>
              <a:defRPr sz="1400" b="0" i="0" u="none" strike="noStrike" cap="none">
                <a:solidFill>
                  <a:schemeClr val="dk1"/>
                </a:solidFill>
                <a:latin typeface="Helvetica Neue"/>
                <a:ea typeface="Helvetica Neue"/>
                <a:cs typeface="Helvetica Neue"/>
                <a:sym typeface="Helvetica Neue"/>
              </a:defRPr>
            </a:lvl4pPr>
            <a:lvl5pPr marL="3047924" marR="0" lvl="4" indent="-423323" algn="l" rtl="0">
              <a:lnSpc>
                <a:spcPct val="90000"/>
              </a:lnSpc>
              <a:spcBef>
                <a:spcPts val="533"/>
              </a:spcBef>
              <a:spcAft>
                <a:spcPts val="0"/>
              </a:spcAft>
              <a:buClr>
                <a:schemeClr val="dk2"/>
              </a:buClr>
              <a:buSzPts val="1400"/>
              <a:buFont typeface="Noto Sans Symbols"/>
              <a:buChar char="▪"/>
              <a:defRPr sz="1400" b="0" i="0" u="none" strike="noStrike" cap="none">
                <a:solidFill>
                  <a:schemeClr val="dk1"/>
                </a:solidFill>
                <a:latin typeface="Helvetica Neue"/>
                <a:ea typeface="Helvetica Neue"/>
                <a:cs typeface="Helvetica Neue"/>
                <a:sym typeface="Helvetica Neue"/>
              </a:defRPr>
            </a:lvl5pPr>
            <a:lvl6pPr marL="3657509" marR="0" lvl="5"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4267093" marR="0" lvl="6"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4876678" marR="0" lvl="7"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514334" marR="0" lvl="0" indent="-342891" algn="l" defTabSz="914377" rtl="0" eaLnBrk="1" fontAlgn="auto" latinLnBrk="0" hangingPunct="1">
              <a:lnSpc>
                <a:spcPct val="90000"/>
              </a:lnSpc>
              <a:spcBef>
                <a:spcPts val="1067"/>
              </a:spcBef>
              <a:spcAft>
                <a:spcPts val="0"/>
              </a:spcAft>
              <a:buClr>
                <a:srgbClr val="472C75"/>
              </a:buClr>
              <a:buSzPct val="100000"/>
              <a:buFont typeface="+mj-lt"/>
              <a:buAutoNum type="arabicPeriod" startAt="12"/>
              <a:tabLst/>
              <a:defRPr/>
            </a:pPr>
            <a:r>
              <a:rPr kumimoji="0" lang="en-US" sz="2000" b="0" i="0" u="none" strike="noStrike" kern="1200" cap="none" spc="0" normalizeH="0" baseline="0" noProof="0" dirty="0">
                <a:ln>
                  <a:noFill/>
                </a:ln>
                <a:solidFill>
                  <a:srgbClr val="472C75"/>
                </a:solidFill>
                <a:effectLst/>
                <a:uLnTx/>
                <a:uFillTx/>
                <a:latin typeface="Arial"/>
                <a:cs typeface="Arial"/>
                <a:sym typeface="Arial"/>
              </a:rPr>
              <a:t>Program of Study </a:t>
            </a:r>
          </a:p>
          <a:p>
            <a:pPr marL="514334" marR="0" lvl="0" indent="-342891" algn="l" defTabSz="914377" rtl="0" eaLnBrk="1" fontAlgn="auto" latinLnBrk="0" hangingPunct="1">
              <a:lnSpc>
                <a:spcPct val="90000"/>
              </a:lnSpc>
              <a:spcBef>
                <a:spcPts val="1067"/>
              </a:spcBef>
              <a:spcAft>
                <a:spcPts val="0"/>
              </a:spcAft>
              <a:buClr>
                <a:srgbClr val="472C75"/>
              </a:buClr>
              <a:buSzPct val="100000"/>
              <a:buFont typeface="+mj-lt"/>
              <a:buAutoNum type="arabicPeriod" startAt="12"/>
              <a:tabLst/>
              <a:defRPr/>
            </a:pPr>
            <a:r>
              <a:rPr kumimoji="0" lang="en-US" sz="2000" b="0" i="0" u="none" strike="noStrike" kern="0" cap="none" spc="0" normalizeH="0" baseline="0" noProof="0" dirty="0">
                <a:ln>
                  <a:noFill/>
                </a:ln>
                <a:solidFill>
                  <a:srgbClr val="472C75"/>
                </a:solidFill>
                <a:effectLst/>
                <a:uLnTx/>
                <a:uFillTx/>
                <a:latin typeface="Arial"/>
                <a:cs typeface="Arial"/>
                <a:sym typeface="Arial"/>
              </a:rPr>
              <a:t>Psychological Empowerment*</a:t>
            </a:r>
          </a:p>
          <a:p>
            <a:pPr marL="514334" marR="0" lvl="0" indent="-342891" algn="l" defTabSz="914377" rtl="0" eaLnBrk="1" fontAlgn="auto" latinLnBrk="0" hangingPunct="1">
              <a:lnSpc>
                <a:spcPct val="90000"/>
              </a:lnSpc>
              <a:spcBef>
                <a:spcPts val="1067"/>
              </a:spcBef>
              <a:spcAft>
                <a:spcPts val="0"/>
              </a:spcAft>
              <a:buClr>
                <a:srgbClr val="472C75"/>
              </a:buClr>
              <a:buSzPct val="100000"/>
              <a:buFont typeface="+mj-lt"/>
              <a:buAutoNum type="arabicPeriod" startAt="12"/>
              <a:tabLst/>
              <a:defRPr/>
            </a:pPr>
            <a:r>
              <a:rPr kumimoji="0" lang="en-US" sz="2000" b="0" i="0" u="none" strike="noStrike" kern="0" cap="none" spc="0" normalizeH="0" baseline="0" noProof="0" dirty="0">
                <a:ln>
                  <a:noFill/>
                </a:ln>
                <a:solidFill>
                  <a:srgbClr val="472C75"/>
                </a:solidFill>
                <a:effectLst/>
                <a:uLnTx/>
                <a:uFillTx/>
                <a:latin typeface="Arial"/>
                <a:cs typeface="Arial"/>
                <a:sym typeface="Arial"/>
              </a:rPr>
              <a:t>Self-Advocacy/Self-Determination</a:t>
            </a:r>
          </a:p>
          <a:p>
            <a:pPr marL="514334" marR="0" lvl="0" indent="-342891" algn="l" defTabSz="914377" rtl="0" eaLnBrk="1" fontAlgn="auto" latinLnBrk="0" hangingPunct="1">
              <a:lnSpc>
                <a:spcPct val="90000"/>
              </a:lnSpc>
              <a:spcBef>
                <a:spcPts val="1067"/>
              </a:spcBef>
              <a:spcAft>
                <a:spcPts val="0"/>
              </a:spcAft>
              <a:buClr>
                <a:srgbClr val="472C75"/>
              </a:buClr>
              <a:buSzPct val="100000"/>
              <a:buFont typeface="+mj-lt"/>
              <a:buAutoNum type="arabicPeriod" startAt="12"/>
              <a:tabLst/>
              <a:defRPr/>
            </a:pPr>
            <a:r>
              <a:rPr kumimoji="0" lang="en-US" sz="2000" b="0" i="0" u="none" strike="noStrike" kern="0" cap="none" spc="0" normalizeH="0" baseline="0" noProof="0" dirty="0">
                <a:ln>
                  <a:noFill/>
                </a:ln>
                <a:solidFill>
                  <a:srgbClr val="472C75"/>
                </a:solidFill>
                <a:effectLst/>
                <a:uLnTx/>
                <a:uFillTx/>
                <a:latin typeface="Arial"/>
                <a:cs typeface="Arial"/>
                <a:sym typeface="Arial"/>
              </a:rPr>
              <a:t>Self-Care/Independent Living</a:t>
            </a:r>
          </a:p>
          <a:p>
            <a:pPr marL="514334" marR="0" lvl="0" indent="-342891" algn="l" defTabSz="914377" rtl="0" eaLnBrk="1" fontAlgn="auto" latinLnBrk="0" hangingPunct="1">
              <a:lnSpc>
                <a:spcPct val="90000"/>
              </a:lnSpc>
              <a:spcBef>
                <a:spcPts val="1067"/>
              </a:spcBef>
              <a:spcAft>
                <a:spcPts val="0"/>
              </a:spcAft>
              <a:buClr>
                <a:srgbClr val="472C75"/>
              </a:buClr>
              <a:buSzPct val="100000"/>
              <a:buFont typeface="+mj-lt"/>
              <a:buAutoNum type="arabicPeriod" startAt="12"/>
              <a:tabLst/>
              <a:defRPr/>
            </a:pPr>
            <a:r>
              <a:rPr kumimoji="0" lang="en-US" sz="2000" b="0" i="0" u="none" strike="noStrike" kern="0" cap="none" spc="0" normalizeH="0" baseline="0" noProof="0" dirty="0">
                <a:ln>
                  <a:noFill/>
                </a:ln>
                <a:solidFill>
                  <a:srgbClr val="472C75"/>
                </a:solidFill>
                <a:effectLst/>
                <a:uLnTx/>
                <a:uFillTx/>
                <a:latin typeface="Arial"/>
                <a:cs typeface="Arial"/>
                <a:sym typeface="Arial"/>
              </a:rPr>
              <a:t>Self-Realization*</a:t>
            </a:r>
          </a:p>
          <a:p>
            <a:pPr marL="514334" marR="0" lvl="0" indent="-342891" algn="l" defTabSz="914377" rtl="0" eaLnBrk="1" fontAlgn="auto" latinLnBrk="0" hangingPunct="1">
              <a:lnSpc>
                <a:spcPct val="90000"/>
              </a:lnSpc>
              <a:spcBef>
                <a:spcPts val="1067"/>
              </a:spcBef>
              <a:spcAft>
                <a:spcPts val="0"/>
              </a:spcAft>
              <a:buClr>
                <a:srgbClr val="472C75"/>
              </a:buClr>
              <a:buSzPct val="100000"/>
              <a:buFont typeface="+mj-lt"/>
              <a:buAutoNum type="arabicPeriod" startAt="12"/>
              <a:tabLst/>
              <a:defRPr/>
            </a:pPr>
            <a:r>
              <a:rPr kumimoji="0" lang="en-US" sz="2000" b="0" i="0" u="none" strike="noStrike" kern="0" cap="none" spc="0" normalizeH="0" baseline="0" noProof="0" dirty="0">
                <a:ln>
                  <a:noFill/>
                </a:ln>
                <a:solidFill>
                  <a:srgbClr val="472C75"/>
                </a:solidFill>
                <a:effectLst/>
                <a:uLnTx/>
                <a:uFillTx/>
                <a:latin typeface="Arial"/>
                <a:cs typeface="Arial"/>
                <a:sym typeface="Arial"/>
              </a:rPr>
              <a:t>Social Skills</a:t>
            </a:r>
          </a:p>
          <a:p>
            <a:pPr marL="514334" marR="0" lvl="0" indent="-342891" algn="l" defTabSz="914377" rtl="0" eaLnBrk="1" fontAlgn="auto" latinLnBrk="0" hangingPunct="1">
              <a:lnSpc>
                <a:spcPct val="90000"/>
              </a:lnSpc>
              <a:spcBef>
                <a:spcPts val="1067"/>
              </a:spcBef>
              <a:spcAft>
                <a:spcPts val="0"/>
              </a:spcAft>
              <a:buClr>
                <a:srgbClr val="472C75"/>
              </a:buClr>
              <a:buSzPct val="100000"/>
              <a:buFont typeface="+mj-lt"/>
              <a:buAutoNum type="arabicPeriod" startAt="12"/>
              <a:tabLst/>
              <a:defRPr/>
            </a:pPr>
            <a:r>
              <a:rPr kumimoji="0" lang="en-US" sz="2000" b="0" i="0" u="none" strike="noStrike" kern="0" cap="none" spc="0" normalizeH="0" baseline="0" noProof="0" dirty="0">
                <a:ln>
                  <a:noFill/>
                </a:ln>
                <a:solidFill>
                  <a:srgbClr val="472C75"/>
                </a:solidFill>
                <a:effectLst/>
                <a:uLnTx/>
                <a:uFillTx/>
                <a:latin typeface="Arial"/>
                <a:cs typeface="Arial"/>
                <a:sym typeface="Arial"/>
              </a:rPr>
              <a:t>Student Support</a:t>
            </a:r>
          </a:p>
          <a:p>
            <a:pPr marL="514334" marR="0" lvl="0" indent="-342891" algn="l" defTabSz="914377" rtl="0" eaLnBrk="1" fontAlgn="auto" latinLnBrk="0" hangingPunct="1">
              <a:lnSpc>
                <a:spcPct val="90000"/>
              </a:lnSpc>
              <a:spcBef>
                <a:spcPts val="1067"/>
              </a:spcBef>
              <a:spcAft>
                <a:spcPts val="0"/>
              </a:spcAft>
              <a:buClr>
                <a:srgbClr val="472C75"/>
              </a:buClr>
              <a:buSzPct val="100000"/>
              <a:buFont typeface="+mj-lt"/>
              <a:buAutoNum type="arabicPeriod" startAt="12"/>
              <a:tabLst/>
              <a:defRPr/>
            </a:pPr>
            <a:r>
              <a:rPr kumimoji="0" lang="en-US" sz="2000" b="0" i="0" u="none" strike="noStrike" kern="0" cap="none" spc="0" normalizeH="0" baseline="0" noProof="0" dirty="0">
                <a:ln>
                  <a:noFill/>
                </a:ln>
                <a:solidFill>
                  <a:srgbClr val="472C75"/>
                </a:solidFill>
                <a:effectLst/>
                <a:uLnTx/>
                <a:uFillTx/>
                <a:latin typeface="Arial"/>
                <a:cs typeface="Arial"/>
                <a:sym typeface="Arial"/>
              </a:rPr>
              <a:t>Technology Skills*</a:t>
            </a:r>
          </a:p>
          <a:p>
            <a:pPr marL="514334" marR="0" lvl="0" indent="-342891" algn="l" defTabSz="914377" rtl="0" eaLnBrk="1" fontAlgn="auto" latinLnBrk="0" hangingPunct="1">
              <a:lnSpc>
                <a:spcPct val="90000"/>
              </a:lnSpc>
              <a:spcBef>
                <a:spcPts val="1067"/>
              </a:spcBef>
              <a:spcAft>
                <a:spcPts val="0"/>
              </a:spcAft>
              <a:buClr>
                <a:srgbClr val="472C75"/>
              </a:buClr>
              <a:buSzPct val="100000"/>
              <a:buFont typeface="+mj-lt"/>
              <a:buAutoNum type="arabicPeriod" startAt="12"/>
              <a:tabLst/>
              <a:defRPr/>
            </a:pPr>
            <a:r>
              <a:rPr kumimoji="0" lang="en-US" sz="2000" b="0" i="0" u="none" strike="noStrike" kern="0" cap="none" spc="0" normalizeH="0" baseline="0" noProof="0" dirty="0">
                <a:ln>
                  <a:noFill/>
                </a:ln>
                <a:solidFill>
                  <a:srgbClr val="472C75"/>
                </a:solidFill>
                <a:effectLst/>
                <a:uLnTx/>
                <a:uFillTx/>
                <a:latin typeface="Arial"/>
                <a:cs typeface="Arial"/>
                <a:sym typeface="Arial"/>
              </a:rPr>
              <a:t>Transition Program</a:t>
            </a:r>
          </a:p>
          <a:p>
            <a:pPr marL="514334" marR="0" lvl="0" indent="-342891" algn="l" defTabSz="914377" rtl="0" eaLnBrk="1" fontAlgn="auto" latinLnBrk="0" hangingPunct="1">
              <a:lnSpc>
                <a:spcPct val="90000"/>
              </a:lnSpc>
              <a:spcBef>
                <a:spcPts val="1067"/>
              </a:spcBef>
              <a:spcAft>
                <a:spcPts val="0"/>
              </a:spcAft>
              <a:buClr>
                <a:srgbClr val="472C75"/>
              </a:buClr>
              <a:buSzPct val="100000"/>
              <a:buFont typeface="+mj-lt"/>
              <a:buAutoNum type="arabicPeriod" startAt="12"/>
              <a:tabLst/>
              <a:defRPr/>
            </a:pPr>
            <a:r>
              <a:rPr kumimoji="0" lang="en-US" sz="2000" b="0" i="0" u="none" strike="noStrike" kern="0" cap="none" spc="0" normalizeH="0" baseline="0" noProof="0" dirty="0">
                <a:ln>
                  <a:noFill/>
                </a:ln>
                <a:solidFill>
                  <a:srgbClr val="472C75"/>
                </a:solidFill>
                <a:effectLst/>
                <a:uLnTx/>
                <a:uFillTx/>
                <a:latin typeface="Arial"/>
                <a:cs typeface="Arial"/>
                <a:sym typeface="Arial"/>
              </a:rPr>
              <a:t>Travel Skills*</a:t>
            </a:r>
          </a:p>
          <a:p>
            <a:pPr marL="514334" marR="0" lvl="0" indent="-342891" algn="l" defTabSz="914377" rtl="0" eaLnBrk="1" fontAlgn="auto" latinLnBrk="0" hangingPunct="1">
              <a:lnSpc>
                <a:spcPct val="90000"/>
              </a:lnSpc>
              <a:spcBef>
                <a:spcPts val="1067"/>
              </a:spcBef>
              <a:spcAft>
                <a:spcPts val="0"/>
              </a:spcAft>
              <a:buClr>
                <a:srgbClr val="472C75"/>
              </a:buClr>
              <a:buSzPct val="100000"/>
              <a:buFont typeface="+mj-lt"/>
              <a:buAutoNum type="arabicPeriod" startAt="12"/>
              <a:tabLst/>
              <a:defRPr/>
            </a:pPr>
            <a:r>
              <a:rPr kumimoji="0" lang="en-US" sz="2000" b="0" i="0" u="none" strike="noStrike" kern="0" cap="none" spc="0" normalizeH="0" baseline="0" noProof="0" dirty="0">
                <a:ln>
                  <a:noFill/>
                </a:ln>
                <a:solidFill>
                  <a:srgbClr val="472C75"/>
                </a:solidFill>
                <a:effectLst/>
                <a:uLnTx/>
                <a:uFillTx/>
                <a:latin typeface="Arial"/>
                <a:cs typeface="Arial"/>
                <a:sym typeface="Arial"/>
              </a:rPr>
              <a:t>Work Study </a:t>
            </a:r>
          </a:p>
          <a:p>
            <a:pPr marL="514334" marR="0" lvl="0" indent="-342891" algn="l" defTabSz="914377" rtl="0" eaLnBrk="1" fontAlgn="auto" latinLnBrk="0" hangingPunct="1">
              <a:lnSpc>
                <a:spcPct val="90000"/>
              </a:lnSpc>
              <a:spcBef>
                <a:spcPts val="1067"/>
              </a:spcBef>
              <a:spcAft>
                <a:spcPts val="0"/>
              </a:spcAft>
              <a:buClr>
                <a:srgbClr val="472C75"/>
              </a:buClr>
              <a:buSzPct val="100000"/>
              <a:buFont typeface="+mj-lt"/>
              <a:buAutoNum type="arabicPeriod" startAt="12"/>
              <a:tabLst/>
              <a:defRPr/>
            </a:pPr>
            <a:r>
              <a:rPr kumimoji="0" lang="en-US" sz="2000" b="0" i="0" u="none" strike="noStrike" kern="0" cap="none" spc="0" normalizeH="0" baseline="0" noProof="0" dirty="0">
                <a:ln>
                  <a:noFill/>
                </a:ln>
                <a:solidFill>
                  <a:srgbClr val="472C75"/>
                </a:solidFill>
                <a:effectLst/>
                <a:uLnTx/>
                <a:uFillTx/>
                <a:latin typeface="Arial"/>
                <a:cs typeface="Arial"/>
                <a:sym typeface="Arial"/>
              </a:rPr>
              <a:t>Youth Autonomy/Decision Making*</a:t>
            </a:r>
          </a:p>
        </p:txBody>
      </p:sp>
      <p:sp>
        <p:nvSpPr>
          <p:cNvPr id="9" name="TextBox 8">
            <a:extLst>
              <a:ext uri="{FF2B5EF4-FFF2-40B4-BE49-F238E27FC236}">
                <a16:creationId xmlns:a16="http://schemas.microsoft.com/office/drawing/2014/main" id="{B94DB271-A421-A1C7-3A2D-672427E0817C}"/>
              </a:ext>
            </a:extLst>
          </p:cNvPr>
          <p:cNvSpPr txBox="1"/>
          <p:nvPr/>
        </p:nvSpPr>
        <p:spPr>
          <a:xfrm>
            <a:off x="7102630" y="6280780"/>
            <a:ext cx="3891644" cy="2540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dirty="0">
                <a:ln>
                  <a:noFill/>
                </a:ln>
                <a:solidFill>
                  <a:prstClr val="black"/>
                </a:solidFill>
                <a:effectLst/>
                <a:uLnTx/>
                <a:uFillTx/>
                <a:latin typeface="Aptos" panose="02110004020202020204"/>
                <a:ea typeface="+mn-ea"/>
                <a:cs typeface="+mn-cs"/>
              </a:rPr>
              <a:t>Note:  * newest predictors; to be defined</a:t>
            </a:r>
          </a:p>
        </p:txBody>
      </p:sp>
      <p:sp>
        <p:nvSpPr>
          <p:cNvPr id="5" name="Slide Number Placeholder 4">
            <a:extLst>
              <a:ext uri="{FF2B5EF4-FFF2-40B4-BE49-F238E27FC236}">
                <a16:creationId xmlns:a16="http://schemas.microsoft.com/office/drawing/2014/main" id="{814D8238-3FB8-9D88-C813-3E9A872C584E}"/>
              </a:ext>
            </a:extLst>
          </p:cNvPr>
          <p:cNvSpPr>
            <a:spLocks noGrp="1"/>
          </p:cNvSpPr>
          <p:nvPr>
            <p:ph type="sldNum" sz="quarter" idx="12"/>
          </p:nvPr>
        </p:nvSpPr>
        <p:spPr/>
        <p:txBody>
          <a:bodyPr/>
          <a:lstStyle/>
          <a:p>
            <a:fld id="{C58A48C9-2711-48EB-BD8E-2BFD34AD23C5}" type="slidenum">
              <a:rPr lang="en-US" smtClean="0"/>
              <a:t>50</a:t>
            </a:fld>
            <a:endParaRPr lang="en-US" dirty="0"/>
          </a:p>
        </p:txBody>
      </p:sp>
      <p:sp>
        <p:nvSpPr>
          <p:cNvPr id="6" name="Footer Placeholder 5">
            <a:extLst>
              <a:ext uri="{FF2B5EF4-FFF2-40B4-BE49-F238E27FC236}">
                <a16:creationId xmlns:a16="http://schemas.microsoft.com/office/drawing/2014/main" id="{E339FAA6-7DA6-4E28-0F5B-0833E8CACBF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7444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96CE6-45A4-5561-54F4-746B00FC0F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DDB15-559E-26CC-DF29-5AEACE77112C}"/>
              </a:ext>
            </a:extLst>
          </p:cNvPr>
          <p:cNvSpPr>
            <a:spLocks noGrp="1"/>
          </p:cNvSpPr>
          <p:nvPr>
            <p:ph type="title"/>
          </p:nvPr>
        </p:nvSpPr>
        <p:spPr>
          <a:xfrm>
            <a:off x="1930400" y="365125"/>
            <a:ext cx="9423400" cy="1325563"/>
          </a:xfrm>
        </p:spPr>
        <p:txBody>
          <a:bodyPr/>
          <a:lstStyle/>
          <a:p>
            <a:r>
              <a:rPr lang="en-US" b="1" dirty="0"/>
              <a:t>Tell your PSO data story regarding response rates and representation: </a:t>
            </a:r>
            <a:endParaRPr lang="en-US" dirty="0"/>
          </a:p>
        </p:txBody>
      </p:sp>
      <p:sp>
        <p:nvSpPr>
          <p:cNvPr id="3" name="Content Placeholder 2">
            <a:extLst>
              <a:ext uri="{FF2B5EF4-FFF2-40B4-BE49-F238E27FC236}">
                <a16:creationId xmlns:a16="http://schemas.microsoft.com/office/drawing/2014/main" id="{EC57FA64-D29E-AA96-0CEE-62703BC58FC0}"/>
              </a:ext>
            </a:extLst>
          </p:cNvPr>
          <p:cNvSpPr>
            <a:spLocks noGrp="1"/>
          </p:cNvSpPr>
          <p:nvPr>
            <p:ph idx="1"/>
          </p:nvPr>
        </p:nvSpPr>
        <p:spPr>
          <a:xfrm>
            <a:off x="838200" y="2492477"/>
            <a:ext cx="10515600" cy="3784144"/>
          </a:xfrm>
        </p:spPr>
        <p:txBody>
          <a:bodyPr>
            <a:normAutofit/>
          </a:bodyPr>
          <a:lstStyle/>
          <a:p>
            <a:pPr marL="0" lvl="1" indent="0">
              <a:buNone/>
            </a:pPr>
            <a:r>
              <a:rPr lang="en-US" sz="2000" dirty="0"/>
              <a:t>In 2022-23, we had </a:t>
            </a:r>
            <a:r>
              <a:rPr lang="en-US" sz="2000" dirty="0">
                <a:highlight>
                  <a:srgbClr val="FFFF00"/>
                </a:highlight>
              </a:rPr>
              <a:t>&lt;number&gt; </a:t>
            </a:r>
            <a:r>
              <a:rPr lang="en-US" sz="2000" dirty="0"/>
              <a:t>former students eligible for the PSO Follow-Up Interview. Of these, </a:t>
            </a:r>
            <a:r>
              <a:rPr lang="en-US" sz="2000" dirty="0">
                <a:highlight>
                  <a:srgbClr val="FFFF00"/>
                </a:highlight>
              </a:rPr>
              <a:t>&lt;number, percent&gt; </a:t>
            </a:r>
            <a:r>
              <a:rPr lang="en-US" sz="2000" dirty="0"/>
              <a:t>completed the interviews for a response rate of &lt;percent&gt;. This response rate is </a:t>
            </a:r>
            <a:r>
              <a:rPr lang="en-US" sz="2000" dirty="0">
                <a:highlight>
                  <a:srgbClr val="FFFF00"/>
                </a:highlight>
              </a:rPr>
              <a:t>&lt;higher/lower&gt; </a:t>
            </a:r>
            <a:r>
              <a:rPr lang="en-US" sz="2000" dirty="0"/>
              <a:t>than the state’s rate </a:t>
            </a:r>
            <a:r>
              <a:rPr lang="en-US" sz="2000" dirty="0">
                <a:highlight>
                  <a:srgbClr val="FFFF00"/>
                </a:highlight>
              </a:rPr>
              <a:t>of &lt;X percent&gt;</a:t>
            </a:r>
            <a:r>
              <a:rPr lang="en-US" sz="2000" dirty="0"/>
              <a:t> and </a:t>
            </a:r>
            <a:r>
              <a:rPr lang="en-US" sz="2000" dirty="0">
                <a:highlight>
                  <a:srgbClr val="FFFF00"/>
                </a:highlight>
              </a:rPr>
              <a:t>&lt;higher/lower&gt; </a:t>
            </a:r>
            <a:r>
              <a:rPr lang="en-US" sz="2000" dirty="0"/>
              <a:t>than our response rate of </a:t>
            </a:r>
            <a:r>
              <a:rPr lang="en-US" sz="2000" dirty="0">
                <a:highlight>
                  <a:srgbClr val="FFFF00"/>
                </a:highlight>
              </a:rPr>
              <a:t>&lt;percent&gt; </a:t>
            </a:r>
            <a:r>
              <a:rPr lang="en-US" sz="2000" dirty="0"/>
              <a:t>for students who left school in 2021-22. Our PSO data </a:t>
            </a:r>
            <a:r>
              <a:rPr lang="en-US" sz="2000" dirty="0">
                <a:highlight>
                  <a:srgbClr val="FFFF00"/>
                </a:highlight>
              </a:rPr>
              <a:t>&lt;are/are not&gt; </a:t>
            </a:r>
            <a:r>
              <a:rPr lang="en-US" sz="2000" dirty="0"/>
              <a:t>representative of students based on </a:t>
            </a:r>
            <a:r>
              <a:rPr lang="en-US" sz="2000" dirty="0">
                <a:highlight>
                  <a:srgbClr val="FFFF00"/>
                </a:highlight>
              </a:rPr>
              <a:t>&lt;race/ethnicity, gender, disability, geographic location, exit method, and language&gt;. To raise our response rate, we could &lt;strategies&gt;. To increase representation from under-represented groups, we could &lt;strategies&gt;. </a:t>
            </a:r>
          </a:p>
          <a:p>
            <a:pPr marL="0" lvl="1" indent="0">
              <a:buNone/>
            </a:pPr>
            <a:endParaRPr lang="en-US" sz="2000" dirty="0">
              <a:highlight>
                <a:srgbClr val="FFFF00"/>
              </a:highlight>
            </a:endParaRPr>
          </a:p>
        </p:txBody>
      </p:sp>
      <p:sp>
        <p:nvSpPr>
          <p:cNvPr id="5" name="Slide Number Placeholder 4">
            <a:extLst>
              <a:ext uri="{FF2B5EF4-FFF2-40B4-BE49-F238E27FC236}">
                <a16:creationId xmlns:a16="http://schemas.microsoft.com/office/drawing/2014/main" id="{E720A0D3-8AFF-52B5-6D39-5C05B88FE88F}"/>
              </a:ext>
            </a:extLst>
          </p:cNvPr>
          <p:cNvSpPr>
            <a:spLocks noGrp="1"/>
          </p:cNvSpPr>
          <p:nvPr>
            <p:ph type="sldNum" sz="quarter" idx="12"/>
          </p:nvPr>
        </p:nvSpPr>
        <p:spPr/>
        <p:txBody>
          <a:bodyPr/>
          <a:lstStyle/>
          <a:p>
            <a:fld id="{C58A48C9-2711-48EB-BD8E-2BFD34AD23C5}" type="slidenum">
              <a:rPr lang="en-US" smtClean="0"/>
              <a:t>51</a:t>
            </a:fld>
            <a:endParaRPr lang="en-US" dirty="0"/>
          </a:p>
        </p:txBody>
      </p:sp>
    </p:spTree>
    <p:extLst>
      <p:ext uri="{BB962C8B-B14F-4D97-AF65-F5344CB8AC3E}">
        <p14:creationId xmlns:p14="http://schemas.microsoft.com/office/powerpoint/2010/main" val="107500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AEB77-8BE1-4F32-B584-8E643A47632A}"/>
              </a:ext>
            </a:extLst>
          </p:cNvPr>
          <p:cNvSpPr>
            <a:spLocks noGrp="1"/>
          </p:cNvSpPr>
          <p:nvPr>
            <p:ph type="title"/>
          </p:nvPr>
        </p:nvSpPr>
        <p:spPr>
          <a:xfrm>
            <a:off x="1835727" y="0"/>
            <a:ext cx="10515600" cy="1325563"/>
          </a:xfrm>
        </p:spPr>
        <p:txBody>
          <a:bodyPr/>
          <a:lstStyle/>
          <a:p>
            <a:r>
              <a:rPr lang="en-US" dirty="0"/>
              <a:t>Indicator 14: Post-School Outcomes </a:t>
            </a:r>
          </a:p>
        </p:txBody>
      </p:sp>
      <p:sp>
        <p:nvSpPr>
          <p:cNvPr id="4" name="Content Placeholder 3">
            <a:extLst>
              <a:ext uri="{FF2B5EF4-FFF2-40B4-BE49-F238E27FC236}">
                <a16:creationId xmlns:a16="http://schemas.microsoft.com/office/drawing/2014/main" id="{AD5FD4F1-BB90-4645-A13E-2D27F8C114C0}"/>
              </a:ext>
            </a:extLst>
          </p:cNvPr>
          <p:cNvSpPr txBox="1">
            <a:spLocks noGrp="1"/>
          </p:cNvSpPr>
          <p:nvPr>
            <p:ph idx="1"/>
          </p:nvPr>
        </p:nvSpPr>
        <p:spPr>
          <a:xfrm>
            <a:off x="838200" y="1586917"/>
            <a:ext cx="10515600" cy="3894399"/>
          </a:xfrm>
          <a:prstGeom prst="rect">
            <a:avLst/>
          </a:prstGeom>
          <a:noFill/>
        </p:spPr>
        <p:txBody>
          <a:bodyPr wrap="square" rtlCol="0">
            <a:spAutoFit/>
          </a:bodyPr>
          <a:lstStyle/>
          <a:p>
            <a:r>
              <a:rPr lang="en-US" sz="3200" dirty="0"/>
              <a:t>Federal Reporting Requirement since 2006</a:t>
            </a:r>
          </a:p>
          <a:p>
            <a:r>
              <a:rPr lang="en-US" sz="3200" dirty="0"/>
              <a:t>1 of 17 Indicators used to measure of how well states fulfil the purpose of IDEA: </a:t>
            </a:r>
          </a:p>
          <a:p>
            <a:pPr marL="0" indent="0" algn="ctr">
              <a:buNone/>
            </a:pPr>
            <a:r>
              <a:rPr lang="en-US" sz="3200" dirty="0"/>
              <a:t>To ensure that all children with disabilities have available to them a free appropriate public education that emphasizes special education and related services designed to meet their unique needs and </a:t>
            </a:r>
            <a:r>
              <a:rPr lang="en-US" sz="3200" b="1" i="1" dirty="0">
                <a:solidFill>
                  <a:schemeClr val="accent1"/>
                </a:solidFill>
              </a:rPr>
              <a:t>prepare them for further education, employment, and independent living. </a:t>
            </a:r>
            <a:endParaRPr lang="en-US" sz="3200" dirty="0"/>
          </a:p>
        </p:txBody>
      </p:sp>
      <p:sp>
        <p:nvSpPr>
          <p:cNvPr id="5" name="Slide Number Placeholder 4">
            <a:extLst>
              <a:ext uri="{FF2B5EF4-FFF2-40B4-BE49-F238E27FC236}">
                <a16:creationId xmlns:a16="http://schemas.microsoft.com/office/drawing/2014/main" id="{3BB4DF27-CAF3-5F18-4FA0-F6551074B69B}"/>
              </a:ext>
            </a:extLst>
          </p:cNvPr>
          <p:cNvSpPr>
            <a:spLocks noGrp="1"/>
          </p:cNvSpPr>
          <p:nvPr>
            <p:ph type="sldNum" sz="quarter" idx="12"/>
          </p:nvPr>
        </p:nvSpPr>
        <p:spPr>
          <a:xfrm>
            <a:off x="8971845" y="6107994"/>
            <a:ext cx="2743200" cy="365125"/>
          </a:xfrm>
        </p:spPr>
        <p:txBody>
          <a:bodyPr/>
          <a:lstStyle/>
          <a:p>
            <a:fld id="{C58A48C9-2711-48EB-BD8E-2BFD34AD23C5}" type="slidenum">
              <a:rPr lang="en-US" smtClean="0"/>
              <a:t>6</a:t>
            </a:fld>
            <a:endParaRPr lang="en-US" dirty="0"/>
          </a:p>
        </p:txBody>
      </p:sp>
      <p:sp>
        <p:nvSpPr>
          <p:cNvPr id="6" name="Footer Placeholder 5">
            <a:extLst>
              <a:ext uri="{FF2B5EF4-FFF2-40B4-BE49-F238E27FC236}">
                <a16:creationId xmlns:a16="http://schemas.microsoft.com/office/drawing/2014/main" id="{8496269A-85AE-BA93-F8DD-CDD7D0EDDB7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234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1359-9D06-1576-84D7-356CC66BDDBF}"/>
              </a:ext>
            </a:extLst>
          </p:cNvPr>
          <p:cNvSpPr>
            <a:spLocks noGrp="1"/>
          </p:cNvSpPr>
          <p:nvPr>
            <p:ph type="title"/>
          </p:nvPr>
        </p:nvSpPr>
        <p:spPr>
          <a:xfrm>
            <a:off x="1925780" y="365125"/>
            <a:ext cx="10030692" cy="1325563"/>
          </a:xfrm>
        </p:spPr>
        <p:txBody>
          <a:bodyPr/>
          <a:lstStyle/>
          <a:p>
            <a:r>
              <a:rPr lang="en-US" dirty="0"/>
              <a:t>Post-School Outcome (Indicator 14) Data</a:t>
            </a:r>
          </a:p>
        </p:txBody>
      </p:sp>
      <p:sp>
        <p:nvSpPr>
          <p:cNvPr id="3" name="Content Placeholder 2">
            <a:extLst>
              <a:ext uri="{FF2B5EF4-FFF2-40B4-BE49-F238E27FC236}">
                <a16:creationId xmlns:a16="http://schemas.microsoft.com/office/drawing/2014/main" id="{20479541-6D2B-73A7-DF4B-33D47D1D28EE}"/>
              </a:ext>
            </a:extLst>
          </p:cNvPr>
          <p:cNvSpPr>
            <a:spLocks noGrp="1"/>
          </p:cNvSpPr>
          <p:nvPr>
            <p:ph idx="1"/>
          </p:nvPr>
        </p:nvSpPr>
        <p:spPr/>
        <p:txBody>
          <a:bodyPr>
            <a:normAutofit fontScale="92500" lnSpcReduction="20000"/>
          </a:bodyPr>
          <a:lstStyle/>
          <a:p>
            <a:pPr marL="0" indent="0" algn="l">
              <a:spcAft>
                <a:spcPts val="2400"/>
              </a:spcAft>
              <a:buNone/>
            </a:pPr>
            <a:r>
              <a:rPr lang="en-US" dirty="0"/>
              <a:t>The PSO collection measures </a:t>
            </a:r>
            <a:r>
              <a:rPr lang="en-US" dirty="0">
                <a:solidFill>
                  <a:srgbClr val="2C4943"/>
                </a:solidFill>
                <a:latin typeface="Roboto Flex"/>
              </a:rPr>
              <a:t>the p</a:t>
            </a:r>
            <a:r>
              <a:rPr lang="en-US" b="0" i="0" dirty="0">
                <a:solidFill>
                  <a:srgbClr val="2C4943"/>
                </a:solidFill>
                <a:effectLst/>
                <a:latin typeface="Roboto Flex"/>
              </a:rPr>
              <a:t>ercent of youth who are no longer in secondary school, had IEPs in effect at the time they left school, and were:</a:t>
            </a:r>
          </a:p>
          <a:p>
            <a:pPr algn="l">
              <a:spcAft>
                <a:spcPts val="2400"/>
              </a:spcAft>
            </a:pPr>
            <a:r>
              <a:rPr lang="en-US" b="0" i="0" dirty="0">
                <a:solidFill>
                  <a:srgbClr val="2C4943"/>
                </a:solidFill>
                <a:effectLst/>
                <a:latin typeface="Roboto Flex"/>
              </a:rPr>
              <a:t>Enrolled in higher education within one year of leaving high school.</a:t>
            </a:r>
          </a:p>
          <a:p>
            <a:pPr algn="l">
              <a:spcAft>
                <a:spcPts val="2400"/>
              </a:spcAft>
            </a:pPr>
            <a:r>
              <a:rPr lang="en-US" b="0" i="0" dirty="0">
                <a:solidFill>
                  <a:srgbClr val="2C4943"/>
                </a:solidFill>
                <a:effectLst/>
                <a:latin typeface="Roboto Flex"/>
              </a:rPr>
              <a:t>Enrolled in higher education or competitively employed within one year of leaving high school.</a:t>
            </a:r>
          </a:p>
          <a:p>
            <a:pPr algn="l">
              <a:spcAft>
                <a:spcPts val="2400"/>
              </a:spcAft>
            </a:pPr>
            <a:r>
              <a:rPr lang="en-US" b="0" i="0" dirty="0">
                <a:solidFill>
                  <a:srgbClr val="2C4943"/>
                </a:solidFill>
                <a:effectLst/>
                <a:latin typeface="Roboto Flex"/>
              </a:rPr>
              <a:t>Enrolled in higher education or in some other postsecondary education or training program; or competitively employed or in some other employment within one year of leaving high school. </a:t>
            </a:r>
          </a:p>
          <a:p>
            <a:endParaRPr lang="en-US" dirty="0"/>
          </a:p>
        </p:txBody>
      </p:sp>
      <p:sp>
        <p:nvSpPr>
          <p:cNvPr id="5" name="Slide Number Placeholder 4">
            <a:extLst>
              <a:ext uri="{FF2B5EF4-FFF2-40B4-BE49-F238E27FC236}">
                <a16:creationId xmlns:a16="http://schemas.microsoft.com/office/drawing/2014/main" id="{85C93B0B-7BEC-B688-156D-0FCE012D8525}"/>
              </a:ext>
            </a:extLst>
          </p:cNvPr>
          <p:cNvSpPr>
            <a:spLocks noGrp="1"/>
          </p:cNvSpPr>
          <p:nvPr>
            <p:ph type="sldNum" sz="quarter" idx="12"/>
          </p:nvPr>
        </p:nvSpPr>
        <p:spPr>
          <a:xfrm>
            <a:off x="9028289" y="6127750"/>
            <a:ext cx="2743200" cy="365125"/>
          </a:xfrm>
        </p:spPr>
        <p:txBody>
          <a:bodyPr/>
          <a:lstStyle/>
          <a:p>
            <a:fld id="{C58A48C9-2711-48EB-BD8E-2BFD34AD23C5}" type="slidenum">
              <a:rPr lang="en-US" smtClean="0"/>
              <a:t>7</a:t>
            </a:fld>
            <a:endParaRPr lang="en-US" dirty="0"/>
          </a:p>
        </p:txBody>
      </p:sp>
      <p:sp>
        <p:nvSpPr>
          <p:cNvPr id="6" name="Footer Placeholder 5">
            <a:extLst>
              <a:ext uri="{FF2B5EF4-FFF2-40B4-BE49-F238E27FC236}">
                <a16:creationId xmlns:a16="http://schemas.microsoft.com/office/drawing/2014/main" id="{FDB887B3-ACBE-5848-8F21-59ADBAC8BA7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5809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6979" y="69503"/>
            <a:ext cx="8237220" cy="980081"/>
          </a:xfrm>
        </p:spPr>
        <p:txBody>
          <a:bodyPr/>
          <a:lstStyle/>
          <a:p>
            <a:pPr algn="ctr"/>
            <a:r>
              <a:rPr lang="en-US" dirty="0"/>
              <a:t>Outcome Category Criteria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1923225"/>
              </p:ext>
            </p:extLst>
          </p:nvPr>
        </p:nvGraphicFramePr>
        <p:xfrm>
          <a:off x="3207895" y="891485"/>
          <a:ext cx="8237220" cy="5523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9118600" y="6099780"/>
            <a:ext cx="2743200" cy="365125"/>
          </a:xfrm>
        </p:spPr>
        <p:txBody>
          <a:bodyPr/>
          <a:lstStyle/>
          <a:p>
            <a:pPr>
              <a:defRPr/>
            </a:pPr>
            <a:fld id="{C8044204-AB0D-4E15-9C4E-690AEAE34529}" type="slidenum">
              <a:rPr lang="en-US" smtClean="0"/>
              <a:pPr>
                <a:defRPr/>
              </a:pPr>
              <a:t>8</a:t>
            </a:fld>
            <a:endParaRPr lang="en-US" dirty="0"/>
          </a:p>
        </p:txBody>
      </p:sp>
      <p:sp>
        <p:nvSpPr>
          <p:cNvPr id="7" name="Footer Placeholder 6">
            <a:extLst>
              <a:ext uri="{FF2B5EF4-FFF2-40B4-BE49-F238E27FC236}">
                <a16:creationId xmlns:a16="http://schemas.microsoft.com/office/drawing/2014/main" id="{6D5905B1-66B5-7952-0C8C-31102FB5F221}"/>
              </a:ext>
            </a:extLst>
          </p:cNvPr>
          <p:cNvSpPr>
            <a:spLocks noGrp="1"/>
          </p:cNvSpPr>
          <p:nvPr>
            <p:ph type="ftr" sz="quarter" idx="11"/>
          </p:nvPr>
        </p:nvSpPr>
        <p:spPr/>
        <p:txBody>
          <a:bodyPr/>
          <a:lstStyle/>
          <a:p>
            <a:endParaRPr lang="en-US" dirty="0"/>
          </a:p>
        </p:txBody>
      </p:sp>
      <p:sp>
        <p:nvSpPr>
          <p:cNvPr id="8" name="Text Placeholder 4">
            <a:extLst>
              <a:ext uri="{FF2B5EF4-FFF2-40B4-BE49-F238E27FC236}">
                <a16:creationId xmlns:a16="http://schemas.microsoft.com/office/drawing/2014/main" id="{95DF5075-450D-377D-4A48-3BA49D15EBA6}"/>
              </a:ext>
            </a:extLst>
          </p:cNvPr>
          <p:cNvSpPr txBox="1">
            <a:spLocks/>
          </p:cNvSpPr>
          <p:nvPr/>
        </p:nvSpPr>
        <p:spPr>
          <a:xfrm>
            <a:off x="132868" y="1871566"/>
            <a:ext cx="3245556" cy="2887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2"/>
                </a:solidFill>
              </a:rPr>
              <a:t>Former students not meeting these criteria are Not Engaged. </a:t>
            </a:r>
          </a:p>
          <a:p>
            <a:pPr>
              <a:buFontTx/>
              <a:buChar char="-"/>
            </a:pPr>
            <a:r>
              <a:rPr lang="en-US" sz="2400" dirty="0">
                <a:solidFill>
                  <a:schemeClr val="tx2"/>
                </a:solidFill>
              </a:rPr>
              <a:t>Did not attempt to work or enroll</a:t>
            </a:r>
          </a:p>
          <a:p>
            <a:pPr>
              <a:buFontTx/>
              <a:buChar char="-"/>
            </a:pPr>
            <a:r>
              <a:rPr lang="en-US" sz="2400" dirty="0">
                <a:solidFill>
                  <a:schemeClr val="tx2"/>
                </a:solidFill>
              </a:rPr>
              <a:t>Attempted, but did not meet the criteria </a:t>
            </a:r>
          </a:p>
        </p:txBody>
      </p:sp>
    </p:spTree>
    <p:extLst>
      <p:ext uri="{BB962C8B-B14F-4D97-AF65-F5344CB8AC3E}">
        <p14:creationId xmlns:p14="http://schemas.microsoft.com/office/powerpoint/2010/main" val="266391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1844573F-3BB5-5549-A8E5-38D69B10BCFA}"/>
                                            </p:graphicEl>
                                          </p:spTgt>
                                        </p:tgtEl>
                                        <p:attrNameLst>
                                          <p:attrName>style.visibility</p:attrName>
                                        </p:attrNameLst>
                                      </p:cBhvr>
                                      <p:to>
                                        <p:strVal val="visible"/>
                                      </p:to>
                                    </p:set>
                                    <p:animEffect transition="in" filter="fade">
                                      <p:cBhvr>
                                        <p:cTn id="7" dur="500"/>
                                        <p:tgtEl>
                                          <p:spTgt spid="6">
                                            <p:graphicEl>
                                              <a:dgm id="{1844573F-3BB5-5549-A8E5-38D69B10BCF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0ABC973B-BE4C-D944-9883-77F8197AF87D}"/>
                                            </p:graphicEl>
                                          </p:spTgt>
                                        </p:tgtEl>
                                        <p:attrNameLst>
                                          <p:attrName>style.visibility</p:attrName>
                                        </p:attrNameLst>
                                      </p:cBhvr>
                                      <p:to>
                                        <p:strVal val="visible"/>
                                      </p:to>
                                    </p:set>
                                    <p:animEffect transition="in" filter="fade">
                                      <p:cBhvr>
                                        <p:cTn id="12" dur="500"/>
                                        <p:tgtEl>
                                          <p:spTgt spid="6">
                                            <p:graphicEl>
                                              <a:dgm id="{0ABC973B-BE4C-D944-9883-77F8197AF87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757807EE-DFEF-DF48-AEEE-0FC433D9CED6}"/>
                                            </p:graphicEl>
                                          </p:spTgt>
                                        </p:tgtEl>
                                        <p:attrNameLst>
                                          <p:attrName>style.visibility</p:attrName>
                                        </p:attrNameLst>
                                      </p:cBhvr>
                                      <p:to>
                                        <p:strVal val="visible"/>
                                      </p:to>
                                    </p:set>
                                    <p:animEffect transition="in" filter="fade">
                                      <p:cBhvr>
                                        <p:cTn id="17" dur="500"/>
                                        <p:tgtEl>
                                          <p:spTgt spid="6">
                                            <p:graphicEl>
                                              <a:dgm id="{757807EE-DFEF-DF48-AEEE-0FC433D9CED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9313216E-2AD9-8844-AD10-949FE24D3F5C}"/>
                                            </p:graphicEl>
                                          </p:spTgt>
                                        </p:tgtEl>
                                        <p:attrNameLst>
                                          <p:attrName>style.visibility</p:attrName>
                                        </p:attrNameLst>
                                      </p:cBhvr>
                                      <p:to>
                                        <p:strVal val="visible"/>
                                      </p:to>
                                    </p:set>
                                    <p:animEffect transition="in" filter="fade">
                                      <p:cBhvr>
                                        <p:cTn id="22" dur="500"/>
                                        <p:tgtEl>
                                          <p:spTgt spid="6">
                                            <p:graphicEl>
                                              <a:dgm id="{9313216E-2AD9-8844-AD10-949FE24D3F5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47A41AF0-6E15-6947-882A-05D57EAD1AEA}"/>
                                            </p:graphicEl>
                                          </p:spTgt>
                                        </p:tgtEl>
                                        <p:attrNameLst>
                                          <p:attrName>style.visibility</p:attrName>
                                        </p:attrNameLst>
                                      </p:cBhvr>
                                      <p:to>
                                        <p:strVal val="visible"/>
                                      </p:to>
                                    </p:set>
                                    <p:animEffect transition="in" filter="fade">
                                      <p:cBhvr>
                                        <p:cTn id="27" dur="500"/>
                                        <p:tgtEl>
                                          <p:spTgt spid="6">
                                            <p:graphicEl>
                                              <a:dgm id="{47A41AF0-6E15-6947-882A-05D57EAD1AE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36088F09-5022-0D45-ACDA-D286298B911F}"/>
                                            </p:graphicEl>
                                          </p:spTgt>
                                        </p:tgtEl>
                                        <p:attrNameLst>
                                          <p:attrName>style.visibility</p:attrName>
                                        </p:attrNameLst>
                                      </p:cBhvr>
                                      <p:to>
                                        <p:strVal val="visible"/>
                                      </p:to>
                                    </p:set>
                                    <p:animEffect transition="in" filter="fade">
                                      <p:cBhvr>
                                        <p:cTn id="32" dur="500"/>
                                        <p:tgtEl>
                                          <p:spTgt spid="6">
                                            <p:graphicEl>
                                              <a:dgm id="{36088F09-5022-0D45-ACDA-D286298B911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91EE8B37-9981-D04F-BD5A-767D617A7440}"/>
                                            </p:graphicEl>
                                          </p:spTgt>
                                        </p:tgtEl>
                                        <p:attrNameLst>
                                          <p:attrName>style.visibility</p:attrName>
                                        </p:attrNameLst>
                                      </p:cBhvr>
                                      <p:to>
                                        <p:strVal val="visible"/>
                                      </p:to>
                                    </p:set>
                                    <p:animEffect transition="in" filter="fade">
                                      <p:cBhvr>
                                        <p:cTn id="37" dur="500"/>
                                        <p:tgtEl>
                                          <p:spTgt spid="6">
                                            <p:graphicEl>
                                              <a:dgm id="{91EE8B37-9981-D04F-BD5A-767D617A744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9B595601-9922-B442-835D-8F03AFC03C26}"/>
                                            </p:graphicEl>
                                          </p:spTgt>
                                        </p:tgtEl>
                                        <p:attrNameLst>
                                          <p:attrName>style.visibility</p:attrName>
                                        </p:attrNameLst>
                                      </p:cBhvr>
                                      <p:to>
                                        <p:strVal val="visible"/>
                                      </p:to>
                                    </p:set>
                                    <p:animEffect transition="in" filter="fade">
                                      <p:cBhvr>
                                        <p:cTn id="42" dur="500"/>
                                        <p:tgtEl>
                                          <p:spTgt spid="6">
                                            <p:graphicEl>
                                              <a:dgm id="{9B595601-9922-B442-835D-8F03AFC03C26}"/>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0B7D-A9EE-401A-90D8-D595CC64C3A8}"/>
              </a:ext>
            </a:extLst>
          </p:cNvPr>
          <p:cNvSpPr>
            <a:spLocks noGrp="1"/>
          </p:cNvSpPr>
          <p:nvPr>
            <p:ph type="title"/>
          </p:nvPr>
        </p:nvSpPr>
        <p:spPr>
          <a:xfrm>
            <a:off x="1808018" y="53078"/>
            <a:ext cx="9275618" cy="1325563"/>
          </a:xfrm>
        </p:spPr>
        <p:txBody>
          <a:bodyPr/>
          <a:lstStyle/>
          <a:p>
            <a:r>
              <a:rPr lang="en-US" dirty="0"/>
              <a:t>Oregon’s PSO Data Collection Methods</a:t>
            </a:r>
          </a:p>
        </p:txBody>
      </p:sp>
      <p:sp>
        <p:nvSpPr>
          <p:cNvPr id="3" name="Content Placeholder 2">
            <a:extLst>
              <a:ext uri="{FF2B5EF4-FFF2-40B4-BE49-F238E27FC236}">
                <a16:creationId xmlns:a16="http://schemas.microsoft.com/office/drawing/2014/main" id="{03A1261C-C3B4-43B3-BCFF-3C5A899EF80A}"/>
              </a:ext>
            </a:extLst>
          </p:cNvPr>
          <p:cNvSpPr>
            <a:spLocks noGrp="1"/>
          </p:cNvSpPr>
          <p:nvPr>
            <p:ph idx="1"/>
          </p:nvPr>
        </p:nvSpPr>
        <p:spPr>
          <a:xfrm>
            <a:off x="774290" y="1113602"/>
            <a:ext cx="10884309" cy="4981067"/>
          </a:xfrm>
        </p:spPr>
        <p:txBody>
          <a:bodyPr>
            <a:normAutofit fontScale="92500" lnSpcReduction="10000"/>
          </a:bodyPr>
          <a:lstStyle/>
          <a:p>
            <a:r>
              <a:rPr lang="en-US" b="1" dirty="0"/>
              <a:t>How</a:t>
            </a:r>
            <a:r>
              <a:rPr lang="en-US" dirty="0"/>
              <a:t>: Interviews recorded in the PSO 2.0 App</a:t>
            </a:r>
          </a:p>
          <a:p>
            <a:r>
              <a:rPr lang="en-US" b="1" dirty="0"/>
              <a:t>With Whom: </a:t>
            </a:r>
            <a:r>
              <a:rPr lang="en-US" dirty="0"/>
              <a:t>all former students (leavers or exiters) who have been out of school for at least 1-year:  </a:t>
            </a:r>
          </a:p>
          <a:p>
            <a:pPr lvl="1"/>
            <a:r>
              <a:rPr lang="en-US" dirty="0"/>
              <a:t>Graduated </a:t>
            </a:r>
          </a:p>
          <a:p>
            <a:pPr lvl="1"/>
            <a:r>
              <a:rPr lang="en-US" dirty="0"/>
              <a:t>Dropped-out</a:t>
            </a:r>
          </a:p>
          <a:p>
            <a:r>
              <a:rPr lang="en-US" b="1" dirty="0"/>
              <a:t>Interviews conducted by</a:t>
            </a:r>
            <a:r>
              <a:rPr lang="en-US" dirty="0"/>
              <a:t>: school personnel </a:t>
            </a:r>
          </a:p>
          <a:p>
            <a:pPr lvl="1"/>
            <a:r>
              <a:rPr lang="en-US" dirty="0"/>
              <a:t>31% Teacher – Specialist</a:t>
            </a:r>
          </a:p>
          <a:p>
            <a:pPr lvl="1"/>
            <a:r>
              <a:rPr lang="en-US" dirty="0"/>
              <a:t>27% Secretarial-Clerical Staff, Admin. Assistant, Program Support, Data Specialist</a:t>
            </a:r>
          </a:p>
          <a:p>
            <a:pPr lvl="1"/>
            <a:r>
              <a:rPr lang="en-US" dirty="0"/>
              <a:t>25% Specialist: YTP, Transition, Employment</a:t>
            </a:r>
          </a:p>
          <a:p>
            <a:pPr lvl="1"/>
            <a:r>
              <a:rPr lang="en-US" dirty="0"/>
              <a:t>13% Assistant:  Education, Instructional, Paraprofessional </a:t>
            </a:r>
          </a:p>
          <a:p>
            <a:pPr lvl="1"/>
            <a:r>
              <a:rPr lang="en-US" dirty="0"/>
              <a:t>4% Administrators </a:t>
            </a:r>
          </a:p>
          <a:p>
            <a:pPr lvl="1"/>
            <a:r>
              <a:rPr lang="en-US" dirty="0"/>
              <a:t>&lt;1% Other</a:t>
            </a:r>
          </a:p>
          <a:p>
            <a:r>
              <a:rPr lang="en-US" b="1" dirty="0"/>
              <a:t>When</a:t>
            </a:r>
            <a:r>
              <a:rPr lang="en-US" dirty="0"/>
              <a:t>: June – September</a:t>
            </a:r>
          </a:p>
          <a:p>
            <a:endParaRPr lang="en-US" dirty="0"/>
          </a:p>
        </p:txBody>
      </p:sp>
      <p:sp>
        <p:nvSpPr>
          <p:cNvPr id="5" name="TextBox 4">
            <a:extLst>
              <a:ext uri="{FF2B5EF4-FFF2-40B4-BE49-F238E27FC236}">
                <a16:creationId xmlns:a16="http://schemas.microsoft.com/office/drawing/2014/main" id="{A2B73A9E-4761-4CFC-A683-1EA8AE017965}"/>
              </a:ext>
            </a:extLst>
          </p:cNvPr>
          <p:cNvSpPr txBox="1"/>
          <p:nvPr/>
        </p:nvSpPr>
        <p:spPr>
          <a:xfrm>
            <a:off x="3562460" y="2129449"/>
            <a:ext cx="5506571"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Reached Maximum Age (aged-out)</a:t>
            </a:r>
          </a:p>
          <a:p>
            <a:pPr marL="285750" indent="-285750">
              <a:buFont typeface="Arial" panose="020B0604020202020204" pitchFamily="34" charset="0"/>
              <a:buChar char="•"/>
            </a:pPr>
            <a:r>
              <a:rPr lang="en-US" sz="2400" dirty="0"/>
              <a:t>Were Expected to Return, but did not </a:t>
            </a:r>
          </a:p>
        </p:txBody>
      </p:sp>
      <p:sp>
        <p:nvSpPr>
          <p:cNvPr id="6" name="Slide Number Placeholder 5">
            <a:extLst>
              <a:ext uri="{FF2B5EF4-FFF2-40B4-BE49-F238E27FC236}">
                <a16:creationId xmlns:a16="http://schemas.microsoft.com/office/drawing/2014/main" id="{5D757D6C-7A56-359A-22BD-833565FD67D3}"/>
              </a:ext>
            </a:extLst>
          </p:cNvPr>
          <p:cNvSpPr>
            <a:spLocks noGrp="1"/>
          </p:cNvSpPr>
          <p:nvPr>
            <p:ph type="sldNum" sz="quarter" idx="12"/>
          </p:nvPr>
        </p:nvSpPr>
        <p:spPr>
          <a:xfrm>
            <a:off x="9069031" y="6099255"/>
            <a:ext cx="2743200" cy="365125"/>
          </a:xfrm>
        </p:spPr>
        <p:txBody>
          <a:bodyPr/>
          <a:lstStyle/>
          <a:p>
            <a:fld id="{C58A48C9-2711-48EB-BD8E-2BFD34AD23C5}" type="slidenum">
              <a:rPr lang="en-US" smtClean="0"/>
              <a:t>9</a:t>
            </a:fld>
            <a:endParaRPr lang="en-US" dirty="0"/>
          </a:p>
        </p:txBody>
      </p:sp>
      <p:sp>
        <p:nvSpPr>
          <p:cNvPr id="7" name="Footer Placeholder 6">
            <a:extLst>
              <a:ext uri="{FF2B5EF4-FFF2-40B4-BE49-F238E27FC236}">
                <a16:creationId xmlns:a16="http://schemas.microsoft.com/office/drawing/2014/main" id="{110D467C-258B-6B2D-24FF-548B7CEF753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0010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2BFB861723B446B4EABEBD037D7786" ma:contentTypeVersion="14" ma:contentTypeDescription="Create a new document." ma:contentTypeScope="" ma:versionID="371eaa01adf77d6666c33564b8afd820">
  <xsd:schema xmlns:xsd="http://www.w3.org/2001/XMLSchema" xmlns:xs="http://www.w3.org/2001/XMLSchema" xmlns:p="http://schemas.microsoft.com/office/2006/metadata/properties" xmlns:ns3="9ecec005-1f74-4368-8c34-abc3eda3638b" xmlns:ns4="d782485a-4f02-4efe-a15f-ff78acc1bb45" targetNamespace="http://schemas.microsoft.com/office/2006/metadata/properties" ma:root="true" ma:fieldsID="3029e3d55b36d185ed77dd85247e6bfe" ns3:_="" ns4:_="">
    <xsd:import namespace="9ecec005-1f74-4368-8c34-abc3eda3638b"/>
    <xsd:import namespace="d782485a-4f02-4efe-a15f-ff78acc1bb45"/>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OCR"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cec005-1f74-4368-8c34-abc3eda3638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2485a-4f02-4efe-a15f-ff78acc1bb45"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782485a-4f02-4efe-a15f-ff78acc1bb45" xsi:nil="true"/>
  </documentManagement>
</p:properties>
</file>

<file path=customXml/itemProps1.xml><?xml version="1.0" encoding="utf-8"?>
<ds:datastoreItem xmlns:ds="http://schemas.openxmlformats.org/officeDocument/2006/customXml" ds:itemID="{3403D842-95E9-471E-A859-74A0F3ED8033}">
  <ds:schemaRefs>
    <ds:schemaRef ds:uri="http://schemas.microsoft.com/sharepoint/v3/contenttype/forms"/>
  </ds:schemaRefs>
</ds:datastoreItem>
</file>

<file path=customXml/itemProps2.xml><?xml version="1.0" encoding="utf-8"?>
<ds:datastoreItem xmlns:ds="http://schemas.openxmlformats.org/officeDocument/2006/customXml" ds:itemID="{E6553640-CC56-4D90-B13D-8BAFB8A474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cec005-1f74-4368-8c34-abc3eda3638b"/>
    <ds:schemaRef ds:uri="d782485a-4f02-4efe-a15f-ff78acc1bb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89BA27-9D88-4C5B-9FFC-7E134FFD6DD1}">
  <ds:schemaRef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 ds:uri="d782485a-4f02-4efe-a15f-ff78acc1bb45"/>
    <ds:schemaRef ds:uri="9ecec005-1f74-4368-8c34-abc3eda3638b"/>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5267</TotalTime>
  <Words>4063</Words>
  <Application>Microsoft Office PowerPoint</Application>
  <PresentationFormat>Widescreen</PresentationFormat>
  <Paragraphs>610</Paragraphs>
  <Slides>51</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Akzidenz-Grotesk BQ Reg</vt:lpstr>
      <vt:lpstr>Aptos</vt:lpstr>
      <vt:lpstr>Aptos Narrow</vt:lpstr>
      <vt:lpstr>Arial</vt:lpstr>
      <vt:lpstr>Calibri</vt:lpstr>
      <vt:lpstr>Calibri Light</vt:lpstr>
      <vt:lpstr>Helvetica</vt:lpstr>
      <vt:lpstr>Roboto Flex</vt:lpstr>
      <vt:lpstr>Times New Roman</vt:lpstr>
      <vt:lpstr>Wingdings</vt:lpstr>
      <vt:lpstr>Office Theme</vt:lpstr>
      <vt:lpstr>Using Post School Outcome Data to Inform Transition Planning</vt:lpstr>
      <vt:lpstr>Purpose </vt:lpstr>
      <vt:lpstr>Context </vt:lpstr>
      <vt:lpstr>Tracking Post-School Success</vt:lpstr>
      <vt:lpstr>Understanding State Transition Indicators</vt:lpstr>
      <vt:lpstr>Indicator 14: Post-School Outcomes </vt:lpstr>
      <vt:lpstr>Post-School Outcome (Indicator 14) Data</vt:lpstr>
      <vt:lpstr>Outcome Category Criteria </vt:lpstr>
      <vt:lpstr>Oregon’s PSO Data Collection Methods</vt:lpstr>
      <vt:lpstr>2023 Data Collection Efforts </vt:lpstr>
      <vt:lpstr>Oregon’s PSO Data Collection </vt:lpstr>
      <vt:lpstr>to 31 Districts with 100% Response Rate in 2024 PSO Follow-Up Interviews! </vt:lpstr>
      <vt:lpstr>these Districts had 95-99% Response Rate in 2024 PSO Follow-Up Interviews! </vt:lpstr>
      <vt:lpstr>these Districts with 94-90% Response Rate in 2024 PSO Follow-Up Interviews! </vt:lpstr>
      <vt:lpstr>Oregon: Results for Leavers in SY2022-23</vt:lpstr>
      <vt:lpstr>PowerPoint Presentation</vt:lpstr>
      <vt:lpstr>PowerPoint Presentation</vt:lpstr>
      <vt:lpstr>Locate Your PSO Data  </vt:lpstr>
      <vt:lpstr>Post School Outcomes Data Sources</vt:lpstr>
      <vt:lpstr>PowerPoint Presentation</vt:lpstr>
      <vt:lpstr>Locate your district within the PSO App</vt:lpstr>
      <vt:lpstr>Follow-Up Collection Dashboard </vt:lpstr>
      <vt:lpstr>Excel Export </vt:lpstr>
      <vt:lpstr>Interpret State and District-Specific PSO Data</vt:lpstr>
      <vt:lpstr>How well do we prepare children with disabilities for further education, employment, and independent living?</vt:lpstr>
      <vt:lpstr>How well do we prepare children with disabilities for further education, employment, and independent living?</vt:lpstr>
      <vt:lpstr>Tell your PSO data story: </vt:lpstr>
      <vt:lpstr>Post-School Outcomes  </vt:lpstr>
      <vt:lpstr>Analyze Trends and Gaps</vt:lpstr>
      <vt:lpstr>What did you learn from your PSO data? </vt:lpstr>
      <vt:lpstr>Strategies and Resources</vt:lpstr>
      <vt:lpstr>Using PSO Data to Improve Transition Services</vt:lpstr>
      <vt:lpstr>Resources: https://transitionoregon.org  </vt:lpstr>
      <vt:lpstr>PowerPoint Presentation</vt:lpstr>
      <vt:lpstr>PowerPoint Presentation</vt:lpstr>
      <vt:lpstr>Contact Us  </vt:lpstr>
      <vt:lpstr>Additional Data </vt:lpstr>
      <vt:lpstr>PowerPoint Presentation</vt:lpstr>
      <vt:lpstr>5 Numbers                3 Engagement Rates A, B, C</vt:lpstr>
      <vt:lpstr>Historical Engagement/Not Engagement</vt:lpstr>
      <vt:lpstr>PowerPoint Presentation</vt:lpstr>
      <vt:lpstr>Oregon’s Response Rate by School Year</vt:lpstr>
      <vt:lpstr>PowerPoint Presentation</vt:lpstr>
      <vt:lpstr>PowerPoint Presentation</vt:lpstr>
      <vt:lpstr>Increasing Response Rates</vt:lpstr>
      <vt:lpstr>Representation/Representativeness</vt:lpstr>
      <vt:lpstr>PowerPoint Presentation</vt:lpstr>
      <vt:lpstr>PSO Response Rate &amp; Representation </vt:lpstr>
      <vt:lpstr>Using PSO Data to Increase Response Rates </vt:lpstr>
      <vt:lpstr>Predictors of Post-School Success</vt:lpstr>
      <vt:lpstr>Tell your PSO data story regarding response rates and representation: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Results Are In: Post-School Outcomes for Students who Left School in 2019-20</dc:title>
  <dc:creator>Charlotte Alverson</dc:creator>
  <cp:lastModifiedBy>Charlotte Alverson</cp:lastModifiedBy>
  <cp:revision>92</cp:revision>
  <dcterms:created xsi:type="dcterms:W3CDTF">2022-02-17T15:31:34Z</dcterms:created>
  <dcterms:modified xsi:type="dcterms:W3CDTF">2025-12-30T20:27:12Z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0x010100132BFB861723B446B4EABEBD037D7786</vt:lpwstr>
  </property>
  <property fmtid="{D5CDD505-2E9C-101B-9397-08002B2CF9AE}" pid="3" name="MSIP_Label_7730ea53-6f5e-4160-81a5-992a9105450a_Enabled">
    <vt:lpwstr>true</vt:lpwstr>
  </property>
  <property fmtid="{D5CDD505-2E9C-101B-9397-08002B2CF9AE}" pid="4" name="MSIP_Label_7730ea53-6f5e-4160-81a5-992a9105450a_SetDate">
    <vt:lpwstr>2025-03-11T19:14:59Z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24be2e37-119c-4531-ae40-a99427b890b3</vt:lpwstr>
  </property>
  <property fmtid="{D5CDD505-2E9C-101B-9397-08002B2CF9AE}" pid="9" name="MSIP_Label_7730ea53-6f5e-4160-81a5-992a9105450a_ContentBits">
    <vt:lpwstr>0</vt:lpwstr>
  </property>
  <property fmtid="{D5CDD505-2E9C-101B-9397-08002B2CF9AE}" pid="10" name="MSIP_Label_7730ea53-6f5e-4160-81a5-992a9105450a_Tag">
    <vt:lpwstr>10, 3, 0, 1</vt:lpwstr>
  </property>
</Properties>
</file>