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172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25" autoAdjust="0"/>
    <p:restoredTop sz="76671" autoAdjust="0"/>
  </p:normalViewPr>
  <p:slideViewPr>
    <p:cSldViewPr snapToGrid="0">
      <p:cViewPr varScale="1">
        <p:scale>
          <a:sx n="34" d="100"/>
          <a:sy n="34" d="100"/>
        </p:scale>
        <p:origin x="101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2BC778-5AD8-4E35-BB25-8CB39CB8015C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1389F8-2239-43C9-89E5-709ED21B7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208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6">
          <a:extLst>
            <a:ext uri="{FF2B5EF4-FFF2-40B4-BE49-F238E27FC236}">
              <a16:creationId xmlns:a16="http://schemas.microsoft.com/office/drawing/2014/main" id="{F8CD3102-4C68-86BB-2498-BBDDEE99AC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g124ecb5e1fb_0_0:notes">
            <a:extLst>
              <a:ext uri="{FF2B5EF4-FFF2-40B4-BE49-F238E27FC236}">
                <a16:creationId xmlns:a16="http://schemas.microsoft.com/office/drawing/2014/main" id="{BB930C23-D6E0-5A6F-5033-D33192D9487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08" name="Google Shape;408;g124ecb5e1fb_0_0:notes">
            <a:extLst>
              <a:ext uri="{FF2B5EF4-FFF2-40B4-BE49-F238E27FC236}">
                <a16:creationId xmlns:a16="http://schemas.microsoft.com/office/drawing/2014/main" id="{61E43212-2EEA-024E-897D-7910AEBB8BB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Charlotte 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Use this diagram to engage in a conversation about the school or district’s post-school outcomes data. </a:t>
            </a:r>
          </a:p>
          <a:p>
            <a:pPr marL="17145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 panose="020B0604020202020204" pitchFamily="34" charset="0"/>
              <a:buChar char="•"/>
            </a:pPr>
            <a:r>
              <a:rPr lang="en-US" dirty="0"/>
              <a:t>Enter the percentage and number of students meeting the criteria for each outcome area (i.e., higher education, competitive employment, etc.). </a:t>
            </a:r>
          </a:p>
          <a:p>
            <a:pPr marL="17145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 panose="020B0604020202020204" pitchFamily="34" charset="0"/>
              <a:buChar char="•"/>
            </a:pPr>
            <a:r>
              <a:rPr lang="en-US" dirty="0"/>
              <a:t>Identify how graduation requirements may be contributing to or hindering students’ achieving positive post-school outcomes. Are some groups more affected by graduation requirements than other groups?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4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Identify how dropping out of school may be contributing to or hindering students’ achieving positive post-school outcomes. Are some groups dropping out at higher rates than other groups?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400"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Identify what could be done differently – at the teacher/classroom level, school level, district level, or state-level. Review the predictors of post-school success to identify in-school activities that have been shown to improve the likelihood of students achieving positive </a:t>
            </a:r>
            <a:r>
              <a:rPr lang="en-US"/>
              <a:t>post-school outcomes. </a:t>
            </a:r>
            <a:endParaRPr dirty="0"/>
          </a:p>
        </p:txBody>
      </p:sp>
      <p:sp>
        <p:nvSpPr>
          <p:cNvPr id="409" name="Google Shape;409;g124ecb5e1fb_0_0:notes">
            <a:extLst>
              <a:ext uri="{FF2B5EF4-FFF2-40B4-BE49-F238E27FC236}">
                <a16:creationId xmlns:a16="http://schemas.microsoft.com/office/drawing/2014/main" id="{A7C1D326-CBF4-94EC-34F6-C20569430E3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fld id="{00000000-1234-1234-1234-123412341234}" type="slidenum"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tabLst/>
                <a:defRPr/>
              </a:pPr>
              <a:t>1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8238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DE9F5-79A8-435E-9961-196424417B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185356-7D9E-4C43-B34F-C831C14ACC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85D1F9-D783-4EAF-9248-6D2D0C49F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C739B4-092F-46E4-A53A-A69677A98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64F9DF-F427-48E4-98BD-F0729F6F4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A48C9-2711-48EB-BD8E-2BFD34AD23C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1B2CC2E5-60E8-4457-9B70-BCD47F963563}"/>
              </a:ext>
            </a:extLst>
          </p:cNvPr>
          <p:cNvGrpSpPr/>
          <p:nvPr userDrawn="1"/>
        </p:nvGrpSpPr>
        <p:grpSpPr>
          <a:xfrm>
            <a:off x="0" y="6495393"/>
            <a:ext cx="12192000" cy="475648"/>
            <a:chOff x="0" y="6495393"/>
            <a:chExt cx="12192000" cy="475648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9184FE73-4DE3-4BD7-A12C-8CCECEA9C56C}"/>
                </a:ext>
              </a:extLst>
            </p:cNvPr>
            <p:cNvSpPr/>
            <p:nvPr/>
          </p:nvSpPr>
          <p:spPr>
            <a:xfrm>
              <a:off x="0" y="6495393"/>
              <a:ext cx="12192000" cy="362607"/>
            </a:xfrm>
            <a:prstGeom prst="rect">
              <a:avLst/>
            </a:prstGeom>
            <a:solidFill>
              <a:srgbClr val="7ED1EB"/>
            </a:solidFill>
            <a:ln>
              <a:solidFill>
                <a:srgbClr val="7ED1E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ADE5763-134F-43EB-96F6-4BF96E72B0CE}"/>
                </a:ext>
              </a:extLst>
            </p:cNvPr>
            <p:cNvSpPr/>
            <p:nvPr/>
          </p:nvSpPr>
          <p:spPr>
            <a:xfrm>
              <a:off x="0" y="6608434"/>
              <a:ext cx="12192000" cy="362607"/>
            </a:xfrm>
            <a:prstGeom prst="rect">
              <a:avLst/>
            </a:prstGeom>
            <a:solidFill>
              <a:srgbClr val="05065B"/>
            </a:solidFill>
            <a:ln>
              <a:solidFill>
                <a:srgbClr val="7ED1E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074993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C7390-7694-4E36-B340-0B23D9D4F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D7B7D1-9E0E-46F8-9FFB-759CA1781B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7FEDC-D97F-405C-A0CD-B5DED5E73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9F519D-CA36-40E6-B3B3-4EF9B3AAD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1C0BD1-862F-4DB2-819F-30E81FAF9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A48C9-2711-48EB-BD8E-2BFD34AD23C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D40F6B6-7F95-47DB-94B4-CDC106FF784C}"/>
              </a:ext>
            </a:extLst>
          </p:cNvPr>
          <p:cNvGrpSpPr/>
          <p:nvPr userDrawn="1"/>
        </p:nvGrpSpPr>
        <p:grpSpPr>
          <a:xfrm>
            <a:off x="0" y="6495393"/>
            <a:ext cx="12192000" cy="475648"/>
            <a:chOff x="0" y="6495393"/>
            <a:chExt cx="12192000" cy="475648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1F214991-A983-4875-82DA-8A3929B111AE}"/>
                </a:ext>
              </a:extLst>
            </p:cNvPr>
            <p:cNvSpPr/>
            <p:nvPr/>
          </p:nvSpPr>
          <p:spPr>
            <a:xfrm>
              <a:off x="0" y="6495393"/>
              <a:ext cx="12192000" cy="362607"/>
            </a:xfrm>
            <a:prstGeom prst="rect">
              <a:avLst/>
            </a:prstGeom>
            <a:solidFill>
              <a:srgbClr val="7ED1EB"/>
            </a:solidFill>
            <a:ln>
              <a:solidFill>
                <a:srgbClr val="7ED1E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AED5636-B5A5-48D6-ACEC-CC7916D6464D}"/>
                </a:ext>
              </a:extLst>
            </p:cNvPr>
            <p:cNvSpPr/>
            <p:nvPr/>
          </p:nvSpPr>
          <p:spPr>
            <a:xfrm>
              <a:off x="0" y="6608434"/>
              <a:ext cx="12192000" cy="362607"/>
            </a:xfrm>
            <a:prstGeom prst="rect">
              <a:avLst/>
            </a:prstGeom>
            <a:solidFill>
              <a:srgbClr val="05065B"/>
            </a:solidFill>
            <a:ln>
              <a:solidFill>
                <a:srgbClr val="7ED1E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679377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0F90A31-D23A-49CC-B93F-D9F8FF63D2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8D5B0A-799A-4E33-A58A-E5F48010A3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104D0A-441B-4DD0-BD42-58FACF4AB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496C6A-9EDF-4043-A4E9-74E2720A7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ADC981-0505-455A-B2A6-CE2DFDA4A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A48C9-2711-48EB-BD8E-2BFD34AD23C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6FB902F-A9C9-4303-ACD5-0EE4A5C2EC63}"/>
              </a:ext>
            </a:extLst>
          </p:cNvPr>
          <p:cNvGrpSpPr/>
          <p:nvPr userDrawn="1"/>
        </p:nvGrpSpPr>
        <p:grpSpPr>
          <a:xfrm>
            <a:off x="0" y="6495393"/>
            <a:ext cx="12192000" cy="475648"/>
            <a:chOff x="0" y="6495393"/>
            <a:chExt cx="12192000" cy="475648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89EA032E-8E56-448D-9465-BDDB9EFE9387}"/>
                </a:ext>
              </a:extLst>
            </p:cNvPr>
            <p:cNvSpPr/>
            <p:nvPr/>
          </p:nvSpPr>
          <p:spPr>
            <a:xfrm>
              <a:off x="0" y="6495393"/>
              <a:ext cx="12192000" cy="362607"/>
            </a:xfrm>
            <a:prstGeom prst="rect">
              <a:avLst/>
            </a:prstGeom>
            <a:solidFill>
              <a:srgbClr val="7ED1EB"/>
            </a:solidFill>
            <a:ln>
              <a:solidFill>
                <a:srgbClr val="7ED1E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675F1D33-54AC-4CC7-8C66-C3732E2C8FB5}"/>
                </a:ext>
              </a:extLst>
            </p:cNvPr>
            <p:cNvSpPr/>
            <p:nvPr/>
          </p:nvSpPr>
          <p:spPr>
            <a:xfrm>
              <a:off x="0" y="6608434"/>
              <a:ext cx="12192000" cy="362607"/>
            </a:xfrm>
            <a:prstGeom prst="rect">
              <a:avLst/>
            </a:prstGeom>
            <a:solidFill>
              <a:srgbClr val="05065B"/>
            </a:solidFill>
            <a:ln>
              <a:solidFill>
                <a:srgbClr val="7ED1E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690524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ull-screen Text Callout">
  <p:cSld name="Full-screen Text Callou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9"/>
          <p:cNvSpPr txBox="1">
            <a:spLocks noGrp="1"/>
          </p:cNvSpPr>
          <p:nvPr>
            <p:ph type="body" idx="1"/>
          </p:nvPr>
        </p:nvSpPr>
        <p:spPr>
          <a:xfrm>
            <a:off x="1071565" y="1143000"/>
            <a:ext cx="10048875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342891" lvl="0" indent="-171446" algn="ctr">
              <a:lnSpc>
                <a:spcPct val="90000"/>
              </a:lnSpc>
              <a:spcBef>
                <a:spcPts val="751"/>
              </a:spcBef>
              <a:spcAft>
                <a:spcPts val="0"/>
              </a:spcAft>
              <a:buSzPts val="2520"/>
              <a:buNone/>
              <a:defRPr sz="2700" b="1">
                <a:solidFill>
                  <a:srgbClr val="01579B"/>
                </a:solidFill>
              </a:defRPr>
            </a:lvl1pPr>
            <a:lvl2pPr marL="685783" lvl="1" indent="-25716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2pPr>
            <a:lvl3pPr marL="1028674" lvl="2" indent="-25716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o"/>
              <a:defRPr/>
            </a:lvl3pPr>
            <a:lvl4pPr marL="1371566" lvl="3" indent="-25716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▪"/>
              <a:defRPr/>
            </a:lvl4pPr>
            <a:lvl5pPr marL="1714457" lvl="4" indent="-25716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▪"/>
              <a:defRPr/>
            </a:lvl5pPr>
            <a:lvl6pPr marL="2057349" lvl="5" indent="-25716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240" lvl="6" indent="-25716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131" lvl="7" indent="-25716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023" lvl="8" indent="-257168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76271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FA632-435C-4499-8896-096C91AAE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8549E4-AAA0-4703-8B2D-2E07FD2066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0E5427-189F-4E35-AB14-5220F89C7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E6B616-E1A5-403B-A227-0EB203395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40615C-7F01-4DD1-BF8E-C5BA4EB65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A48C9-2711-48EB-BD8E-2BFD34AD23C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2653111-A6A9-4D31-99D8-DAF43DD21DF2}"/>
              </a:ext>
            </a:extLst>
          </p:cNvPr>
          <p:cNvGrpSpPr/>
          <p:nvPr userDrawn="1"/>
        </p:nvGrpSpPr>
        <p:grpSpPr>
          <a:xfrm>
            <a:off x="0" y="6495393"/>
            <a:ext cx="12192000" cy="475648"/>
            <a:chOff x="0" y="6495393"/>
            <a:chExt cx="12192000" cy="475648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8573BB3-72AA-4696-8E1A-A09E8C053DD9}"/>
                </a:ext>
              </a:extLst>
            </p:cNvPr>
            <p:cNvSpPr/>
            <p:nvPr/>
          </p:nvSpPr>
          <p:spPr>
            <a:xfrm>
              <a:off x="0" y="6495393"/>
              <a:ext cx="12192000" cy="362607"/>
            </a:xfrm>
            <a:prstGeom prst="rect">
              <a:avLst/>
            </a:prstGeom>
            <a:solidFill>
              <a:srgbClr val="7ED1EB"/>
            </a:solidFill>
            <a:ln>
              <a:solidFill>
                <a:srgbClr val="7ED1E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F7744BB-A769-4AFD-977E-97082589335A}"/>
                </a:ext>
              </a:extLst>
            </p:cNvPr>
            <p:cNvSpPr/>
            <p:nvPr/>
          </p:nvSpPr>
          <p:spPr>
            <a:xfrm>
              <a:off x="0" y="6608434"/>
              <a:ext cx="12192000" cy="362607"/>
            </a:xfrm>
            <a:prstGeom prst="rect">
              <a:avLst/>
            </a:prstGeom>
            <a:solidFill>
              <a:srgbClr val="05065B"/>
            </a:solidFill>
            <a:ln>
              <a:solidFill>
                <a:srgbClr val="7ED1E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51080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524B73-0C45-4919-A170-404116A39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AD4EEE-8D11-47EB-B6CE-57CAC3C9F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2CFA0E-3F35-44AF-8323-B0BFE249A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CC900-6245-4D3A-930D-B489274EA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076255-3EFE-41DA-9C1E-91C444332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A48C9-2711-48EB-BD8E-2BFD34AD23C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86B8CB3-7EBB-4278-A6F5-01C0CA3E3176}"/>
              </a:ext>
            </a:extLst>
          </p:cNvPr>
          <p:cNvGrpSpPr/>
          <p:nvPr userDrawn="1"/>
        </p:nvGrpSpPr>
        <p:grpSpPr>
          <a:xfrm>
            <a:off x="0" y="6495393"/>
            <a:ext cx="12192000" cy="475648"/>
            <a:chOff x="0" y="6495393"/>
            <a:chExt cx="12192000" cy="475648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2763B46-F600-478C-8B43-8C136E5E368B}"/>
                </a:ext>
              </a:extLst>
            </p:cNvPr>
            <p:cNvSpPr/>
            <p:nvPr/>
          </p:nvSpPr>
          <p:spPr>
            <a:xfrm>
              <a:off x="0" y="6495393"/>
              <a:ext cx="12192000" cy="362607"/>
            </a:xfrm>
            <a:prstGeom prst="rect">
              <a:avLst/>
            </a:prstGeom>
            <a:solidFill>
              <a:srgbClr val="7ED1EB"/>
            </a:solidFill>
            <a:ln>
              <a:solidFill>
                <a:srgbClr val="7ED1E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98BB0C36-523A-4392-95E4-189A95C0E3DE}"/>
                </a:ext>
              </a:extLst>
            </p:cNvPr>
            <p:cNvSpPr/>
            <p:nvPr/>
          </p:nvSpPr>
          <p:spPr>
            <a:xfrm>
              <a:off x="0" y="6608434"/>
              <a:ext cx="12192000" cy="362607"/>
            </a:xfrm>
            <a:prstGeom prst="rect">
              <a:avLst/>
            </a:prstGeom>
            <a:solidFill>
              <a:srgbClr val="05065B"/>
            </a:solidFill>
            <a:ln>
              <a:solidFill>
                <a:srgbClr val="7ED1E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595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32811D-0C46-4645-935B-ED85223EF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826FAD-A5B2-4AE6-9FE0-78FF6640E0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443248-DA7C-4470-B8CA-35E7F82612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1231BE-0AB1-46C1-8520-A1915BA7C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B14271-9143-4385-90E2-AA8B1D810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337A6C-3139-4FDA-8DFC-049854FE3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A48C9-2711-48EB-BD8E-2BFD34AD23C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97A95DC6-BD37-417A-AFF0-DEC246D9B3AE}"/>
              </a:ext>
            </a:extLst>
          </p:cNvPr>
          <p:cNvGrpSpPr/>
          <p:nvPr userDrawn="1"/>
        </p:nvGrpSpPr>
        <p:grpSpPr>
          <a:xfrm>
            <a:off x="0" y="6495393"/>
            <a:ext cx="12192000" cy="475648"/>
            <a:chOff x="0" y="6495393"/>
            <a:chExt cx="12192000" cy="475648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B19BECD-9E3F-4A6F-8C82-27D0A4CE5B82}"/>
                </a:ext>
              </a:extLst>
            </p:cNvPr>
            <p:cNvSpPr/>
            <p:nvPr/>
          </p:nvSpPr>
          <p:spPr>
            <a:xfrm>
              <a:off x="0" y="6495393"/>
              <a:ext cx="12192000" cy="362607"/>
            </a:xfrm>
            <a:prstGeom prst="rect">
              <a:avLst/>
            </a:prstGeom>
            <a:solidFill>
              <a:srgbClr val="7ED1EB"/>
            </a:solidFill>
            <a:ln>
              <a:solidFill>
                <a:srgbClr val="7ED1E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631843C9-D755-41A3-BAD6-1E515ED84E7C}"/>
                </a:ext>
              </a:extLst>
            </p:cNvPr>
            <p:cNvSpPr/>
            <p:nvPr/>
          </p:nvSpPr>
          <p:spPr>
            <a:xfrm>
              <a:off x="0" y="6608434"/>
              <a:ext cx="12192000" cy="362607"/>
            </a:xfrm>
            <a:prstGeom prst="rect">
              <a:avLst/>
            </a:prstGeom>
            <a:solidFill>
              <a:srgbClr val="05065B"/>
            </a:solidFill>
            <a:ln>
              <a:solidFill>
                <a:srgbClr val="7ED1E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976101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DE874-3C28-4581-BE98-D32CBA81E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CAC033-5952-42AC-B10D-5F890300E5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D27EEC-EFAC-4560-B436-A0DAA55E12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428F14-0180-4BB3-9280-E07F727AA5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32D938-6407-4C56-9B90-39072BB561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FAB2B8-5BC5-41BF-BDA5-FDDAF096F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F787A8-1A24-45FC-AA95-6C531B101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F76306-7F75-41D9-9C99-1034A3130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A48C9-2711-48EB-BD8E-2BFD34AD23C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CFBF5DA-4D10-4254-9B3F-232BEAEE5F1A}"/>
              </a:ext>
            </a:extLst>
          </p:cNvPr>
          <p:cNvGrpSpPr/>
          <p:nvPr userDrawn="1"/>
        </p:nvGrpSpPr>
        <p:grpSpPr>
          <a:xfrm>
            <a:off x="0" y="6495393"/>
            <a:ext cx="12192000" cy="475648"/>
            <a:chOff x="0" y="6495393"/>
            <a:chExt cx="12192000" cy="475648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601DAE0-5B8A-47B4-8C45-39369BBB045D}"/>
                </a:ext>
              </a:extLst>
            </p:cNvPr>
            <p:cNvSpPr/>
            <p:nvPr/>
          </p:nvSpPr>
          <p:spPr>
            <a:xfrm>
              <a:off x="0" y="6495393"/>
              <a:ext cx="12192000" cy="362607"/>
            </a:xfrm>
            <a:prstGeom prst="rect">
              <a:avLst/>
            </a:prstGeom>
            <a:solidFill>
              <a:srgbClr val="7ED1EB"/>
            </a:solidFill>
            <a:ln>
              <a:solidFill>
                <a:srgbClr val="7ED1E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F750602-9A13-47DA-A91E-E9765B063CD0}"/>
                </a:ext>
              </a:extLst>
            </p:cNvPr>
            <p:cNvSpPr/>
            <p:nvPr/>
          </p:nvSpPr>
          <p:spPr>
            <a:xfrm>
              <a:off x="0" y="6608434"/>
              <a:ext cx="12192000" cy="362607"/>
            </a:xfrm>
            <a:prstGeom prst="rect">
              <a:avLst/>
            </a:prstGeom>
            <a:solidFill>
              <a:srgbClr val="05065B"/>
            </a:solidFill>
            <a:ln>
              <a:solidFill>
                <a:srgbClr val="7ED1E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148209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E71DD-5B18-4478-97FC-AE50A28DE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00C393-3432-4588-943C-F40B674B5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DDF511-7FAF-4ECB-A3EE-8C07811BE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E61ED2-C3BF-4C64-9E1A-91C7968F9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A48C9-2711-48EB-BD8E-2BFD34AD23C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A0DCF06-1556-4DA8-B60B-936E781926ED}"/>
              </a:ext>
            </a:extLst>
          </p:cNvPr>
          <p:cNvGrpSpPr/>
          <p:nvPr userDrawn="1"/>
        </p:nvGrpSpPr>
        <p:grpSpPr>
          <a:xfrm>
            <a:off x="0" y="6495393"/>
            <a:ext cx="12192000" cy="475648"/>
            <a:chOff x="0" y="6495393"/>
            <a:chExt cx="12192000" cy="475648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0DC9ADC-9141-43BA-A0D2-626D967E8AFA}"/>
                </a:ext>
              </a:extLst>
            </p:cNvPr>
            <p:cNvSpPr/>
            <p:nvPr/>
          </p:nvSpPr>
          <p:spPr>
            <a:xfrm>
              <a:off x="0" y="6495393"/>
              <a:ext cx="12192000" cy="362607"/>
            </a:xfrm>
            <a:prstGeom prst="rect">
              <a:avLst/>
            </a:prstGeom>
            <a:solidFill>
              <a:srgbClr val="7ED1EB"/>
            </a:solidFill>
            <a:ln>
              <a:solidFill>
                <a:srgbClr val="7ED1E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C1440A97-4361-4339-A0A4-AAA45A06F57A}"/>
                </a:ext>
              </a:extLst>
            </p:cNvPr>
            <p:cNvSpPr/>
            <p:nvPr/>
          </p:nvSpPr>
          <p:spPr>
            <a:xfrm>
              <a:off x="0" y="6608434"/>
              <a:ext cx="12192000" cy="362607"/>
            </a:xfrm>
            <a:prstGeom prst="rect">
              <a:avLst/>
            </a:prstGeom>
            <a:solidFill>
              <a:srgbClr val="05065B"/>
            </a:solidFill>
            <a:ln>
              <a:solidFill>
                <a:srgbClr val="7ED1E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965907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E8CE88-B256-4756-86F2-311504E36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34A532-10D6-460E-BF7F-210CE159B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26F21A-5E02-4BDC-9DA3-A351E62D3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A48C9-2711-48EB-BD8E-2BFD34AD23C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9C0112D-CB5C-40A1-B3E1-E910BDE9EBF7}"/>
              </a:ext>
            </a:extLst>
          </p:cNvPr>
          <p:cNvGrpSpPr/>
          <p:nvPr userDrawn="1"/>
        </p:nvGrpSpPr>
        <p:grpSpPr>
          <a:xfrm>
            <a:off x="0" y="6495393"/>
            <a:ext cx="12192000" cy="475648"/>
            <a:chOff x="0" y="6495393"/>
            <a:chExt cx="12192000" cy="475648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9744EAED-BEE1-4401-922E-E378FBF5E9FC}"/>
                </a:ext>
              </a:extLst>
            </p:cNvPr>
            <p:cNvSpPr/>
            <p:nvPr/>
          </p:nvSpPr>
          <p:spPr>
            <a:xfrm>
              <a:off x="0" y="6495393"/>
              <a:ext cx="12192000" cy="362607"/>
            </a:xfrm>
            <a:prstGeom prst="rect">
              <a:avLst/>
            </a:prstGeom>
            <a:solidFill>
              <a:srgbClr val="7ED1EB"/>
            </a:solidFill>
            <a:ln>
              <a:solidFill>
                <a:srgbClr val="7ED1E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F25B7FE-EEF0-40C7-A526-82D17FECEBA5}"/>
                </a:ext>
              </a:extLst>
            </p:cNvPr>
            <p:cNvSpPr/>
            <p:nvPr/>
          </p:nvSpPr>
          <p:spPr>
            <a:xfrm>
              <a:off x="0" y="6608434"/>
              <a:ext cx="12192000" cy="362607"/>
            </a:xfrm>
            <a:prstGeom prst="rect">
              <a:avLst/>
            </a:prstGeom>
            <a:solidFill>
              <a:srgbClr val="05065B"/>
            </a:solidFill>
            <a:ln>
              <a:solidFill>
                <a:srgbClr val="7ED1E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57048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8683A-5282-4222-AE1A-49639F5D1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B98FCE-84CD-45B4-86D2-4803A9A96C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484C27-0663-4FD5-B0F7-57DBF635CC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8F70C1-1E4D-4F67-B425-A5B4408D5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25FDD8-D6C1-40FF-9F4C-E85418E0E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3689FD-C7EE-4956-A6A1-67123D7DB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A48C9-2711-48EB-BD8E-2BFD34AD23C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87AD1D1-8D78-4671-9294-8281B12E91B5}"/>
              </a:ext>
            </a:extLst>
          </p:cNvPr>
          <p:cNvGrpSpPr/>
          <p:nvPr userDrawn="1"/>
        </p:nvGrpSpPr>
        <p:grpSpPr>
          <a:xfrm>
            <a:off x="0" y="6495393"/>
            <a:ext cx="12192000" cy="475648"/>
            <a:chOff x="0" y="6495393"/>
            <a:chExt cx="12192000" cy="475648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6B8F17FD-1F09-4C6D-876F-C003C6828B3B}"/>
                </a:ext>
              </a:extLst>
            </p:cNvPr>
            <p:cNvSpPr/>
            <p:nvPr/>
          </p:nvSpPr>
          <p:spPr>
            <a:xfrm>
              <a:off x="0" y="6495393"/>
              <a:ext cx="12192000" cy="362607"/>
            </a:xfrm>
            <a:prstGeom prst="rect">
              <a:avLst/>
            </a:prstGeom>
            <a:solidFill>
              <a:srgbClr val="7ED1EB"/>
            </a:solidFill>
            <a:ln>
              <a:solidFill>
                <a:srgbClr val="7ED1E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D7B27B3-B29B-41AA-A48D-A002C580474B}"/>
                </a:ext>
              </a:extLst>
            </p:cNvPr>
            <p:cNvSpPr/>
            <p:nvPr/>
          </p:nvSpPr>
          <p:spPr>
            <a:xfrm>
              <a:off x="0" y="6608434"/>
              <a:ext cx="12192000" cy="362607"/>
            </a:xfrm>
            <a:prstGeom prst="rect">
              <a:avLst/>
            </a:prstGeom>
            <a:solidFill>
              <a:srgbClr val="05065B"/>
            </a:solidFill>
            <a:ln>
              <a:solidFill>
                <a:srgbClr val="7ED1E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A410E43-9B5D-4C80-8244-F3EC300FCFB0}"/>
              </a:ext>
            </a:extLst>
          </p:cNvPr>
          <p:cNvGrpSpPr/>
          <p:nvPr userDrawn="1"/>
        </p:nvGrpSpPr>
        <p:grpSpPr>
          <a:xfrm>
            <a:off x="152400" y="6647793"/>
            <a:ext cx="12192000" cy="475648"/>
            <a:chOff x="0" y="6495393"/>
            <a:chExt cx="12192000" cy="475648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041D6A6D-FD58-484C-B0DF-4F545A612E5C}"/>
                </a:ext>
              </a:extLst>
            </p:cNvPr>
            <p:cNvSpPr/>
            <p:nvPr/>
          </p:nvSpPr>
          <p:spPr>
            <a:xfrm>
              <a:off x="0" y="6495393"/>
              <a:ext cx="12192000" cy="362607"/>
            </a:xfrm>
            <a:prstGeom prst="rect">
              <a:avLst/>
            </a:prstGeom>
            <a:solidFill>
              <a:srgbClr val="7ED1EB"/>
            </a:solidFill>
            <a:ln>
              <a:solidFill>
                <a:srgbClr val="7ED1E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E738DFB-E88E-4311-A109-93FDB1D5CC18}"/>
                </a:ext>
              </a:extLst>
            </p:cNvPr>
            <p:cNvSpPr/>
            <p:nvPr/>
          </p:nvSpPr>
          <p:spPr>
            <a:xfrm>
              <a:off x="0" y="6608434"/>
              <a:ext cx="12192000" cy="362607"/>
            </a:xfrm>
            <a:prstGeom prst="rect">
              <a:avLst/>
            </a:prstGeom>
            <a:solidFill>
              <a:srgbClr val="05065B"/>
            </a:solidFill>
            <a:ln>
              <a:solidFill>
                <a:srgbClr val="7ED1E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066886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D0919-2C1E-4F0E-B164-0EE170AEB1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48EAEB-836B-4325-8885-62B2A34087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D34D10-EB60-4CB1-B6A6-BAFE7BF82C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034746-ECF4-4EF7-8C6C-62858E9DB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F7B2A2-F7A4-4D8F-B892-B3D151AD8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46767F-1761-4452-A9AE-87BA9217D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A48C9-2711-48EB-BD8E-2BFD34AD23C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466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0BFE50-1B30-48E7-8414-A7F5B1ACD6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564E83-5256-43F7-8227-724A64C18F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B91385-C95F-408C-8940-27AFB65F76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F8D96A-2E90-490D-9420-E86181C53C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61D0A1-FCC4-4C69-B9C2-D3D40395E7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8A48C9-2711-48EB-BD8E-2BFD34AD23C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04573A5-F189-43D0-A5A2-4234635F6F38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31826" y="0"/>
            <a:ext cx="1707004" cy="929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3392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0">
          <a:extLst>
            <a:ext uri="{FF2B5EF4-FFF2-40B4-BE49-F238E27FC236}">
              <a16:creationId xmlns:a16="http://schemas.microsoft.com/office/drawing/2014/main" id="{F6BE2BAA-1721-C43B-F322-976BD369BA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Google Shape;413;g124ecb5e1fb_0_0">
            <a:extLst>
              <a:ext uri="{FF2B5EF4-FFF2-40B4-BE49-F238E27FC236}">
                <a16:creationId xmlns:a16="http://schemas.microsoft.com/office/drawing/2014/main" id="{ADB1491A-9124-757F-2F16-1BE3B17D6FB3}"/>
              </a:ext>
            </a:extLst>
          </p:cNvPr>
          <p:cNvSpPr txBox="1"/>
          <p:nvPr/>
        </p:nvSpPr>
        <p:spPr>
          <a:xfrm>
            <a:off x="3842948" y="1337427"/>
            <a:ext cx="4359900" cy="1569620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303077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Outcomes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303077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Higher Education: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303077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Competitive Employment: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303077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Postsecondary Education/Training: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303077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Some Other Employment: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303077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Not Engaged:</a:t>
            </a:r>
            <a:endParaRPr kumimoji="0" sz="1200" b="0" i="0" u="none" strike="noStrike" kern="0" cap="none" spc="0" normalizeH="0" baseline="0" noProof="0" dirty="0">
              <a:ln>
                <a:noFill/>
              </a:ln>
              <a:solidFill>
                <a:srgbClr val="303077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C22CEEE5-3D4A-A23E-0982-87B88D9BA6DC}"/>
              </a:ext>
            </a:extLst>
          </p:cNvPr>
          <p:cNvGrpSpPr/>
          <p:nvPr/>
        </p:nvGrpSpPr>
        <p:grpSpPr>
          <a:xfrm>
            <a:off x="941728" y="1624282"/>
            <a:ext cx="10151540" cy="1029868"/>
            <a:chOff x="941728" y="1624282"/>
            <a:chExt cx="10151540" cy="1029868"/>
          </a:xfrm>
        </p:grpSpPr>
        <p:cxnSp>
          <p:nvCxnSpPr>
            <p:cNvPr id="424" name="Google Shape;424;g124ecb5e1fb_0_0">
              <a:extLst>
                <a:ext uri="{FF2B5EF4-FFF2-40B4-BE49-F238E27FC236}">
                  <a16:creationId xmlns:a16="http://schemas.microsoft.com/office/drawing/2014/main" id="{10A337E4-D50A-AFD0-EC38-34BC3D1BEA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endCxn id="418" idx="7"/>
            </p:cNvCxnSpPr>
            <p:nvPr/>
          </p:nvCxnSpPr>
          <p:spPr>
            <a:xfrm flipH="1">
              <a:off x="2904739" y="1624282"/>
              <a:ext cx="938400" cy="444900"/>
            </a:xfrm>
            <a:prstGeom prst="straightConnector1">
              <a:avLst/>
            </a:prstGeom>
            <a:noFill/>
            <a:ln w="28575" cap="flat" cmpd="sng">
              <a:solidFill>
                <a:schemeClr val="dk2"/>
              </a:solidFill>
              <a:prstDash val="solid"/>
              <a:miter lim="800000"/>
              <a:headEnd type="none" w="sm" len="sm"/>
              <a:tailEnd type="triangle" w="lg" len="lg"/>
            </a:ln>
          </p:spPr>
        </p:cxnSp>
        <p:cxnSp>
          <p:nvCxnSpPr>
            <p:cNvPr id="423" name="Google Shape;423;g124ecb5e1fb_0_0">
              <a:extLst>
                <a:ext uri="{FF2B5EF4-FFF2-40B4-BE49-F238E27FC236}">
                  <a16:creationId xmlns:a16="http://schemas.microsoft.com/office/drawing/2014/main" id="{73A2FC01-D5D7-097C-9911-80452793D5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endCxn id="421" idx="1"/>
            </p:cNvCxnSpPr>
            <p:nvPr/>
          </p:nvCxnSpPr>
          <p:spPr>
            <a:xfrm>
              <a:off x="8202657" y="1657970"/>
              <a:ext cx="927600" cy="400800"/>
            </a:xfrm>
            <a:prstGeom prst="straightConnector1">
              <a:avLst/>
            </a:prstGeom>
            <a:noFill/>
            <a:ln w="28575" cap="flat" cmpd="sng">
              <a:solidFill>
                <a:schemeClr val="dk2"/>
              </a:solidFill>
              <a:prstDash val="solid"/>
              <a:miter lim="800000"/>
              <a:headEnd type="none" w="sm" len="sm"/>
              <a:tailEnd type="triangle" w="lg" len="lg"/>
            </a:ln>
          </p:spPr>
        </p:cxnSp>
        <p:grpSp>
          <p:nvGrpSpPr>
            <p:cNvPr id="417" name="Google Shape;417;g124ecb5e1fb_0_0" descr="An oval reads, &quot;Not so good?&quot;">
              <a:extLst>
                <a:ext uri="{FF2B5EF4-FFF2-40B4-BE49-F238E27FC236}">
                  <a16:creationId xmlns:a16="http://schemas.microsoft.com/office/drawing/2014/main" id="{BB8639BC-CB5B-098E-18C1-A5BA815F0791}"/>
                </a:ext>
                <a:ext uri="{C183D7F6-B498-43B3-948B-1728B52AA6E4}">
                  <adec:decorative xmlns:adec="http://schemas.microsoft.com/office/drawing/2017/decorative" val="0"/>
                </a:ext>
              </a:extLst>
            </p:cNvPr>
            <p:cNvGrpSpPr/>
            <p:nvPr/>
          </p:nvGrpSpPr>
          <p:grpSpPr>
            <a:xfrm>
              <a:off x="941728" y="1968817"/>
              <a:ext cx="2299811" cy="685333"/>
              <a:chOff x="723331" y="1651379"/>
              <a:chExt cx="2265600" cy="642600"/>
            </a:xfrm>
          </p:grpSpPr>
          <p:sp>
            <p:nvSpPr>
              <p:cNvPr id="418" name="Google Shape;418;g124ecb5e1fb_0_0">
                <a:extLst>
                  <a:ext uri="{FF2B5EF4-FFF2-40B4-BE49-F238E27FC236}">
                    <a16:creationId xmlns:a16="http://schemas.microsoft.com/office/drawing/2014/main" id="{F4DE22CA-B815-127B-F76E-7F813476B09D}"/>
                  </a:ext>
                </a:extLst>
              </p:cNvPr>
              <p:cNvSpPr/>
              <p:nvPr/>
            </p:nvSpPr>
            <p:spPr>
              <a:xfrm>
                <a:off x="723331" y="1651379"/>
                <a:ext cx="2265600" cy="642600"/>
              </a:xfrm>
              <a:prstGeom prst="ellipse">
                <a:avLst/>
              </a:prstGeom>
              <a:solidFill>
                <a:schemeClr val="lt1"/>
              </a:solidFill>
              <a:ln w="25400" cap="flat" cmpd="sng">
                <a:solidFill>
                  <a:srgbClr val="004B8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19" name="Google Shape;419;g124ecb5e1fb_0_0">
                <a:extLst>
                  <a:ext uri="{FF2B5EF4-FFF2-40B4-BE49-F238E27FC236}">
                    <a16:creationId xmlns:a16="http://schemas.microsoft.com/office/drawing/2014/main" id="{341BC6C9-F865-7C23-CD93-45D7D7F5C142}"/>
                  </a:ext>
                </a:extLst>
              </p:cNvPr>
              <p:cNvSpPr txBox="1"/>
              <p:nvPr/>
            </p:nvSpPr>
            <p:spPr>
              <a:xfrm>
                <a:off x="1132764" y="1788004"/>
                <a:ext cx="1610400" cy="317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303077"/>
                    </a:solidFill>
                    <a:effectLst/>
                    <a:uLnTx/>
                    <a:uFillTx/>
                    <a:latin typeface="Calibri"/>
                    <a:ea typeface="Calibri"/>
                    <a:cs typeface="Calibri"/>
                    <a:sym typeface="Calibri"/>
                  </a:rPr>
                  <a:t>Good?</a:t>
                </a:r>
                <a:endParaRPr kumimoji="0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303077"/>
                  </a:solidFill>
                  <a:effectLst/>
                  <a:uLnTx/>
                  <a:uFillTx/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20" name="Google Shape;420;g124ecb5e1fb_0_0" descr="An oval reads, &quot;Good?&quot;">
              <a:extLst>
                <a:ext uri="{FF2B5EF4-FFF2-40B4-BE49-F238E27FC236}">
                  <a16:creationId xmlns:a16="http://schemas.microsoft.com/office/drawing/2014/main" id="{4DA15D32-1F18-5E7B-1FC0-1F9350CB27E0}"/>
                </a:ext>
                <a:ext uri="{C183D7F6-B498-43B3-948B-1728B52AA6E4}">
                  <adec:decorative xmlns:adec="http://schemas.microsoft.com/office/drawing/2017/decorative" val="0"/>
                </a:ext>
              </a:extLst>
            </p:cNvPr>
            <p:cNvGrpSpPr/>
            <p:nvPr/>
          </p:nvGrpSpPr>
          <p:grpSpPr>
            <a:xfrm>
              <a:off x="8793457" y="1958405"/>
              <a:ext cx="2299811" cy="685333"/>
              <a:chOff x="8793707" y="1572731"/>
              <a:chExt cx="2265600" cy="642600"/>
            </a:xfrm>
          </p:grpSpPr>
          <p:sp>
            <p:nvSpPr>
              <p:cNvPr id="421" name="Google Shape;421;g124ecb5e1fb_0_0">
                <a:extLst>
                  <a:ext uri="{FF2B5EF4-FFF2-40B4-BE49-F238E27FC236}">
                    <a16:creationId xmlns:a16="http://schemas.microsoft.com/office/drawing/2014/main" id="{BF5560FF-151F-3492-B377-80810C91F69E}"/>
                  </a:ext>
                </a:extLst>
              </p:cNvPr>
              <p:cNvSpPr/>
              <p:nvPr/>
            </p:nvSpPr>
            <p:spPr>
              <a:xfrm>
                <a:off x="8793707" y="1572731"/>
                <a:ext cx="2265600" cy="642600"/>
              </a:xfrm>
              <a:prstGeom prst="ellipse">
                <a:avLst/>
              </a:prstGeom>
              <a:solidFill>
                <a:schemeClr val="lt1"/>
              </a:solidFill>
              <a:ln w="25400" cap="flat" cmpd="sng">
                <a:solidFill>
                  <a:srgbClr val="004B8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  <a:tabLst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2" name="Google Shape;422;g124ecb5e1fb_0_0">
                <a:extLst>
                  <a:ext uri="{FF2B5EF4-FFF2-40B4-BE49-F238E27FC236}">
                    <a16:creationId xmlns:a16="http://schemas.microsoft.com/office/drawing/2014/main" id="{B3871A5E-C25A-D520-E01B-7070BFC10ECB}"/>
                  </a:ext>
                </a:extLst>
              </p:cNvPr>
              <p:cNvSpPr txBox="1"/>
              <p:nvPr/>
            </p:nvSpPr>
            <p:spPr>
              <a:xfrm>
                <a:off x="9203140" y="1709356"/>
                <a:ext cx="1428600" cy="317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303077"/>
                    </a:solidFill>
                    <a:effectLst/>
                    <a:uLnTx/>
                    <a:uFillTx/>
                    <a:latin typeface="Calibri"/>
                    <a:ea typeface="Calibri"/>
                    <a:cs typeface="Calibri"/>
                    <a:sym typeface="Calibri"/>
                  </a:rPr>
                  <a:t>Not so good?</a:t>
                </a:r>
                <a:endParaRPr kumimoji="0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303077"/>
                  </a:solidFill>
                  <a:effectLst/>
                  <a:uLnTx/>
                  <a:uFillTx/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B60882D5-AD33-00AA-FE33-9866C8E50D7F}"/>
              </a:ext>
            </a:extLst>
          </p:cNvPr>
          <p:cNvGrpSpPr/>
          <p:nvPr/>
        </p:nvGrpSpPr>
        <p:grpSpPr>
          <a:xfrm>
            <a:off x="2904739" y="2532372"/>
            <a:ext cx="6225518" cy="1108611"/>
            <a:chOff x="2904739" y="2543373"/>
            <a:chExt cx="6225518" cy="1108611"/>
          </a:xfrm>
        </p:grpSpPr>
        <p:cxnSp>
          <p:nvCxnSpPr>
            <p:cNvPr id="427" name="Google Shape;427;g124ecb5e1fb_0_0">
              <a:extLst>
                <a:ext uri="{FF2B5EF4-FFF2-40B4-BE49-F238E27FC236}">
                  <a16:creationId xmlns:a16="http://schemas.microsoft.com/office/drawing/2014/main" id="{4A84958D-E2EB-C23D-8683-E5FF7B503F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stCxn id="418" idx="5"/>
              <a:endCxn id="426" idx="1"/>
            </p:cNvCxnSpPr>
            <p:nvPr/>
          </p:nvCxnSpPr>
          <p:spPr>
            <a:xfrm>
              <a:off x="2904739" y="2553785"/>
              <a:ext cx="2126700" cy="928800"/>
            </a:xfrm>
            <a:prstGeom prst="straightConnector1">
              <a:avLst/>
            </a:prstGeom>
            <a:noFill/>
            <a:ln w="28575" cap="flat" cmpd="sng">
              <a:solidFill>
                <a:schemeClr val="dk2"/>
              </a:solidFill>
              <a:prstDash val="solid"/>
              <a:miter lim="800000"/>
              <a:headEnd type="none" w="sm" len="sm"/>
              <a:tailEnd type="triangle" w="lg" len="lg"/>
            </a:ln>
          </p:spPr>
        </p:cxnSp>
        <p:cxnSp>
          <p:nvCxnSpPr>
            <p:cNvPr id="425" name="Google Shape;425;g124ecb5e1fb_0_0">
              <a:extLst>
                <a:ext uri="{FF2B5EF4-FFF2-40B4-BE49-F238E27FC236}">
                  <a16:creationId xmlns:a16="http://schemas.microsoft.com/office/drawing/2014/main" id="{B13652BF-6BEB-7DA4-0716-DA7F62D3F7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stCxn id="421" idx="3"/>
              <a:endCxn id="426" idx="3"/>
            </p:cNvCxnSpPr>
            <p:nvPr/>
          </p:nvCxnSpPr>
          <p:spPr>
            <a:xfrm flipH="1">
              <a:off x="7068357" y="2543373"/>
              <a:ext cx="2061900" cy="939300"/>
            </a:xfrm>
            <a:prstGeom prst="straightConnector1">
              <a:avLst/>
            </a:prstGeom>
            <a:noFill/>
            <a:ln w="28575" cap="flat" cmpd="sng">
              <a:solidFill>
                <a:schemeClr val="dk2"/>
              </a:solidFill>
              <a:prstDash val="solid"/>
              <a:miter lim="800000"/>
              <a:headEnd type="none" w="sm" len="sm"/>
              <a:tailEnd type="triangle" w="lg" len="lg"/>
            </a:ln>
          </p:spPr>
        </p:cxnSp>
        <p:sp>
          <p:nvSpPr>
            <p:cNvPr id="426" name="Google Shape;426;g124ecb5e1fb_0_0">
              <a:extLst>
                <a:ext uri="{FF2B5EF4-FFF2-40B4-BE49-F238E27FC236}">
                  <a16:creationId xmlns:a16="http://schemas.microsoft.com/office/drawing/2014/main" id="{401FA0AA-4B92-DDAC-1154-606FDACDBD69}"/>
                </a:ext>
              </a:extLst>
            </p:cNvPr>
            <p:cNvSpPr txBox="1"/>
            <p:nvPr/>
          </p:nvSpPr>
          <p:spPr>
            <a:xfrm>
              <a:off x="5031437" y="3313284"/>
              <a:ext cx="2037000" cy="338700"/>
            </a:xfrm>
            <a:prstGeom prst="rect">
              <a:avLst/>
            </a:prstGeom>
            <a:solidFill>
              <a:schemeClr val="lt1"/>
            </a:solidFill>
            <a:ln w="31750" cap="flat" cmpd="sng">
              <a:solidFill>
                <a:srgbClr val="30307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303077"/>
                  </a:solidFill>
                  <a:effectLst/>
                  <a:uLnTx/>
                  <a:uFillTx/>
                  <a:latin typeface="Calibri"/>
                  <a:ea typeface="Calibri"/>
                  <a:cs typeface="Calibri"/>
                  <a:sym typeface="Calibri"/>
                </a:rPr>
                <a:t>Why or Why Not?  </a:t>
              </a:r>
              <a:endParaRPr kumimoji="0" sz="1200" b="1" i="0" u="none" strike="noStrike" kern="0" cap="none" spc="0" normalizeH="0" baseline="0" noProof="0" dirty="0">
                <a:ln>
                  <a:noFill/>
                </a:ln>
                <a:solidFill>
                  <a:srgbClr val="303077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12183DA6-19CA-CAF6-BE0F-28D46EF78018}"/>
              </a:ext>
            </a:extLst>
          </p:cNvPr>
          <p:cNvGrpSpPr/>
          <p:nvPr/>
        </p:nvGrpSpPr>
        <p:grpSpPr>
          <a:xfrm>
            <a:off x="2418435" y="5080705"/>
            <a:ext cx="7234501" cy="1780982"/>
            <a:chOff x="2418435" y="4952113"/>
            <a:chExt cx="7234501" cy="1780982"/>
          </a:xfrm>
        </p:grpSpPr>
        <p:cxnSp>
          <p:nvCxnSpPr>
            <p:cNvPr id="431" name="Google Shape;431;g124ecb5e1fb_0_0">
              <a:extLst>
                <a:ext uri="{FF2B5EF4-FFF2-40B4-BE49-F238E27FC236}">
                  <a16:creationId xmlns:a16="http://schemas.microsoft.com/office/drawing/2014/main" id="{2988F28B-5BFF-9890-D0AC-B53C78C228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  <a:stCxn id="416" idx="2"/>
            </p:cNvCxnSpPr>
            <p:nvPr/>
          </p:nvCxnSpPr>
          <p:spPr>
            <a:xfrm>
              <a:off x="2418435" y="5002363"/>
              <a:ext cx="1395600" cy="973473"/>
            </a:xfrm>
            <a:prstGeom prst="straightConnector1">
              <a:avLst/>
            </a:prstGeom>
            <a:noFill/>
            <a:ln w="28575" cap="flat" cmpd="sng">
              <a:solidFill>
                <a:schemeClr val="dk2"/>
              </a:solidFill>
              <a:prstDash val="solid"/>
              <a:miter lim="800000"/>
              <a:headEnd type="none" w="sm" len="sm"/>
              <a:tailEnd type="triangle" w="lg" len="lg"/>
            </a:ln>
          </p:spPr>
        </p:cxnSp>
        <p:sp>
          <p:nvSpPr>
            <p:cNvPr id="415" name="Google Shape;415;g124ecb5e1fb_0_0">
              <a:extLst>
                <a:ext uri="{FF2B5EF4-FFF2-40B4-BE49-F238E27FC236}">
                  <a16:creationId xmlns:a16="http://schemas.microsoft.com/office/drawing/2014/main" id="{C6A8720A-8C19-31B0-94F9-ED39757D6C77}"/>
                </a:ext>
                <a:ext uri="{C183D7F6-B498-43B3-948B-1728B52AA6E4}">
                  <adec:decorative xmlns:adec="http://schemas.microsoft.com/office/drawing/2017/decorative" val="0"/>
                </a:ext>
              </a:extLst>
            </p:cNvPr>
            <p:cNvSpPr txBox="1"/>
            <p:nvPr/>
          </p:nvSpPr>
          <p:spPr>
            <a:xfrm>
              <a:off x="3862557" y="5225030"/>
              <a:ext cx="4422300" cy="1508065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303077"/>
                  </a:solidFill>
                  <a:effectLst/>
                  <a:uLnTx/>
                  <a:uFillTx/>
                  <a:latin typeface="Calibri"/>
                  <a:ea typeface="Calibri"/>
                  <a:cs typeface="Calibri"/>
                  <a:sym typeface="Calibri"/>
                </a:rPr>
                <a:t>What could you do differently? </a:t>
              </a:r>
              <a:endPara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303077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Tx/>
                <a:buNone/>
                <a:tabLst/>
                <a:defRPr/>
              </a:pPr>
              <a:endParaRPr kumimoji="0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430" name="Google Shape;430;g124ecb5e1fb_0_0">
              <a:extLst>
                <a:ext uri="{FF2B5EF4-FFF2-40B4-BE49-F238E27FC236}">
                  <a16:creationId xmlns:a16="http://schemas.microsoft.com/office/drawing/2014/main" id="{598E43AA-DEC1-1BA3-FEE6-86D25A1AD3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  <a:stCxn id="414" idx="2"/>
            </p:cNvCxnSpPr>
            <p:nvPr/>
          </p:nvCxnSpPr>
          <p:spPr>
            <a:xfrm flipH="1">
              <a:off x="8345863" y="4952113"/>
              <a:ext cx="1307073" cy="1023723"/>
            </a:xfrm>
            <a:prstGeom prst="straightConnector1">
              <a:avLst/>
            </a:prstGeom>
            <a:noFill/>
            <a:ln w="28575" cap="flat" cmpd="sng">
              <a:solidFill>
                <a:schemeClr val="dk2"/>
              </a:solidFill>
              <a:prstDash val="solid"/>
              <a:miter lim="800000"/>
              <a:headEnd type="none" w="sm" len="sm"/>
              <a:tailEnd type="triangle" w="lg" len="lg"/>
            </a:ln>
          </p:spPr>
        </p:cxn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7145E701-DCCE-109D-871B-D60C3EFF30F0}"/>
              </a:ext>
            </a:extLst>
          </p:cNvPr>
          <p:cNvGrpSpPr/>
          <p:nvPr/>
        </p:nvGrpSpPr>
        <p:grpSpPr>
          <a:xfrm>
            <a:off x="6318436" y="3572640"/>
            <a:ext cx="5509500" cy="1508065"/>
            <a:chOff x="6318436" y="3633156"/>
            <a:chExt cx="5509500" cy="1449881"/>
          </a:xfrm>
        </p:grpSpPr>
        <p:cxnSp>
          <p:nvCxnSpPr>
            <p:cNvPr id="429" name="Google Shape;429;g124ecb5e1fb_0_0">
              <a:extLst>
                <a:ext uri="{FF2B5EF4-FFF2-40B4-BE49-F238E27FC236}">
                  <a16:creationId xmlns:a16="http://schemas.microsoft.com/office/drawing/2014/main" id="{67FDD467-459B-6866-D34C-AC90E8AAFE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endCxn id="414" idx="1"/>
            </p:cNvCxnSpPr>
            <p:nvPr/>
          </p:nvCxnSpPr>
          <p:spPr>
            <a:xfrm>
              <a:off x="6318436" y="3709806"/>
              <a:ext cx="1159500" cy="648291"/>
            </a:xfrm>
            <a:prstGeom prst="straightConnector1">
              <a:avLst/>
            </a:prstGeom>
            <a:noFill/>
            <a:ln w="28575" cap="flat" cmpd="sng">
              <a:solidFill>
                <a:schemeClr val="dk2"/>
              </a:solidFill>
              <a:prstDash val="solid"/>
              <a:miter lim="800000"/>
              <a:headEnd type="none" w="sm" len="sm"/>
              <a:tailEnd type="triangle" w="lg" len="lg"/>
            </a:ln>
          </p:spPr>
        </p:cxnSp>
        <p:sp>
          <p:nvSpPr>
            <p:cNvPr id="414" name="Google Shape;414;g124ecb5e1fb_0_0">
              <a:extLst>
                <a:ext uri="{FF2B5EF4-FFF2-40B4-BE49-F238E27FC236}">
                  <a16:creationId xmlns:a16="http://schemas.microsoft.com/office/drawing/2014/main" id="{A52689CB-486E-C991-FD16-5414735755A5}"/>
                </a:ext>
                <a:ext uri="{C183D7F6-B498-43B3-948B-1728B52AA6E4}">
                  <adec:decorative xmlns:adec="http://schemas.microsoft.com/office/drawing/2017/decorative" val="0"/>
                </a:ext>
              </a:extLst>
            </p:cNvPr>
            <p:cNvSpPr txBox="1"/>
            <p:nvPr/>
          </p:nvSpPr>
          <p:spPr>
            <a:xfrm>
              <a:off x="7477936" y="3633156"/>
              <a:ext cx="4350000" cy="1449881"/>
            </a:xfrm>
            <a:prstGeom prst="rect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303077"/>
                  </a:solidFill>
                  <a:effectLst/>
                  <a:uLnTx/>
                  <a:uFillTx/>
                  <a:latin typeface="Calibri"/>
                  <a:ea typeface="Calibri"/>
                  <a:cs typeface="Calibri"/>
                  <a:sym typeface="Calibri"/>
                </a:rPr>
                <a:t>Drop Out</a:t>
              </a:r>
              <a:endPara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303077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Tx/>
                <a:buNone/>
                <a:tabLst/>
                <a:defRPr/>
              </a:pPr>
              <a:endParaRPr lang="en-US" sz="160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Char char="•"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Char char="•"/>
                <a:tabLst/>
                <a:defRPr/>
              </a:pPr>
              <a:endParaRPr kumimoji="0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" name="Title 6">
            <a:extLst>
              <a:ext uri="{FF2B5EF4-FFF2-40B4-BE49-F238E27FC236}">
                <a16:creationId xmlns:a16="http://schemas.microsoft.com/office/drawing/2014/main" id="{5FFDBF05-1FB9-8382-5A69-6822E511C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1377" y="36822"/>
            <a:ext cx="9423400" cy="1325563"/>
          </a:xfrm>
        </p:spPr>
        <p:txBody>
          <a:bodyPr/>
          <a:lstStyle/>
          <a:p>
            <a:pPr algn="ctr"/>
            <a:r>
              <a:rPr lang="en-US" dirty="0"/>
              <a:t>Post-School Outcomes  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8FCF992-AEA4-AC23-87AA-16F9A7F00397}"/>
              </a:ext>
            </a:extLst>
          </p:cNvPr>
          <p:cNvGrpSpPr/>
          <p:nvPr/>
        </p:nvGrpSpPr>
        <p:grpSpPr>
          <a:xfrm>
            <a:off x="254235" y="3561335"/>
            <a:ext cx="5460000" cy="1569620"/>
            <a:chOff x="254235" y="3633156"/>
            <a:chExt cx="5460000" cy="1500939"/>
          </a:xfrm>
        </p:grpSpPr>
        <p:cxnSp>
          <p:nvCxnSpPr>
            <p:cNvPr id="428" name="Google Shape;428;g124ecb5e1fb_0_0">
              <a:extLst>
                <a:ext uri="{FF2B5EF4-FFF2-40B4-BE49-F238E27FC236}">
                  <a16:creationId xmlns:a16="http://schemas.microsoft.com/office/drawing/2014/main" id="{550F2FDA-F3F0-EAD6-383A-2E15ADC642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endCxn id="416" idx="3"/>
            </p:cNvCxnSpPr>
            <p:nvPr/>
          </p:nvCxnSpPr>
          <p:spPr>
            <a:xfrm flipH="1">
              <a:off x="4582635" y="3716406"/>
              <a:ext cx="1131600" cy="667220"/>
            </a:xfrm>
            <a:prstGeom prst="straightConnector1">
              <a:avLst/>
            </a:prstGeom>
            <a:noFill/>
            <a:ln w="28575" cap="flat" cmpd="sng">
              <a:solidFill>
                <a:schemeClr val="dk2"/>
              </a:solidFill>
              <a:prstDash val="solid"/>
              <a:miter lim="800000"/>
              <a:headEnd type="none" w="sm" len="sm"/>
              <a:tailEnd type="triangle" w="lg" len="lg"/>
            </a:ln>
          </p:spPr>
        </p:cxnSp>
        <p:sp>
          <p:nvSpPr>
            <p:cNvPr id="416" name="Google Shape;416;g124ecb5e1fb_0_0">
              <a:extLst>
                <a:ext uri="{FF2B5EF4-FFF2-40B4-BE49-F238E27FC236}">
                  <a16:creationId xmlns:a16="http://schemas.microsoft.com/office/drawing/2014/main" id="{D674BEBB-F510-5E2D-9AC8-E824ED45A8F5}"/>
                </a:ext>
                <a:ext uri="{C183D7F6-B498-43B3-948B-1728B52AA6E4}">
                  <adec:decorative xmlns:adec="http://schemas.microsoft.com/office/drawing/2017/decorative" val="0"/>
                </a:ext>
              </a:extLst>
            </p:cNvPr>
            <p:cNvSpPr txBox="1"/>
            <p:nvPr/>
          </p:nvSpPr>
          <p:spPr>
            <a:xfrm>
              <a:off x="254235" y="3633156"/>
              <a:ext cx="4328400" cy="1500939"/>
            </a:xfrm>
            <a:prstGeom prst="rect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303077"/>
                  </a:solidFill>
                  <a:effectLst/>
                  <a:uLnTx/>
                  <a:uFillTx/>
                  <a:latin typeface="Calibri"/>
                  <a:ea typeface="Calibri"/>
                  <a:cs typeface="Calibri"/>
                  <a:sym typeface="Calibri"/>
                </a:rPr>
                <a:t>Graduation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303077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  <a:tabLst/>
                <a:defRPr/>
              </a:pPr>
              <a:endParaRPr lang="en-US" sz="1600" kern="0" dirty="0">
                <a:solidFill>
                  <a:srgbClr val="303077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303077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  <a:tabLst/>
                <a:defRPr/>
              </a:pPr>
              <a:endParaRPr lang="en-US" sz="1600" kern="0" dirty="0">
                <a:solidFill>
                  <a:srgbClr val="303077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303077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3801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3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195</Words>
  <Application>Microsoft Office PowerPoint</Application>
  <PresentationFormat>Widescreen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1_Office Theme</vt:lpstr>
      <vt:lpstr>Post-School Outcomes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Charlotte Alverson</dc:creator>
  <cp:lastModifiedBy>Jackie Burr</cp:lastModifiedBy>
  <cp:revision>3</cp:revision>
  <dcterms:created xsi:type="dcterms:W3CDTF">2025-03-13T13:08:39Z</dcterms:created>
  <dcterms:modified xsi:type="dcterms:W3CDTF">2026-01-09T19:51:53Z</dcterms:modified>
</cp:coreProperties>
</file>